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A7D5A1-91FE-4A65-BD79-1F22A1FA2899}" type="datetimeFigureOut">
              <a:rPr lang="en-US" smtClean="0"/>
              <a:t>2020-04-22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A54460-F424-4E70-A828-B7C6AC51A0E2}" type="slidenum">
              <a:rPr lang="en-US" smtClean="0"/>
              <a:t>‹#›</a:t>
            </a:fld>
            <a:endParaRPr lang="en-US"/>
          </a:p>
        </p:txBody>
      </p:sp>
    </p:spTree>
    <p:extLst>
      <p:ext uri="{BB962C8B-B14F-4D97-AF65-F5344CB8AC3E}">
        <p14:creationId xmlns:p14="http://schemas.microsoft.com/office/powerpoint/2010/main" val="533260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B445881-0164-48B4-B6A8-AE4D1F83FDC0}" type="datetimeFigureOut">
              <a:rPr lang="en-US" smtClean="0"/>
              <a:t>2020-04-22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CDD367-B324-49FE-A074-457E1C649EA5}" type="slidenum">
              <a:rPr lang="en-US" smtClean="0"/>
              <a:t>‹#›</a:t>
            </a:fld>
            <a:endParaRPr lang="en-US"/>
          </a:p>
        </p:txBody>
      </p:sp>
    </p:spTree>
    <p:extLst>
      <p:ext uri="{BB962C8B-B14F-4D97-AF65-F5344CB8AC3E}">
        <p14:creationId xmlns:p14="http://schemas.microsoft.com/office/powerpoint/2010/main" val="997852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B445881-0164-48B4-B6A8-AE4D1F83FDC0}" type="datetimeFigureOut">
              <a:rPr lang="en-US" smtClean="0"/>
              <a:t>2020-04-22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CDD367-B324-49FE-A074-457E1C649EA5}" type="slidenum">
              <a:rPr lang="en-US" smtClean="0"/>
              <a:t>‹#›</a:t>
            </a:fld>
            <a:endParaRPr lang="en-US"/>
          </a:p>
        </p:txBody>
      </p:sp>
    </p:spTree>
    <p:extLst>
      <p:ext uri="{BB962C8B-B14F-4D97-AF65-F5344CB8AC3E}">
        <p14:creationId xmlns:p14="http://schemas.microsoft.com/office/powerpoint/2010/main" val="1640877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B445881-0164-48B4-B6A8-AE4D1F83FDC0}" type="datetimeFigureOut">
              <a:rPr lang="en-US" smtClean="0"/>
              <a:t>2020-04-22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CDD367-B324-49FE-A074-457E1C649EA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421789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B445881-0164-48B4-B6A8-AE4D1F83FDC0}" type="datetimeFigureOut">
              <a:rPr lang="en-US" smtClean="0"/>
              <a:t>2020-04-22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CDD367-B324-49FE-A074-457E1C649EA5}" type="slidenum">
              <a:rPr lang="en-US" smtClean="0"/>
              <a:t>‹#›</a:t>
            </a:fld>
            <a:endParaRPr lang="en-US"/>
          </a:p>
        </p:txBody>
      </p:sp>
    </p:spTree>
    <p:extLst>
      <p:ext uri="{BB962C8B-B14F-4D97-AF65-F5344CB8AC3E}">
        <p14:creationId xmlns:p14="http://schemas.microsoft.com/office/powerpoint/2010/main" val="2634167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B445881-0164-48B4-B6A8-AE4D1F83FDC0}" type="datetimeFigureOut">
              <a:rPr lang="en-US" smtClean="0"/>
              <a:t>2020-04-22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CDD367-B324-49FE-A074-457E1C649EA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75831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B445881-0164-48B4-B6A8-AE4D1F83FDC0}" type="datetimeFigureOut">
              <a:rPr lang="en-US" smtClean="0"/>
              <a:t>2020-04-22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CDD367-B324-49FE-A074-457E1C649EA5}" type="slidenum">
              <a:rPr lang="en-US" smtClean="0"/>
              <a:t>‹#›</a:t>
            </a:fld>
            <a:endParaRPr lang="en-US"/>
          </a:p>
        </p:txBody>
      </p:sp>
    </p:spTree>
    <p:extLst>
      <p:ext uri="{BB962C8B-B14F-4D97-AF65-F5344CB8AC3E}">
        <p14:creationId xmlns:p14="http://schemas.microsoft.com/office/powerpoint/2010/main" val="36079934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445881-0164-48B4-B6A8-AE4D1F83FDC0}" type="datetimeFigureOut">
              <a:rPr lang="en-US" smtClean="0"/>
              <a:t>2020-04-22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CDD367-B324-49FE-A074-457E1C649EA5}" type="slidenum">
              <a:rPr lang="en-US" smtClean="0"/>
              <a:t>‹#›</a:t>
            </a:fld>
            <a:endParaRPr lang="en-US"/>
          </a:p>
        </p:txBody>
      </p:sp>
    </p:spTree>
    <p:extLst>
      <p:ext uri="{BB962C8B-B14F-4D97-AF65-F5344CB8AC3E}">
        <p14:creationId xmlns:p14="http://schemas.microsoft.com/office/powerpoint/2010/main" val="22145106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445881-0164-48B4-B6A8-AE4D1F83FDC0}" type="datetimeFigureOut">
              <a:rPr lang="en-US" smtClean="0"/>
              <a:t>2020-04-22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CDD367-B324-49FE-A074-457E1C649EA5}" type="slidenum">
              <a:rPr lang="en-US" smtClean="0"/>
              <a:t>‹#›</a:t>
            </a:fld>
            <a:endParaRPr lang="en-US"/>
          </a:p>
        </p:txBody>
      </p:sp>
    </p:spTree>
    <p:extLst>
      <p:ext uri="{BB962C8B-B14F-4D97-AF65-F5344CB8AC3E}">
        <p14:creationId xmlns:p14="http://schemas.microsoft.com/office/powerpoint/2010/main" val="4223681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445881-0164-48B4-B6A8-AE4D1F83FDC0}" type="datetimeFigureOut">
              <a:rPr lang="en-US" smtClean="0"/>
              <a:t>2020-04-22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CDD367-B324-49FE-A074-457E1C649EA5}" type="slidenum">
              <a:rPr lang="en-US" smtClean="0"/>
              <a:t>‹#›</a:t>
            </a:fld>
            <a:endParaRPr lang="en-US"/>
          </a:p>
        </p:txBody>
      </p:sp>
    </p:spTree>
    <p:extLst>
      <p:ext uri="{BB962C8B-B14F-4D97-AF65-F5344CB8AC3E}">
        <p14:creationId xmlns:p14="http://schemas.microsoft.com/office/powerpoint/2010/main" val="4232565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B445881-0164-48B4-B6A8-AE4D1F83FDC0}" type="datetimeFigureOut">
              <a:rPr lang="en-US" smtClean="0"/>
              <a:t>2020-04-22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CDD367-B324-49FE-A074-457E1C649EA5}" type="slidenum">
              <a:rPr lang="en-US" smtClean="0"/>
              <a:t>‹#›</a:t>
            </a:fld>
            <a:endParaRPr lang="en-US"/>
          </a:p>
        </p:txBody>
      </p:sp>
    </p:spTree>
    <p:extLst>
      <p:ext uri="{BB962C8B-B14F-4D97-AF65-F5344CB8AC3E}">
        <p14:creationId xmlns:p14="http://schemas.microsoft.com/office/powerpoint/2010/main" val="401927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B445881-0164-48B4-B6A8-AE4D1F83FDC0}" type="datetimeFigureOut">
              <a:rPr lang="en-US" smtClean="0"/>
              <a:t>2020-04-22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CDD367-B324-49FE-A074-457E1C649EA5}" type="slidenum">
              <a:rPr lang="en-US" smtClean="0"/>
              <a:t>‹#›</a:t>
            </a:fld>
            <a:endParaRPr lang="en-US"/>
          </a:p>
        </p:txBody>
      </p:sp>
    </p:spTree>
    <p:extLst>
      <p:ext uri="{BB962C8B-B14F-4D97-AF65-F5344CB8AC3E}">
        <p14:creationId xmlns:p14="http://schemas.microsoft.com/office/powerpoint/2010/main" val="3831488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445881-0164-48B4-B6A8-AE4D1F83FDC0}" type="datetimeFigureOut">
              <a:rPr lang="en-US" smtClean="0"/>
              <a:t>2020-04-22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CDD367-B324-49FE-A074-457E1C649EA5}" type="slidenum">
              <a:rPr lang="en-US" smtClean="0"/>
              <a:t>‹#›</a:t>
            </a:fld>
            <a:endParaRPr lang="en-US"/>
          </a:p>
        </p:txBody>
      </p:sp>
    </p:spTree>
    <p:extLst>
      <p:ext uri="{BB962C8B-B14F-4D97-AF65-F5344CB8AC3E}">
        <p14:creationId xmlns:p14="http://schemas.microsoft.com/office/powerpoint/2010/main" val="1086397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445881-0164-48B4-B6A8-AE4D1F83FDC0}" type="datetimeFigureOut">
              <a:rPr lang="en-US" smtClean="0"/>
              <a:t>2020-04-22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CDD367-B324-49FE-A074-457E1C649EA5}" type="slidenum">
              <a:rPr lang="en-US" smtClean="0"/>
              <a:t>‹#›</a:t>
            </a:fld>
            <a:endParaRPr lang="en-US"/>
          </a:p>
        </p:txBody>
      </p:sp>
    </p:spTree>
    <p:extLst>
      <p:ext uri="{BB962C8B-B14F-4D97-AF65-F5344CB8AC3E}">
        <p14:creationId xmlns:p14="http://schemas.microsoft.com/office/powerpoint/2010/main" val="2482850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445881-0164-48B4-B6A8-AE4D1F83FDC0}" type="datetimeFigureOut">
              <a:rPr lang="en-US" smtClean="0"/>
              <a:t>2020-04-22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CDD367-B324-49FE-A074-457E1C649EA5}" type="slidenum">
              <a:rPr lang="en-US" smtClean="0"/>
              <a:t>‹#›</a:t>
            </a:fld>
            <a:endParaRPr lang="en-US"/>
          </a:p>
        </p:txBody>
      </p:sp>
    </p:spTree>
    <p:extLst>
      <p:ext uri="{BB962C8B-B14F-4D97-AF65-F5344CB8AC3E}">
        <p14:creationId xmlns:p14="http://schemas.microsoft.com/office/powerpoint/2010/main" val="3156640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B445881-0164-48B4-B6A8-AE4D1F83FDC0}" type="datetimeFigureOut">
              <a:rPr lang="en-US" smtClean="0"/>
              <a:t>2020-04-22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CDD367-B324-49FE-A074-457E1C649EA5}" type="slidenum">
              <a:rPr lang="en-US" smtClean="0"/>
              <a:t>‹#›</a:t>
            </a:fld>
            <a:endParaRPr lang="en-US"/>
          </a:p>
        </p:txBody>
      </p:sp>
    </p:spTree>
    <p:extLst>
      <p:ext uri="{BB962C8B-B14F-4D97-AF65-F5344CB8AC3E}">
        <p14:creationId xmlns:p14="http://schemas.microsoft.com/office/powerpoint/2010/main" val="1333121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B445881-0164-48B4-B6A8-AE4D1F83FDC0}" type="datetimeFigureOut">
              <a:rPr lang="en-US" smtClean="0"/>
              <a:t>2020-04-22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CDD367-B324-49FE-A074-457E1C649EA5}" type="slidenum">
              <a:rPr lang="en-US" smtClean="0"/>
              <a:t>‹#›</a:t>
            </a:fld>
            <a:endParaRPr lang="en-US"/>
          </a:p>
        </p:txBody>
      </p:sp>
    </p:spTree>
    <p:extLst>
      <p:ext uri="{BB962C8B-B14F-4D97-AF65-F5344CB8AC3E}">
        <p14:creationId xmlns:p14="http://schemas.microsoft.com/office/powerpoint/2010/main" val="3396503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B445881-0164-48B4-B6A8-AE4D1F83FDC0}" type="datetimeFigureOut">
              <a:rPr lang="en-US" smtClean="0"/>
              <a:t>2020-04-22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ECDD367-B324-49FE-A074-457E1C649EA5}" type="slidenum">
              <a:rPr lang="en-US" smtClean="0"/>
              <a:t>‹#›</a:t>
            </a:fld>
            <a:endParaRPr lang="en-US"/>
          </a:p>
        </p:txBody>
      </p:sp>
    </p:spTree>
    <p:extLst>
      <p:ext uri="{BB962C8B-B14F-4D97-AF65-F5344CB8AC3E}">
        <p14:creationId xmlns:p14="http://schemas.microsoft.com/office/powerpoint/2010/main" val="604518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0849" y="4863632"/>
            <a:ext cx="7766936" cy="1096899"/>
          </a:xfrm>
        </p:spPr>
        <p:txBody>
          <a:bodyPr>
            <a:normAutofit/>
          </a:bodyPr>
          <a:lstStyle/>
          <a:p>
            <a:r>
              <a:rPr lang="fa-IR" sz="2400" b="1" dirty="0" smtClean="0">
                <a:solidFill>
                  <a:schemeClr val="tx1"/>
                </a:solidFill>
                <a:cs typeface="B Nazanin" panose="00000400000000000000" pitchFamily="2" charset="-78"/>
              </a:rPr>
              <a:t>آشنایی با طراح هادی روستا در قالب نمونه موردی</a:t>
            </a:r>
            <a:endParaRPr lang="en-US" sz="2400" b="1" dirty="0">
              <a:solidFill>
                <a:schemeClr val="tx1"/>
              </a:solidFill>
              <a:cs typeface="B Nazanin" panose="00000400000000000000" pitchFamily="2" charset="-78"/>
            </a:endParaRPr>
          </a:p>
        </p:txBody>
      </p:sp>
      <p:sp>
        <p:nvSpPr>
          <p:cNvPr id="4" name="Rectangle 3"/>
          <p:cNvSpPr/>
          <p:nvPr/>
        </p:nvSpPr>
        <p:spPr>
          <a:xfrm>
            <a:off x="2086697" y="834239"/>
            <a:ext cx="6096000" cy="3816429"/>
          </a:xfrm>
          <a:prstGeom prst="rect">
            <a:avLst/>
          </a:prstGeom>
        </p:spPr>
        <p:txBody>
          <a:bodyPr>
            <a:spAutoFit/>
          </a:bodyPr>
          <a:lstStyle/>
          <a:p>
            <a:pPr algn="ctr"/>
            <a:r>
              <a:rPr lang="fa-IR" sz="2400" dirty="0">
                <a:cs typeface="B Nazanin" panose="00000400000000000000" pitchFamily="2" charset="-78"/>
              </a:rPr>
              <a:t>آموزشکده فنی و حرفه ای دختران بجنورد</a:t>
            </a:r>
            <a:r>
              <a:rPr lang="en-US" sz="2400" dirty="0">
                <a:cs typeface="B Nazanin" panose="00000400000000000000" pitchFamily="2" charset="-78"/>
              </a:rPr>
              <a:t/>
            </a:r>
            <a:br>
              <a:rPr lang="en-US" sz="2400" dirty="0">
                <a:cs typeface="B Nazanin" panose="00000400000000000000" pitchFamily="2" charset="-78"/>
              </a:rPr>
            </a:br>
            <a:r>
              <a:rPr lang="fa-IR" sz="2400" dirty="0">
                <a:cs typeface="B Nazanin" panose="00000400000000000000" pitchFamily="2" charset="-78"/>
              </a:rPr>
              <a:t/>
            </a:r>
            <a:br>
              <a:rPr lang="fa-IR" sz="2400" dirty="0">
                <a:cs typeface="B Nazanin" panose="00000400000000000000" pitchFamily="2" charset="-78"/>
              </a:rPr>
            </a:br>
            <a:r>
              <a:rPr lang="fa-IR" sz="2400" dirty="0">
                <a:cs typeface="B Nazanin" panose="00000400000000000000" pitchFamily="2" charset="-78"/>
              </a:rPr>
              <a:t>گروه استاندارد ساختمان و معماری</a:t>
            </a:r>
            <a:r>
              <a:rPr lang="en-US" sz="2400" dirty="0">
                <a:cs typeface="B Nazanin" panose="00000400000000000000" pitchFamily="2" charset="-78"/>
              </a:rPr>
              <a:t/>
            </a:r>
            <a:br>
              <a:rPr lang="en-US" sz="2400" dirty="0">
                <a:cs typeface="B Nazanin" panose="00000400000000000000" pitchFamily="2" charset="-78"/>
              </a:rPr>
            </a:br>
            <a:r>
              <a:rPr lang="fa-IR" sz="2400" dirty="0">
                <a:cs typeface="B Nazanin" panose="00000400000000000000" pitchFamily="2" charset="-78"/>
              </a:rPr>
              <a:t/>
            </a:r>
            <a:br>
              <a:rPr lang="fa-IR" sz="2400" dirty="0">
                <a:cs typeface="B Nazanin" panose="00000400000000000000" pitchFamily="2" charset="-78"/>
              </a:rPr>
            </a:br>
            <a:r>
              <a:rPr lang="fa-IR" sz="2400" dirty="0">
                <a:cs typeface="B Nazanin" panose="00000400000000000000" pitchFamily="2" charset="-78"/>
              </a:rPr>
              <a:t>شناخت و تحلیل روستا(2 واحد: 1واحد تئوری- 1واحد عملی)</a:t>
            </a:r>
            <a:r>
              <a:rPr lang="en-US" sz="2400" dirty="0">
                <a:cs typeface="B Nazanin" panose="00000400000000000000" pitchFamily="2" charset="-78"/>
              </a:rPr>
              <a:t/>
            </a:r>
            <a:br>
              <a:rPr lang="en-US" sz="2400" dirty="0">
                <a:cs typeface="B Nazanin" panose="00000400000000000000" pitchFamily="2" charset="-78"/>
              </a:rPr>
            </a:br>
            <a:r>
              <a:rPr lang="fa-IR" sz="2400" dirty="0">
                <a:cs typeface="B Nazanin" panose="00000400000000000000" pitchFamily="2" charset="-78"/>
              </a:rPr>
              <a:t/>
            </a:r>
            <a:br>
              <a:rPr lang="fa-IR" sz="2400" dirty="0">
                <a:cs typeface="B Nazanin" panose="00000400000000000000" pitchFamily="2" charset="-78"/>
              </a:rPr>
            </a:br>
            <a:r>
              <a:rPr lang="fa-IR" sz="2400" dirty="0">
                <a:cs typeface="B Nazanin" panose="00000400000000000000" pitchFamily="2" charset="-78"/>
              </a:rPr>
              <a:t>سیده الهام شریفیان</a:t>
            </a:r>
            <a:r>
              <a:rPr lang="en-US" sz="2400" dirty="0">
                <a:cs typeface="B Nazanin" panose="00000400000000000000" pitchFamily="2" charset="-78"/>
              </a:rPr>
              <a:t/>
            </a:r>
            <a:br>
              <a:rPr lang="en-US" sz="2400" dirty="0">
                <a:cs typeface="B Nazanin" panose="00000400000000000000" pitchFamily="2" charset="-78"/>
              </a:rPr>
            </a:br>
            <a:r>
              <a:rPr lang="fa-IR" sz="2400" dirty="0">
                <a:cs typeface="B Nazanin" panose="00000400000000000000" pitchFamily="2" charset="-78"/>
              </a:rPr>
              <a:t/>
            </a:r>
            <a:br>
              <a:rPr lang="fa-IR" sz="2400" dirty="0">
                <a:cs typeface="B Nazanin" panose="00000400000000000000" pitchFamily="2" charset="-78"/>
              </a:rPr>
            </a:br>
            <a:r>
              <a:rPr lang="fa-IR" sz="1600" dirty="0" smtClean="0">
                <a:solidFill>
                  <a:schemeClr val="tx1"/>
                </a:solidFill>
                <a:cs typeface="B Nazanin" panose="00000400000000000000" pitchFamily="2" charset="-78"/>
              </a:rPr>
              <a:t>سال تحصیلی 98-99</a:t>
            </a:r>
            <a:r>
              <a:rPr lang="fa-IR" sz="2800" dirty="0" smtClean="0">
                <a:cs typeface="B Nazanin" panose="00000400000000000000" pitchFamily="2" charset="-78"/>
              </a:rPr>
              <a:t/>
            </a:r>
            <a:br>
              <a:rPr lang="fa-IR" sz="2800" dirty="0" smtClean="0">
                <a:cs typeface="B Nazanin" panose="00000400000000000000" pitchFamily="2" charset="-78"/>
              </a:rPr>
            </a:br>
            <a:endParaRPr lang="en-US" sz="2800" dirty="0">
              <a:cs typeface="B Nazanin" panose="00000400000000000000" pitchFamily="2" charset="-78"/>
            </a:endParaRPr>
          </a:p>
        </p:txBody>
      </p:sp>
    </p:spTree>
    <p:extLst>
      <p:ext uri="{BB962C8B-B14F-4D97-AF65-F5344CB8AC3E}">
        <p14:creationId xmlns:p14="http://schemas.microsoft.com/office/powerpoint/2010/main" val="21082929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r">
              <a:lnSpc>
                <a:spcPct val="150000"/>
              </a:lnSpc>
              <a:buNone/>
            </a:pPr>
            <a:r>
              <a:rPr lang="fa-IR" sz="1600" dirty="0" smtClean="0">
                <a:cs typeface="B Titr" panose="00000700000000000000" pitchFamily="2" charset="-78"/>
              </a:rPr>
              <a:t>در نقشه فوق هر کاربری توسط رنگ به خصوصی مشخص شده است. برای مثال رنگ زرد معرف کاربری مسکونی است. رنگ قرمز معرف کاربری تجاری است. رنگ سبز معرف کاربری فضای سبز می باشد و....</a:t>
            </a:r>
            <a:endParaRPr lang="en-US" sz="1600" dirty="0">
              <a:cs typeface="B Titr" panose="000007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135" y="3154278"/>
            <a:ext cx="4615065" cy="3117273"/>
          </a:xfrm>
          <a:prstGeom prst="rect">
            <a:avLst/>
          </a:prstGeom>
        </p:spPr>
      </p:pic>
    </p:spTree>
    <p:extLst>
      <p:ext uri="{BB962C8B-B14F-4D97-AF65-F5344CB8AC3E}">
        <p14:creationId xmlns:p14="http://schemas.microsoft.com/office/powerpoint/2010/main" val="32080216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1600" dirty="0" smtClean="0">
                <a:solidFill>
                  <a:schemeClr val="tx1"/>
                </a:solidFill>
                <a:cs typeface="B Titr" panose="00000700000000000000" pitchFamily="2" charset="-78"/>
              </a:rPr>
              <a:t>در زمان تهیه نقشه کاربری اراضی، فایل ضمیمه ای وجود دارد به نام </a:t>
            </a:r>
            <a:r>
              <a:rPr lang="fa-IR" sz="1600" dirty="0" smtClean="0">
                <a:solidFill>
                  <a:schemeClr val="accent4"/>
                </a:solidFill>
                <a:cs typeface="B Titr" panose="00000700000000000000" pitchFamily="2" charset="-78"/>
              </a:rPr>
              <a:t>جدول کاربری اراضی </a:t>
            </a:r>
            <a:r>
              <a:rPr lang="fa-IR" sz="1600" dirty="0" smtClean="0">
                <a:solidFill>
                  <a:schemeClr val="tx1"/>
                </a:solidFill>
                <a:cs typeface="B Titr" panose="00000700000000000000" pitchFamily="2" charset="-78"/>
              </a:rPr>
              <a:t>که جدولی است حاوی اطلاعات مهم و کاربردی</a:t>
            </a:r>
            <a:endParaRPr lang="en-US" sz="1600" dirty="0">
              <a:solidFill>
                <a:schemeClr val="tx1"/>
              </a:solidFill>
              <a:cs typeface="B Titr" panose="00000700000000000000" pitchFamily="2" charset="-78"/>
            </a:endParaRPr>
          </a:p>
        </p:txBody>
      </p:sp>
      <p:sp>
        <p:nvSpPr>
          <p:cNvPr id="3" name="Content Placeholder 2"/>
          <p:cNvSpPr>
            <a:spLocks noGrp="1"/>
          </p:cNvSpPr>
          <p:nvPr>
            <p:ph idx="1"/>
          </p:nvPr>
        </p:nvSpPr>
        <p:spPr>
          <a:xfrm>
            <a:off x="612679" y="1560225"/>
            <a:ext cx="8596668" cy="3880773"/>
          </a:xfrm>
        </p:spPr>
        <p:txBody>
          <a:bodyPr>
            <a:normAutofit/>
          </a:bodyPr>
          <a:lstStyle/>
          <a:p>
            <a:pPr algn="r">
              <a:lnSpc>
                <a:spcPct val="150000"/>
              </a:lnSpc>
            </a:pPr>
            <a:r>
              <a:rPr lang="fa-IR" sz="1600" dirty="0" smtClean="0">
                <a:cs typeface="B Titr" panose="00000700000000000000" pitchFamily="2" charset="-78"/>
              </a:rPr>
              <a:t>جدول کاربری اراضی جدولی است حاوی اطلاعاتی نظیر تعداد هر کاربری در آن روستا، مساحت آن کاربری، مساحت کاربری نسبت به کل مساحت ها، سرانه هر کاربری، تراکم هر کاربری و سایر اطلاعات مورد نیاز در ارائه پیشنهادات</a:t>
            </a:r>
            <a:endParaRPr lang="en-US" sz="1600" dirty="0" smtClean="0">
              <a:cs typeface="B Titr" panose="00000700000000000000" pitchFamily="2" charset="-78"/>
            </a:endParaRPr>
          </a:p>
          <a:p>
            <a:pPr algn="r">
              <a:lnSpc>
                <a:spcPct val="150000"/>
              </a:lnSpc>
            </a:pPr>
            <a:endParaRPr lang="en-US" sz="1600" dirty="0">
              <a:cs typeface="B Titr" panose="000007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4205" y="2499360"/>
            <a:ext cx="5483712" cy="4160058"/>
          </a:xfrm>
          <a:prstGeom prst="rect">
            <a:avLst/>
          </a:prstGeom>
        </p:spPr>
      </p:pic>
    </p:spTree>
    <p:extLst>
      <p:ext uri="{BB962C8B-B14F-4D97-AF65-F5344CB8AC3E}">
        <p14:creationId xmlns:p14="http://schemas.microsoft.com/office/powerpoint/2010/main" val="36132196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2619" y="443345"/>
            <a:ext cx="7462982" cy="2105891"/>
          </a:xfrm>
        </p:spPr>
        <p:txBody>
          <a:bodyPr>
            <a:normAutofit fontScale="90000"/>
          </a:bodyPr>
          <a:lstStyle/>
          <a:p>
            <a:pPr algn="r"/>
            <a:r>
              <a:rPr lang="fa-IR" sz="2400" dirty="0" smtClean="0">
                <a:solidFill>
                  <a:schemeClr val="tx1"/>
                </a:solidFill>
                <a:cs typeface="B Titr" panose="00000700000000000000" pitchFamily="2" charset="-78"/>
              </a:rPr>
              <a:t>نقشه شبکه معابر موجود روستا</a:t>
            </a:r>
            <a:br>
              <a:rPr lang="fa-IR" sz="2400" dirty="0" smtClean="0">
                <a:solidFill>
                  <a:schemeClr val="tx1"/>
                </a:solidFill>
                <a:cs typeface="B Titr" panose="00000700000000000000" pitchFamily="2" charset="-78"/>
              </a:rPr>
            </a:br>
            <a:r>
              <a:rPr lang="fa-IR" sz="2000" dirty="0" smtClean="0">
                <a:solidFill>
                  <a:schemeClr val="tx1"/>
                </a:solidFill>
                <a:cs typeface="B Titr" panose="00000700000000000000" pitchFamily="2" charset="-78"/>
              </a:rPr>
              <a:t/>
            </a:r>
            <a:br>
              <a:rPr lang="fa-IR" sz="2000" dirty="0" smtClean="0">
                <a:solidFill>
                  <a:schemeClr val="tx1"/>
                </a:solidFill>
                <a:cs typeface="B Titr" panose="00000700000000000000" pitchFamily="2" charset="-78"/>
              </a:rPr>
            </a:br>
            <a:r>
              <a:rPr lang="fa-IR" sz="2000" dirty="0" smtClean="0">
                <a:solidFill>
                  <a:schemeClr val="tx1"/>
                </a:solidFill>
                <a:cs typeface="B Titr" panose="00000700000000000000" pitchFamily="2" charset="-78"/>
              </a:rPr>
              <a:t>معابر از دو منظر قابل تقسیم بندی می باشند: </a:t>
            </a:r>
            <a:br>
              <a:rPr lang="fa-IR" sz="2000" dirty="0" smtClean="0">
                <a:solidFill>
                  <a:schemeClr val="tx1"/>
                </a:solidFill>
                <a:cs typeface="B Titr" panose="00000700000000000000" pitchFamily="2" charset="-78"/>
              </a:rPr>
            </a:br>
            <a:r>
              <a:rPr lang="fa-IR" sz="2000" dirty="0" smtClean="0">
                <a:solidFill>
                  <a:schemeClr val="tx1"/>
                </a:solidFill>
                <a:cs typeface="B Titr" panose="00000700000000000000" pitchFamily="2" charset="-78"/>
              </a:rPr>
              <a:t>1- بر اساس عرض</a:t>
            </a:r>
            <a:br>
              <a:rPr lang="fa-IR" sz="2000" dirty="0" smtClean="0">
                <a:solidFill>
                  <a:schemeClr val="tx1"/>
                </a:solidFill>
                <a:cs typeface="B Titr" panose="00000700000000000000" pitchFamily="2" charset="-78"/>
              </a:rPr>
            </a:br>
            <a:r>
              <a:rPr lang="fa-IR" sz="2000" dirty="0" smtClean="0">
                <a:solidFill>
                  <a:schemeClr val="tx1"/>
                </a:solidFill>
                <a:cs typeface="B Titr" panose="00000700000000000000" pitchFamily="2" charset="-78"/>
              </a:rPr>
              <a:t>2- بر اساس عملکرد</a:t>
            </a:r>
            <a:br>
              <a:rPr lang="fa-IR" sz="2000" dirty="0" smtClean="0">
                <a:solidFill>
                  <a:schemeClr val="tx1"/>
                </a:solidFill>
                <a:cs typeface="B Titr" panose="00000700000000000000" pitchFamily="2" charset="-78"/>
              </a:rPr>
            </a:br>
            <a:r>
              <a:rPr lang="fa-IR" sz="2000" dirty="0">
                <a:solidFill>
                  <a:schemeClr val="tx1"/>
                </a:solidFill>
                <a:cs typeface="B Titr" panose="00000700000000000000" pitchFamily="2" charset="-78"/>
              </a:rPr>
              <a:t/>
            </a:r>
            <a:br>
              <a:rPr lang="fa-IR" sz="2000" dirty="0">
                <a:solidFill>
                  <a:schemeClr val="tx1"/>
                </a:solidFill>
                <a:cs typeface="B Titr" panose="00000700000000000000" pitchFamily="2" charset="-78"/>
              </a:rPr>
            </a:br>
            <a:r>
              <a:rPr lang="fa-IR" sz="2000" dirty="0" smtClean="0">
                <a:solidFill>
                  <a:schemeClr val="tx1"/>
                </a:solidFill>
                <a:cs typeface="B Titr" panose="00000700000000000000" pitchFamily="2" charset="-78"/>
              </a:rPr>
              <a:t>سلسله مراتب معابر: درجه 1 اصلی- درجه 2 اصلی- درجه 1 فرعی- درجه 2 فرعی</a:t>
            </a:r>
            <a:endParaRPr lang="en-US" sz="2000" dirty="0">
              <a:solidFill>
                <a:schemeClr val="tx1"/>
              </a:solidFill>
              <a:cs typeface="B Titr" panose="00000700000000000000"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93819" y="2725656"/>
            <a:ext cx="5610324" cy="3953678"/>
          </a:xfrm>
        </p:spPr>
      </p:pic>
    </p:spTree>
    <p:extLst>
      <p:ext uri="{BB962C8B-B14F-4D97-AF65-F5344CB8AC3E}">
        <p14:creationId xmlns:p14="http://schemas.microsoft.com/office/powerpoint/2010/main" val="1508854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400" dirty="0" smtClean="0">
                <a:solidFill>
                  <a:schemeClr val="tx1"/>
                </a:solidFill>
                <a:cs typeface="B Titr" panose="00000700000000000000" pitchFamily="2" charset="-78"/>
              </a:rPr>
              <a:t>نقشه مراحل توسعه روستا</a:t>
            </a:r>
            <a:br>
              <a:rPr lang="fa-IR" sz="2400" dirty="0" smtClean="0">
                <a:solidFill>
                  <a:schemeClr val="tx1"/>
                </a:solidFill>
                <a:cs typeface="B Titr" panose="00000700000000000000" pitchFamily="2" charset="-78"/>
              </a:rPr>
            </a:br>
            <a:r>
              <a:rPr lang="fa-IR" sz="2400" dirty="0" smtClean="0">
                <a:solidFill>
                  <a:schemeClr val="tx1"/>
                </a:solidFill>
                <a:cs typeface="B Titr" panose="00000700000000000000" pitchFamily="2" charset="-78"/>
              </a:rPr>
              <a:t/>
            </a:r>
            <a:br>
              <a:rPr lang="fa-IR" sz="2400" dirty="0" smtClean="0">
                <a:solidFill>
                  <a:schemeClr val="tx1"/>
                </a:solidFill>
                <a:cs typeface="B Titr" panose="00000700000000000000" pitchFamily="2" charset="-78"/>
              </a:rPr>
            </a:br>
            <a:r>
              <a:rPr lang="fa-IR" sz="1800" dirty="0" smtClean="0">
                <a:solidFill>
                  <a:schemeClr val="tx1"/>
                </a:solidFill>
                <a:cs typeface="B Titr" panose="00000700000000000000" pitchFamily="2" charset="-78"/>
              </a:rPr>
              <a:t>تعیین هسته اولیه و شکل گیری روستا- تعیین جهات رشد و توسعه های بعدی</a:t>
            </a:r>
            <a:endParaRPr lang="en-US" sz="1800" dirty="0">
              <a:solidFill>
                <a:schemeClr val="tx1"/>
              </a:solidFill>
              <a:cs typeface="B Titr" panose="00000700000000000000"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31999" y="2160588"/>
            <a:ext cx="5488039" cy="3881437"/>
          </a:xfrm>
        </p:spPr>
      </p:pic>
    </p:spTree>
    <p:extLst>
      <p:ext uri="{BB962C8B-B14F-4D97-AF65-F5344CB8AC3E}">
        <p14:creationId xmlns:p14="http://schemas.microsoft.com/office/powerpoint/2010/main" val="12303306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50000"/>
              </a:lnSpc>
            </a:pPr>
            <a:r>
              <a:rPr lang="fa-IR" sz="2800" dirty="0" smtClean="0">
                <a:solidFill>
                  <a:schemeClr val="tx1"/>
                </a:solidFill>
                <a:cs typeface="B Titr" panose="00000700000000000000" pitchFamily="2" charset="-78"/>
              </a:rPr>
              <a:t>نقشه کیفیت ابنیه و ساختمان های روستا</a:t>
            </a:r>
            <a:br>
              <a:rPr lang="fa-IR" sz="2800" dirty="0" smtClean="0">
                <a:solidFill>
                  <a:schemeClr val="tx1"/>
                </a:solidFill>
                <a:cs typeface="B Titr" panose="00000700000000000000" pitchFamily="2" charset="-78"/>
              </a:rPr>
            </a:br>
            <a:r>
              <a:rPr lang="fa-IR" sz="1800" dirty="0" smtClean="0">
                <a:solidFill>
                  <a:schemeClr val="tx1"/>
                </a:solidFill>
                <a:cs typeface="B Titr" panose="00000700000000000000" pitchFamily="2" charset="-78"/>
              </a:rPr>
              <a:t>این نقشه با برداشت های میدانی در محیز به سه دسته 1- نوساز2- مرمتی3- تخریبی تقسیم شده و هر کدام با رنگ مخصوص به خود نمایش داده می شوند</a:t>
            </a:r>
            <a:endParaRPr lang="en-US" sz="1800" dirty="0">
              <a:solidFill>
                <a:schemeClr val="tx1"/>
              </a:solidFill>
              <a:cs typeface="B Titr" panose="00000700000000000000"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95456" y="2289897"/>
            <a:ext cx="5560424" cy="3963121"/>
          </a:xfrm>
        </p:spPr>
      </p:pic>
    </p:spTree>
    <p:extLst>
      <p:ext uri="{BB962C8B-B14F-4D97-AF65-F5344CB8AC3E}">
        <p14:creationId xmlns:p14="http://schemas.microsoft.com/office/powerpoint/2010/main" val="11392995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50000"/>
              </a:lnSpc>
            </a:pPr>
            <a:r>
              <a:rPr lang="fa-IR" sz="2800" dirty="0" smtClean="0">
                <a:solidFill>
                  <a:schemeClr val="tx1"/>
                </a:solidFill>
                <a:cs typeface="B Titr" panose="00000700000000000000" pitchFamily="2" charset="-78"/>
              </a:rPr>
              <a:t>نقشه مالکیت اراضی</a:t>
            </a:r>
            <a:br>
              <a:rPr lang="fa-IR" sz="2800" dirty="0" smtClean="0">
                <a:solidFill>
                  <a:schemeClr val="tx1"/>
                </a:solidFill>
                <a:cs typeface="B Titr" panose="00000700000000000000" pitchFamily="2" charset="-78"/>
              </a:rPr>
            </a:br>
            <a:r>
              <a:rPr lang="fa-IR" sz="2000" dirty="0" smtClean="0">
                <a:solidFill>
                  <a:schemeClr val="tx1"/>
                </a:solidFill>
                <a:cs typeface="B Titr" panose="00000700000000000000" pitchFamily="2" charset="-78"/>
              </a:rPr>
              <a:t>مالکیت اراضی موجود در روستا توسط برداشت های میدانی و سایر اطلاعات اکتسابی از منابع رسمی احراز شده و در سه دسته1- خصوصی2- دولتی3- وقفی با رنگ مخصوص به خود نمایش داده می شوند</a:t>
            </a:r>
            <a:endParaRPr lang="en-US" sz="2000" dirty="0">
              <a:solidFill>
                <a:schemeClr val="tx1"/>
              </a:solidFill>
              <a:cs typeface="B Titr" panose="00000700000000000000"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1992" y="2481349"/>
            <a:ext cx="5326380" cy="3794760"/>
          </a:xfrm>
        </p:spPr>
      </p:pic>
    </p:spTree>
    <p:extLst>
      <p:ext uri="{BB962C8B-B14F-4D97-AF65-F5344CB8AC3E}">
        <p14:creationId xmlns:p14="http://schemas.microsoft.com/office/powerpoint/2010/main" val="7513670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rtl="1">
              <a:lnSpc>
                <a:spcPct val="150000"/>
              </a:lnSpc>
            </a:pPr>
            <a:r>
              <a:rPr lang="fa-IR" dirty="0" smtClean="0">
                <a:cs typeface="B Titr" panose="00000700000000000000" pitchFamily="2" charset="-78"/>
              </a:rPr>
              <a:t>تمامی موارد فوق در کنار اطلاعات جمعیتی، اقتصادی، جغرافیایی به صورت گزارش در قالب فایل های پی دی اف و ورد توسط مهندسان مشاور تهیه شده تا مراحل تصویب تا اجرا را طی کند </a:t>
            </a:r>
            <a:endParaRPr lang="en-US" dirty="0">
              <a:cs typeface="B Titr" panose="00000700000000000000" pitchFamily="2" charset="-78"/>
            </a:endParaRPr>
          </a:p>
        </p:txBody>
      </p:sp>
    </p:spTree>
    <p:extLst>
      <p:ext uri="{BB962C8B-B14F-4D97-AF65-F5344CB8AC3E}">
        <p14:creationId xmlns:p14="http://schemas.microsoft.com/office/powerpoint/2010/main" val="9011559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50000"/>
              </a:lnSpc>
            </a:pPr>
            <a:r>
              <a:rPr lang="fa-IR" sz="2400" dirty="0" smtClean="0">
                <a:solidFill>
                  <a:schemeClr val="tx1"/>
                </a:solidFill>
                <a:cs typeface="B Titr" panose="00000700000000000000" pitchFamily="2" charset="-78"/>
              </a:rPr>
              <a:t>نقشه موانع توسعه روستا</a:t>
            </a:r>
            <a:r>
              <a:rPr lang="fa-IR" sz="1800" dirty="0" smtClean="0">
                <a:solidFill>
                  <a:schemeClr val="tx1"/>
                </a:solidFill>
                <a:cs typeface="B Titr" panose="00000700000000000000" pitchFamily="2" charset="-78"/>
              </a:rPr>
              <a:t/>
            </a:r>
            <a:br>
              <a:rPr lang="fa-IR" sz="1800" dirty="0" smtClean="0">
                <a:solidFill>
                  <a:schemeClr val="tx1"/>
                </a:solidFill>
                <a:cs typeface="B Titr" panose="00000700000000000000" pitchFamily="2" charset="-78"/>
              </a:rPr>
            </a:br>
            <a:r>
              <a:rPr lang="fa-IR" sz="1800" dirty="0" smtClean="0">
                <a:solidFill>
                  <a:schemeClr val="tx1"/>
                </a:solidFill>
                <a:cs typeface="B Titr" panose="00000700000000000000" pitchFamily="2" charset="-78"/>
              </a:rPr>
              <a:t>نقش فوق یکی از نقشه های مهم در تعیین جهت توسعه آتی روستا می باشد.موانع تویعه توسط فلش بر روی نقشه مشخص شده و موانعی مانند رودخانه، کوه ، اراضی کشاورزی و ...بر روی آن مشخص می شود</a:t>
            </a:r>
            <a:endParaRPr lang="en-US" sz="1800" dirty="0">
              <a:solidFill>
                <a:schemeClr val="tx1"/>
              </a:solidFill>
              <a:cs typeface="B Titr" panose="00000700000000000000"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19756" y="2196074"/>
            <a:ext cx="5775103" cy="4103125"/>
          </a:xfrm>
        </p:spPr>
      </p:pic>
    </p:spTree>
    <p:extLst>
      <p:ext uri="{BB962C8B-B14F-4D97-AF65-F5344CB8AC3E}">
        <p14:creationId xmlns:p14="http://schemas.microsoft.com/office/powerpoint/2010/main" val="1258538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normAutofit/>
          </a:bodyPr>
          <a:lstStyle/>
          <a:p>
            <a:pPr algn="r"/>
            <a:r>
              <a:rPr lang="fa-IR" sz="2400" dirty="0" smtClean="0">
                <a:solidFill>
                  <a:schemeClr val="tx1"/>
                </a:solidFill>
                <a:cs typeface="B Titr" panose="00000700000000000000" pitchFamily="2" charset="-78"/>
              </a:rPr>
              <a:t>طرح هادی روستایی چیست؟</a:t>
            </a:r>
            <a:endParaRPr lang="en-US" sz="2400" dirty="0">
              <a:solidFill>
                <a:schemeClr val="tx1"/>
              </a:solidFill>
              <a:cs typeface="B Titr" panose="00000700000000000000" pitchFamily="2" charset="-78"/>
            </a:endParaRPr>
          </a:p>
        </p:txBody>
      </p:sp>
      <p:sp>
        <p:nvSpPr>
          <p:cNvPr id="3" name="Content Placeholder 2"/>
          <p:cNvSpPr>
            <a:spLocks noGrp="1"/>
          </p:cNvSpPr>
          <p:nvPr>
            <p:ph idx="1"/>
          </p:nvPr>
        </p:nvSpPr>
        <p:spPr/>
        <p:txBody>
          <a:bodyPr>
            <a:normAutofit/>
          </a:bodyPr>
          <a:lstStyle/>
          <a:p>
            <a:pPr algn="ctr" rtl="1">
              <a:lnSpc>
                <a:spcPct val="150000"/>
              </a:lnSpc>
            </a:pPr>
            <a:r>
              <a:rPr lang="fa-IR" sz="2400" dirty="0">
                <a:solidFill>
                  <a:schemeClr val="tx1"/>
                </a:solidFill>
                <a:latin typeface="+mj-lt"/>
                <a:ea typeface="+mj-ea"/>
                <a:cs typeface="B Nazanin" panose="00000400000000000000" pitchFamily="2" charset="-78"/>
              </a:rPr>
              <a:t>طرح هادي روستايي طرحی است که ضمن </a:t>
            </a:r>
            <a:r>
              <a:rPr lang="fa-IR" sz="2400" dirty="0">
                <a:solidFill>
                  <a:schemeClr val="accent4"/>
                </a:solidFill>
                <a:latin typeface="+mj-lt"/>
                <a:ea typeface="+mj-ea"/>
                <a:cs typeface="B Nazanin" panose="00000400000000000000" pitchFamily="2" charset="-78"/>
              </a:rPr>
              <a:t>ساماندهی و اصلاح بافت موجود </a:t>
            </a:r>
            <a:r>
              <a:rPr lang="fa-IR" sz="2400" dirty="0">
                <a:solidFill>
                  <a:schemeClr val="tx1"/>
                </a:solidFill>
                <a:latin typeface="+mj-lt"/>
                <a:ea typeface="+mj-ea"/>
                <a:cs typeface="B Nazanin" panose="00000400000000000000" pitchFamily="2" charset="-78"/>
              </a:rPr>
              <a:t>، </a:t>
            </a:r>
            <a:r>
              <a:rPr lang="fa-IR" sz="2400" dirty="0">
                <a:solidFill>
                  <a:schemeClr val="accent4"/>
                </a:solidFill>
                <a:latin typeface="+mj-lt"/>
                <a:ea typeface="+mj-ea"/>
                <a:cs typeface="B Nazanin" panose="00000400000000000000" pitchFamily="2" charset="-78"/>
              </a:rPr>
              <a:t>میزان و مکان گسترش آتی </a:t>
            </a:r>
            <a:r>
              <a:rPr lang="fa-IR" sz="2400" dirty="0">
                <a:solidFill>
                  <a:schemeClr val="tx1"/>
                </a:solidFill>
                <a:latin typeface="+mj-lt"/>
                <a:ea typeface="+mj-ea"/>
                <a:cs typeface="B Nazanin" panose="00000400000000000000" pitchFamily="2" charset="-78"/>
              </a:rPr>
              <a:t>و </a:t>
            </a:r>
            <a:r>
              <a:rPr lang="fa-IR" sz="2400" dirty="0">
                <a:solidFill>
                  <a:schemeClr val="accent4"/>
                </a:solidFill>
                <a:latin typeface="+mj-lt"/>
                <a:ea typeface="+mj-ea"/>
                <a:cs typeface="B Nazanin" panose="00000400000000000000" pitchFamily="2" charset="-78"/>
              </a:rPr>
              <a:t>نحوه استفاده از زمین </a:t>
            </a:r>
            <a:r>
              <a:rPr lang="fa-IR" sz="2400" dirty="0">
                <a:solidFill>
                  <a:schemeClr val="tx1"/>
                </a:solidFill>
                <a:latin typeface="+mj-lt"/>
                <a:ea typeface="+mj-ea"/>
                <a:cs typeface="B Nazanin" panose="00000400000000000000" pitchFamily="2" charset="-78"/>
              </a:rPr>
              <a:t>برای عملکرد های مختلف از قبیل مسکونی ، تولیدی ، تجاری و کشاورزی ، و تأسیسات و تجهیزات و نیازمندیهای عمومی روستایی را بر حسب مورد در قالب مصوبات طرحهای ساماندهی فضا و سکونتگاههای روستایی یا </a:t>
            </a:r>
            <a:r>
              <a:rPr lang="fa-IR" sz="2400" dirty="0" smtClean="0">
                <a:solidFill>
                  <a:schemeClr val="tx1"/>
                </a:solidFill>
                <a:latin typeface="+mj-lt"/>
                <a:ea typeface="+mj-ea"/>
                <a:cs typeface="B Nazanin" panose="00000400000000000000" pitchFamily="2" charset="-78"/>
              </a:rPr>
              <a:t>طرحهای </a:t>
            </a:r>
            <a:r>
              <a:rPr lang="fa-IR" sz="2400" dirty="0">
                <a:solidFill>
                  <a:schemeClr val="tx1"/>
                </a:solidFill>
                <a:latin typeface="+mj-lt"/>
                <a:ea typeface="+mj-ea"/>
                <a:cs typeface="B Nazanin" panose="00000400000000000000" pitchFamily="2" charset="-78"/>
              </a:rPr>
              <a:t>جامع ناحیه ای تعیین می نماید</a:t>
            </a:r>
            <a:endParaRPr lang="en-US" sz="2400" dirty="0">
              <a:solidFill>
                <a:schemeClr val="tx1"/>
              </a:solidFill>
              <a:latin typeface="+mj-lt"/>
              <a:ea typeface="+mj-ea"/>
              <a:cs typeface="B Nazanin" panose="00000400000000000000" pitchFamily="2" charset="-78"/>
            </a:endParaRPr>
          </a:p>
        </p:txBody>
      </p:sp>
    </p:spTree>
    <p:extLst>
      <p:ext uri="{BB962C8B-B14F-4D97-AF65-F5344CB8AC3E}">
        <p14:creationId xmlns:p14="http://schemas.microsoft.com/office/powerpoint/2010/main" val="4118722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dirty="0" smtClean="0">
                <a:solidFill>
                  <a:schemeClr val="tx1"/>
                </a:solidFill>
                <a:cs typeface="B Titr" panose="00000700000000000000" pitchFamily="2" charset="-78"/>
              </a:rPr>
              <a:t>مراحل تهیه طرح هادی</a:t>
            </a:r>
            <a:endParaRPr lang="en-US" sz="2800" dirty="0">
              <a:solidFill>
                <a:schemeClr val="tx1"/>
              </a:solidFill>
              <a:cs typeface="B Titr" panose="00000700000000000000" pitchFamily="2" charset="-78"/>
            </a:endParaRPr>
          </a:p>
        </p:txBody>
      </p:sp>
      <p:sp>
        <p:nvSpPr>
          <p:cNvPr id="3" name="Content Placeholder 2"/>
          <p:cNvSpPr>
            <a:spLocks noGrp="1"/>
          </p:cNvSpPr>
          <p:nvPr>
            <p:ph idx="1"/>
          </p:nvPr>
        </p:nvSpPr>
        <p:spPr/>
        <p:txBody>
          <a:bodyPr/>
          <a:lstStyle/>
          <a:p>
            <a:pPr algn="r" rtl="1"/>
            <a:r>
              <a:rPr lang="fa-IR" sz="2400" dirty="0">
                <a:cs typeface="B Nazanin" panose="00000400000000000000" pitchFamily="2" charset="-78"/>
              </a:rPr>
              <a:t>مرحله اول: تهیه نقشه پایه و </a:t>
            </a:r>
            <a:r>
              <a:rPr lang="fa-IR" sz="2400" dirty="0">
                <a:solidFill>
                  <a:schemeClr val="accent4"/>
                </a:solidFill>
                <a:cs typeface="B Nazanin" panose="00000400000000000000" pitchFamily="2" charset="-78"/>
              </a:rPr>
              <a:t>وضع موجود </a:t>
            </a:r>
            <a:r>
              <a:rPr lang="fa-IR" sz="2400" dirty="0">
                <a:cs typeface="B Nazanin" panose="00000400000000000000" pitchFamily="2" charset="-78"/>
              </a:rPr>
              <a:t>روستا</a:t>
            </a:r>
          </a:p>
          <a:p>
            <a:pPr algn="r" rtl="1"/>
            <a:r>
              <a:rPr lang="fa-IR" sz="2400" dirty="0">
                <a:cs typeface="B Nazanin" panose="00000400000000000000" pitchFamily="2" charset="-78"/>
              </a:rPr>
              <a:t>مرحله دوم : مطالعات پایه و </a:t>
            </a:r>
            <a:r>
              <a:rPr lang="fa-IR" sz="2400" dirty="0">
                <a:solidFill>
                  <a:schemeClr val="accent4"/>
                </a:solidFill>
                <a:cs typeface="B Nazanin" panose="00000400000000000000" pitchFamily="2" charset="-78"/>
              </a:rPr>
              <a:t>تشخیص وضعیت</a:t>
            </a:r>
          </a:p>
          <a:p>
            <a:pPr algn="r" rtl="1"/>
            <a:r>
              <a:rPr lang="fa-IR" sz="2400" dirty="0">
                <a:cs typeface="B Nazanin" panose="00000400000000000000" pitchFamily="2" charset="-78"/>
              </a:rPr>
              <a:t>مرحله سوم : تحلیل و استنتاج از بررسیها و </a:t>
            </a:r>
            <a:r>
              <a:rPr lang="fa-IR" sz="2400" dirty="0">
                <a:solidFill>
                  <a:schemeClr val="accent4"/>
                </a:solidFill>
                <a:cs typeface="B Nazanin" panose="00000400000000000000" pitchFamily="2" charset="-78"/>
              </a:rPr>
              <a:t>تدوین چشم اندازها</a:t>
            </a:r>
          </a:p>
          <a:p>
            <a:pPr algn="r" rtl="1"/>
            <a:r>
              <a:rPr lang="fa-IR" sz="2400" dirty="0">
                <a:cs typeface="B Nazanin" panose="00000400000000000000" pitchFamily="2" charset="-78"/>
              </a:rPr>
              <a:t>مرحله چهارم: تعيين </a:t>
            </a:r>
            <a:r>
              <a:rPr lang="fa-IR" sz="2400" dirty="0">
                <a:solidFill>
                  <a:schemeClr val="accent4"/>
                </a:solidFill>
                <a:cs typeface="B Nazanin" panose="00000400000000000000" pitchFamily="2" charset="-78"/>
              </a:rPr>
              <a:t>پروژه های پيشنهادی </a:t>
            </a:r>
            <a:r>
              <a:rPr lang="fa-IR" sz="2400" dirty="0">
                <a:cs typeface="B Nazanin" panose="00000400000000000000" pitchFamily="2" charset="-78"/>
              </a:rPr>
              <a:t>و تهيه طرح هادی</a:t>
            </a:r>
          </a:p>
          <a:p>
            <a:endParaRPr lang="en-US" dirty="0"/>
          </a:p>
        </p:txBody>
      </p:sp>
    </p:spTree>
    <p:extLst>
      <p:ext uri="{BB962C8B-B14F-4D97-AF65-F5344CB8AC3E}">
        <p14:creationId xmlns:p14="http://schemas.microsoft.com/office/powerpoint/2010/main" val="832491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400" dirty="0" smtClean="0">
                <a:solidFill>
                  <a:schemeClr val="tx1"/>
                </a:solidFill>
                <a:cs typeface="B Titr" panose="00000700000000000000" pitchFamily="2" charset="-78"/>
              </a:rPr>
              <a:t>انواع نقشه های  تهیه شده در طرح هادی روستا:</a:t>
            </a:r>
            <a:endParaRPr lang="en-US" sz="2400" dirty="0">
              <a:solidFill>
                <a:schemeClr val="tx1"/>
              </a:solidFill>
              <a:cs typeface="B Titr" panose="00000700000000000000" pitchFamily="2" charset="-78"/>
            </a:endParaRPr>
          </a:p>
        </p:txBody>
      </p:sp>
      <p:sp>
        <p:nvSpPr>
          <p:cNvPr id="3" name="Content Placeholder 2"/>
          <p:cNvSpPr>
            <a:spLocks noGrp="1"/>
          </p:cNvSpPr>
          <p:nvPr>
            <p:ph idx="1"/>
          </p:nvPr>
        </p:nvSpPr>
        <p:spPr>
          <a:xfrm>
            <a:off x="437188" y="1421681"/>
            <a:ext cx="8596668" cy="6189083"/>
          </a:xfrm>
        </p:spPr>
        <p:txBody>
          <a:bodyPr>
            <a:normAutofit/>
          </a:bodyPr>
          <a:lstStyle/>
          <a:p>
            <a:pPr algn="r" rtl="1"/>
            <a:r>
              <a:rPr lang="fa-IR" b="1" dirty="0">
                <a:cs typeface="B Nazanin" panose="00000400000000000000" pitchFamily="2" charset="-78"/>
              </a:rPr>
              <a:t>نقشه کاربری </a:t>
            </a:r>
            <a:r>
              <a:rPr lang="fa-IR" b="1" dirty="0" smtClean="0">
                <a:cs typeface="B Nazanin" panose="00000400000000000000" pitchFamily="2" charset="-78"/>
              </a:rPr>
              <a:t>اراضی</a:t>
            </a:r>
          </a:p>
          <a:p>
            <a:pPr algn="r" rtl="1"/>
            <a:r>
              <a:rPr lang="fa-IR" b="1" dirty="0" smtClean="0">
                <a:cs typeface="B Nazanin" panose="00000400000000000000" pitchFamily="2" charset="-78"/>
              </a:rPr>
              <a:t> </a:t>
            </a:r>
            <a:r>
              <a:rPr lang="fa-IR" b="1" dirty="0">
                <a:cs typeface="B Nazanin" panose="00000400000000000000" pitchFamily="2" charset="-78"/>
              </a:rPr>
              <a:t>مراحل توسعه روستا و مصالح ابنیه </a:t>
            </a:r>
            <a:endParaRPr lang="fa-IR" b="1" dirty="0" smtClean="0">
              <a:cs typeface="B Nazanin" panose="00000400000000000000" pitchFamily="2" charset="-78"/>
            </a:endParaRPr>
          </a:p>
          <a:p>
            <a:pPr algn="r" rtl="1"/>
            <a:r>
              <a:rPr lang="fa-IR" b="1" dirty="0" smtClean="0">
                <a:cs typeface="B Nazanin" panose="00000400000000000000" pitchFamily="2" charset="-78"/>
              </a:rPr>
              <a:t>درجه </a:t>
            </a:r>
            <a:r>
              <a:rPr lang="fa-IR" b="1" dirty="0">
                <a:cs typeface="B Nazanin" panose="00000400000000000000" pitchFamily="2" charset="-78"/>
              </a:rPr>
              <a:t>بندی شبکه معابر </a:t>
            </a:r>
            <a:r>
              <a:rPr lang="fa-IR" b="1" dirty="0" smtClean="0">
                <a:cs typeface="B Nazanin" panose="00000400000000000000" pitchFamily="2" charset="-78"/>
              </a:rPr>
              <a:t>موجود</a:t>
            </a:r>
          </a:p>
          <a:p>
            <a:pPr algn="r" rtl="1"/>
            <a:r>
              <a:rPr lang="fa-IR" b="1" dirty="0" smtClean="0">
                <a:cs typeface="B Nazanin" panose="00000400000000000000" pitchFamily="2" charset="-78"/>
              </a:rPr>
              <a:t>مالکیت</a:t>
            </a:r>
          </a:p>
          <a:p>
            <a:pPr algn="r" rtl="1"/>
            <a:r>
              <a:rPr lang="fa-IR" b="1" dirty="0" smtClean="0">
                <a:cs typeface="B Nazanin" panose="00000400000000000000" pitchFamily="2" charset="-78"/>
              </a:rPr>
              <a:t>کیفیت </a:t>
            </a:r>
          </a:p>
          <a:p>
            <a:pPr algn="r" rtl="1"/>
            <a:r>
              <a:rPr lang="fa-IR" b="1" dirty="0" smtClean="0">
                <a:cs typeface="B Nazanin" panose="00000400000000000000" pitchFamily="2" charset="-78"/>
              </a:rPr>
              <a:t>قدمت </a:t>
            </a:r>
            <a:r>
              <a:rPr lang="fa-IR" b="1" dirty="0">
                <a:cs typeface="B Nazanin" panose="00000400000000000000" pitchFamily="2" charset="-78"/>
              </a:rPr>
              <a:t>ابنیه </a:t>
            </a:r>
            <a:endParaRPr lang="fa-IR" b="1" dirty="0" smtClean="0">
              <a:cs typeface="B Nazanin" panose="00000400000000000000" pitchFamily="2" charset="-78"/>
            </a:endParaRPr>
          </a:p>
          <a:p>
            <a:pPr algn="r" rtl="1"/>
            <a:r>
              <a:rPr lang="fa-IR" b="1" dirty="0" smtClean="0">
                <a:cs typeface="B Nazanin" panose="00000400000000000000" pitchFamily="2" charset="-78"/>
              </a:rPr>
              <a:t>مراحل توسعه</a:t>
            </a:r>
          </a:p>
          <a:p>
            <a:pPr algn="r" rtl="1"/>
            <a:r>
              <a:rPr lang="fa-IR" b="1" dirty="0" smtClean="0">
                <a:cs typeface="B Nazanin" panose="00000400000000000000" pitchFamily="2" charset="-78"/>
              </a:rPr>
              <a:t>نوع مصالح</a:t>
            </a:r>
          </a:p>
          <a:p>
            <a:pPr algn="r" rtl="1"/>
            <a:r>
              <a:rPr lang="fa-IR" b="1" dirty="0" smtClean="0">
                <a:cs typeface="B Nazanin" panose="00000400000000000000" pitchFamily="2" charset="-78"/>
              </a:rPr>
              <a:t> </a:t>
            </a:r>
            <a:r>
              <a:rPr lang="fa-IR" b="1" dirty="0">
                <a:cs typeface="B Nazanin" panose="00000400000000000000" pitchFamily="2" charset="-78"/>
              </a:rPr>
              <a:t>تعداد </a:t>
            </a:r>
            <a:r>
              <a:rPr lang="fa-IR" b="1" dirty="0" smtClean="0">
                <a:cs typeface="B Nazanin" panose="00000400000000000000" pitchFamily="2" charset="-78"/>
              </a:rPr>
              <a:t>طبقات</a:t>
            </a:r>
          </a:p>
          <a:p>
            <a:pPr algn="r" rtl="1"/>
            <a:r>
              <a:rPr lang="fa-IR" b="1" dirty="0" smtClean="0">
                <a:cs typeface="B Nazanin" panose="00000400000000000000" pitchFamily="2" charset="-78"/>
              </a:rPr>
              <a:t>امکانات </a:t>
            </a:r>
            <a:r>
              <a:rPr lang="fa-IR" b="1" dirty="0">
                <a:cs typeface="B Nazanin" panose="00000400000000000000" pitchFamily="2" charset="-78"/>
              </a:rPr>
              <a:t>و موانع </a:t>
            </a:r>
            <a:r>
              <a:rPr lang="fa-IR" b="1" dirty="0" smtClean="0">
                <a:cs typeface="B Nazanin" panose="00000400000000000000" pitchFamily="2" charset="-78"/>
              </a:rPr>
              <a:t>توسعه</a:t>
            </a:r>
          </a:p>
          <a:p>
            <a:pPr algn="r" rtl="1"/>
            <a:r>
              <a:rPr lang="fa-IR" b="1" dirty="0" smtClean="0">
                <a:cs typeface="B Nazanin" panose="00000400000000000000" pitchFamily="2" charset="-78"/>
              </a:rPr>
              <a:t> شیب</a:t>
            </a:r>
          </a:p>
          <a:p>
            <a:pPr algn="r" rtl="1"/>
            <a:r>
              <a:rPr lang="fa-IR" b="1" dirty="0" smtClean="0">
                <a:cs typeface="B Nazanin" panose="00000400000000000000" pitchFamily="2" charset="-78"/>
              </a:rPr>
              <a:t> </a:t>
            </a:r>
            <a:r>
              <a:rPr lang="fa-IR" b="1" dirty="0">
                <a:cs typeface="B Nazanin" panose="00000400000000000000" pitchFamily="2" charset="-78"/>
              </a:rPr>
              <a:t>کاربری اراضی </a:t>
            </a:r>
            <a:r>
              <a:rPr lang="fa-IR" b="1" dirty="0" smtClean="0">
                <a:cs typeface="B Nazanin" panose="00000400000000000000" pitchFamily="2" charset="-78"/>
              </a:rPr>
              <a:t>پیشنهادی</a:t>
            </a:r>
          </a:p>
          <a:p>
            <a:pPr algn="r" rtl="1"/>
            <a:r>
              <a:rPr lang="fa-IR" b="1" dirty="0" smtClean="0">
                <a:cs typeface="B Nazanin" panose="00000400000000000000" pitchFamily="2" charset="-78"/>
              </a:rPr>
              <a:t> </a:t>
            </a:r>
            <a:r>
              <a:rPr lang="fa-IR" b="1" dirty="0">
                <a:cs typeface="B Nazanin" panose="00000400000000000000" pitchFamily="2" charset="-78"/>
              </a:rPr>
              <a:t>عرض و درجه بندی شبکه معابر پیشنهادی </a:t>
            </a:r>
            <a:endParaRPr lang="fa-IR" b="1" dirty="0" smtClean="0">
              <a:cs typeface="B Nazanin" panose="00000400000000000000" pitchFamily="2" charset="-78"/>
            </a:endParaRPr>
          </a:p>
          <a:p>
            <a:pPr algn="r" rtl="1"/>
            <a:endParaRPr lang="en-US" sz="1600" dirty="0">
              <a:cs typeface="B Nazanin" panose="00000400000000000000" pitchFamily="2" charset="-78"/>
            </a:endParaRPr>
          </a:p>
        </p:txBody>
      </p:sp>
    </p:spTree>
    <p:extLst>
      <p:ext uri="{BB962C8B-B14F-4D97-AF65-F5344CB8AC3E}">
        <p14:creationId xmlns:p14="http://schemas.microsoft.com/office/powerpoint/2010/main" val="21355202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400" dirty="0" smtClean="0">
                <a:solidFill>
                  <a:schemeClr val="tx1"/>
                </a:solidFill>
                <a:cs typeface="B Titr" panose="00000700000000000000" pitchFamily="2" charset="-78"/>
              </a:rPr>
              <a:t>طرح هادی روستا قانونا توسط چه کسانی تهیه می شود؟</a:t>
            </a:r>
            <a:endParaRPr lang="en-US" sz="2400" dirty="0">
              <a:solidFill>
                <a:schemeClr val="tx1"/>
              </a:solidFill>
              <a:cs typeface="B Titr" panose="00000700000000000000" pitchFamily="2" charset="-78"/>
            </a:endParaRPr>
          </a:p>
        </p:txBody>
      </p:sp>
      <p:sp>
        <p:nvSpPr>
          <p:cNvPr id="3" name="Content Placeholder 2"/>
          <p:cNvSpPr>
            <a:spLocks noGrp="1"/>
          </p:cNvSpPr>
          <p:nvPr>
            <p:ph idx="1"/>
          </p:nvPr>
        </p:nvSpPr>
        <p:spPr/>
        <p:txBody>
          <a:bodyPr>
            <a:normAutofit/>
          </a:bodyPr>
          <a:lstStyle/>
          <a:p>
            <a:pPr algn="just" rtl="1"/>
            <a:r>
              <a:rPr lang="fa-IR" sz="2400" dirty="0">
                <a:cs typeface="B Nazanin" panose="00000400000000000000" pitchFamily="2" charset="-78"/>
              </a:rPr>
              <a:t>طرح هادی روستایی با هدف فراهم ساختن زمینه توسعه و عمران روستایی توسط مشاورین حقیقی و حقوقی تحت مدیریت بنیاد مسکن انقلاب اسلامی تهیه و اجرا می شود</a:t>
            </a:r>
            <a:r>
              <a:rPr lang="fa-IR" sz="2400" dirty="0" smtClean="0">
                <a:cs typeface="B Nazanin" panose="00000400000000000000" pitchFamily="2" charset="-78"/>
              </a:rPr>
              <a:t>.</a:t>
            </a:r>
          </a:p>
          <a:p>
            <a:pPr algn="just" rtl="1"/>
            <a:r>
              <a:rPr lang="fa-IR" sz="2400" dirty="0" smtClean="0">
                <a:cs typeface="B Nazanin" panose="00000400000000000000" pitchFamily="2" charset="-78"/>
              </a:rPr>
              <a:t>طرح مذبور در نهایت می بایست به تایید مهندس شهرساز که دارای پروانه استغال گرید 3 می باشد برسد.</a:t>
            </a:r>
            <a:endParaRPr lang="en-US" sz="2400" dirty="0">
              <a:cs typeface="B Nazanin" panose="00000400000000000000" pitchFamily="2" charset="-78"/>
            </a:endParaRPr>
          </a:p>
        </p:txBody>
      </p:sp>
    </p:spTree>
    <p:extLst>
      <p:ext uri="{BB962C8B-B14F-4D97-AF65-F5344CB8AC3E}">
        <p14:creationId xmlns:p14="http://schemas.microsoft.com/office/powerpoint/2010/main" val="25288071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41645"/>
            <a:ext cx="8596668" cy="1320800"/>
          </a:xfrm>
        </p:spPr>
        <p:txBody>
          <a:bodyPr>
            <a:normAutofit/>
          </a:bodyPr>
          <a:lstStyle/>
          <a:p>
            <a:pPr algn="ctr"/>
            <a:r>
              <a:rPr lang="fa-IR" sz="2400" dirty="0">
                <a:solidFill>
                  <a:schemeClr val="tx1"/>
                </a:solidFill>
                <a:cs typeface="B Titr" panose="00000700000000000000" pitchFamily="2" charset="-78"/>
              </a:rPr>
              <a:t> </a:t>
            </a:r>
            <a:r>
              <a:rPr lang="fa-IR" sz="2400" dirty="0" smtClean="0">
                <a:solidFill>
                  <a:schemeClr val="tx1"/>
                </a:solidFill>
                <a:cs typeface="B Titr" panose="00000700000000000000" pitchFamily="2" charset="-78"/>
              </a:rPr>
              <a:t>معرفی یک نمونه طرح هادی روستا</a:t>
            </a:r>
            <a:endParaRPr lang="en-US" sz="2400" dirty="0">
              <a:solidFill>
                <a:schemeClr val="tx1"/>
              </a:solidFill>
              <a:cs typeface="B Titr" panose="00000700000000000000" pitchFamily="2" charset="-78"/>
            </a:endParaRPr>
          </a:p>
        </p:txBody>
      </p:sp>
      <p:sp>
        <p:nvSpPr>
          <p:cNvPr id="3" name="Content Placeholder 2"/>
          <p:cNvSpPr>
            <a:spLocks noGrp="1"/>
          </p:cNvSpPr>
          <p:nvPr>
            <p:ph idx="1"/>
          </p:nvPr>
        </p:nvSpPr>
        <p:spPr>
          <a:xfrm>
            <a:off x="575734" y="2031280"/>
            <a:ext cx="8596668" cy="4341811"/>
          </a:xfrm>
        </p:spPr>
        <p:txBody>
          <a:bodyPr>
            <a:normAutofit lnSpcReduction="10000"/>
          </a:bodyPr>
          <a:lstStyle/>
          <a:p>
            <a:pPr algn="r" rtl="1"/>
            <a:r>
              <a:rPr lang="fa-IR" sz="1600" dirty="0" smtClean="0">
                <a:cs typeface="B Titr" panose="00000700000000000000" pitchFamily="2" charset="-78"/>
              </a:rPr>
              <a:t>روستای گاومیر</a:t>
            </a:r>
          </a:p>
          <a:p>
            <a:pPr marL="0" indent="0" algn="r" rtl="1">
              <a:buNone/>
            </a:pPr>
            <a:endParaRPr lang="fa-IR" sz="1600" dirty="0" smtClean="0">
              <a:cs typeface="B Titr" panose="00000700000000000000" pitchFamily="2" charset="-78"/>
            </a:endParaRPr>
          </a:p>
          <a:p>
            <a:pPr marL="0" indent="0" algn="r" rtl="1">
              <a:buNone/>
            </a:pPr>
            <a:endParaRPr lang="fa-IR" sz="1600" dirty="0" smtClean="0">
              <a:cs typeface="B Titr" panose="00000700000000000000" pitchFamily="2" charset="-78"/>
            </a:endParaRPr>
          </a:p>
          <a:p>
            <a:pPr marL="0" indent="0" algn="r" rtl="1">
              <a:buNone/>
            </a:pPr>
            <a:endParaRPr lang="fa-IR" sz="1600" dirty="0">
              <a:cs typeface="B Titr" panose="00000700000000000000" pitchFamily="2" charset="-78"/>
            </a:endParaRPr>
          </a:p>
          <a:p>
            <a:pPr marL="0" indent="0" algn="r" rtl="1">
              <a:buNone/>
            </a:pPr>
            <a:endParaRPr lang="fa-IR" sz="1600" dirty="0" smtClean="0">
              <a:cs typeface="B Titr" panose="00000700000000000000" pitchFamily="2" charset="-78"/>
            </a:endParaRPr>
          </a:p>
          <a:p>
            <a:pPr marL="0" indent="0" algn="r" rtl="1">
              <a:buNone/>
            </a:pPr>
            <a:endParaRPr lang="fa-IR" sz="1600" dirty="0">
              <a:cs typeface="B Titr" panose="00000700000000000000" pitchFamily="2" charset="-78"/>
            </a:endParaRPr>
          </a:p>
          <a:p>
            <a:pPr marL="0" indent="0" algn="r" rtl="1">
              <a:buNone/>
            </a:pPr>
            <a:endParaRPr lang="fa-IR" sz="1600" dirty="0" smtClean="0">
              <a:cs typeface="B Titr" panose="00000700000000000000" pitchFamily="2" charset="-78"/>
            </a:endParaRPr>
          </a:p>
          <a:p>
            <a:pPr marL="0" indent="0" algn="r" rtl="1">
              <a:buNone/>
            </a:pPr>
            <a:endParaRPr lang="fa-IR" sz="1600" dirty="0" smtClean="0">
              <a:cs typeface="B Titr" panose="00000700000000000000" pitchFamily="2" charset="-78"/>
            </a:endParaRPr>
          </a:p>
          <a:p>
            <a:pPr algn="r" rtl="1"/>
            <a:r>
              <a:rPr lang="fa-IR" sz="1600" dirty="0" smtClean="0">
                <a:cs typeface="B Titr" panose="00000700000000000000" pitchFamily="2" charset="-78"/>
              </a:rPr>
              <a:t>موقعیت روستا:</a:t>
            </a:r>
            <a:endParaRPr lang="fa-IR" b="1" dirty="0"/>
          </a:p>
          <a:p>
            <a:pPr marL="0" indent="0" algn="ctr" rtl="1">
              <a:lnSpc>
                <a:spcPct val="160000"/>
              </a:lnSpc>
              <a:buNone/>
            </a:pPr>
            <a:r>
              <a:rPr lang="fa-IR" sz="1600" dirty="0" smtClean="0">
                <a:cs typeface="B Titr" panose="00000700000000000000" pitchFamily="2" charset="-78"/>
              </a:rPr>
              <a:t>     </a:t>
            </a:r>
            <a:r>
              <a:rPr lang="fa-IR" sz="1600" dirty="0">
                <a:cs typeface="B Titr" panose="00000700000000000000" pitchFamily="2" charset="-78"/>
              </a:rPr>
              <a:t>روستای گاومير در دهستان سردشت از توابع بخش سردشت شهرستان دزفول واقع شده است و محدوده روستا دارای وسعتی بالغ بر 17 هکتار می باشد. طبق اطلاعات نزدیکترین  مرکز هواشناسی که در شهرستان دزفول واقع شده است، متوسط دمای حداکثر 22 و دمای حداقل 2/15 درجه سانتیگراد می باشد.</a:t>
            </a:r>
            <a:endParaRPr lang="en-US" sz="1600" dirty="0">
              <a:cs typeface="B Titr" panose="00000700000000000000" pitchFamily="2" charset="-78"/>
            </a:endParaRPr>
          </a:p>
          <a:p>
            <a:pPr algn="r" rtl="1"/>
            <a:endParaRPr lang="en-US" sz="1600" dirty="0">
              <a:cs typeface="B Titr" panose="000007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2693611"/>
            <a:ext cx="2887902" cy="188242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4709" y="2693611"/>
            <a:ext cx="2722418" cy="1882429"/>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86600" y="2693610"/>
            <a:ext cx="2583873" cy="1882429"/>
          </a:xfrm>
          <a:prstGeom prst="rect">
            <a:avLst/>
          </a:prstGeom>
        </p:spPr>
      </p:pic>
    </p:spTree>
    <p:extLst>
      <p:ext uri="{BB962C8B-B14F-4D97-AF65-F5344CB8AC3E}">
        <p14:creationId xmlns:p14="http://schemas.microsoft.com/office/powerpoint/2010/main" val="1996724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5807" y="1264662"/>
            <a:ext cx="8596668" cy="3880773"/>
          </a:xfrm>
        </p:spPr>
        <p:txBody>
          <a:bodyPr>
            <a:normAutofit fontScale="92500"/>
          </a:bodyPr>
          <a:lstStyle/>
          <a:p>
            <a:pPr algn="ctr" rtl="1">
              <a:lnSpc>
                <a:spcPct val="150000"/>
              </a:lnSpc>
            </a:pPr>
            <a:r>
              <a:rPr lang="fa-IR" sz="1600" dirty="0" smtClean="0">
                <a:cs typeface="B Titr" panose="00000700000000000000" pitchFamily="2" charset="-78"/>
              </a:rPr>
              <a:t>در تهیه طرح هادی روستا یکی از اولین اقدامات تعیین موقعیت جغرافیایی روستا نسبت به شهر، استان و کشور می باشد که می توان از نقشه های مختلف اتوکد یا </a:t>
            </a:r>
            <a:r>
              <a:rPr lang="fa-IR" sz="1600" dirty="0" smtClean="0">
                <a:solidFill>
                  <a:schemeClr val="accent4"/>
                </a:solidFill>
                <a:cs typeface="B Titr" panose="00000700000000000000" pitchFamily="2" charset="-78"/>
              </a:rPr>
              <a:t>گوگل مپ </a:t>
            </a:r>
            <a:r>
              <a:rPr lang="fa-IR" sz="1600" dirty="0" smtClean="0">
                <a:cs typeface="B Titr" panose="00000700000000000000" pitchFamily="2" charset="-78"/>
              </a:rPr>
              <a:t>برای نمایش آن استفاده کردن.</a:t>
            </a:r>
          </a:p>
          <a:p>
            <a:pPr algn="ctr" rtl="1">
              <a:lnSpc>
                <a:spcPct val="150000"/>
              </a:lnSpc>
            </a:pPr>
            <a:r>
              <a:rPr lang="fa-IR" sz="1600" dirty="0" smtClean="0">
                <a:cs typeface="B Titr" panose="00000700000000000000" pitchFamily="2" charset="-78"/>
              </a:rPr>
              <a:t>در تهیه نقشه های مورد نظر مهم ترین نرم افزار مورد استفاده </a:t>
            </a:r>
            <a:r>
              <a:rPr lang="en-US" sz="1600" dirty="0" smtClean="0">
                <a:solidFill>
                  <a:schemeClr val="accent4"/>
                </a:solidFill>
                <a:cs typeface="B Titr" panose="00000700000000000000" pitchFamily="2" charset="-78"/>
              </a:rPr>
              <a:t>GIS</a:t>
            </a:r>
            <a:r>
              <a:rPr lang="fa-IR" sz="1600" dirty="0" smtClean="0">
                <a:solidFill>
                  <a:schemeClr val="accent4"/>
                </a:solidFill>
                <a:cs typeface="B Titr" panose="00000700000000000000" pitchFamily="2" charset="-78"/>
              </a:rPr>
              <a:t> </a:t>
            </a:r>
            <a:r>
              <a:rPr lang="fa-IR" sz="1600" dirty="0" smtClean="0">
                <a:cs typeface="B Titr" panose="00000700000000000000" pitchFamily="2" charset="-78"/>
              </a:rPr>
              <a:t> و همچنین نرم افزار </a:t>
            </a:r>
            <a:r>
              <a:rPr lang="en-US" sz="1600" dirty="0" err="1" smtClean="0">
                <a:solidFill>
                  <a:schemeClr val="accent4"/>
                </a:solidFill>
                <a:cs typeface="B Titr" panose="00000700000000000000" pitchFamily="2" charset="-78"/>
              </a:rPr>
              <a:t>Auoto</a:t>
            </a:r>
            <a:r>
              <a:rPr lang="en-US" sz="1600" dirty="0" smtClean="0">
                <a:solidFill>
                  <a:schemeClr val="accent4"/>
                </a:solidFill>
                <a:cs typeface="B Titr" panose="00000700000000000000" pitchFamily="2" charset="-78"/>
              </a:rPr>
              <a:t> Cad </a:t>
            </a:r>
            <a:r>
              <a:rPr lang="fa-IR" sz="1600" dirty="0" smtClean="0">
                <a:solidFill>
                  <a:schemeClr val="accent4"/>
                </a:solidFill>
                <a:cs typeface="B Titr" panose="00000700000000000000" pitchFamily="2" charset="-78"/>
              </a:rPr>
              <a:t> </a:t>
            </a:r>
            <a:r>
              <a:rPr lang="fa-IR" sz="1600" dirty="0" smtClean="0">
                <a:cs typeface="B Titr" panose="00000700000000000000" pitchFamily="2" charset="-78"/>
              </a:rPr>
              <a:t>می باشد که می توان از طریق آن ها به تجزیه و تحلیل روستا و مشخصات آن پرداخت.</a:t>
            </a:r>
          </a:p>
          <a:p>
            <a:pPr algn="ctr" rtl="1">
              <a:lnSpc>
                <a:spcPct val="150000"/>
              </a:lnSpc>
            </a:pPr>
            <a:r>
              <a:rPr lang="fa-IR" sz="1600" dirty="0" smtClean="0">
                <a:cs typeface="B Titr" panose="00000700000000000000" pitchFamily="2" charset="-78"/>
              </a:rPr>
              <a:t>به منظور جمع آوری اطلاعات، شخصی به عنوان کارشناسی می بایست به روستا مراجعه کرده و </a:t>
            </a:r>
            <a:r>
              <a:rPr lang="fa-IR" sz="1600" dirty="0" smtClean="0">
                <a:solidFill>
                  <a:schemeClr val="accent4"/>
                </a:solidFill>
                <a:cs typeface="B Titr" panose="00000700000000000000" pitchFamily="2" charset="-78"/>
              </a:rPr>
              <a:t>مصاحبه، برداشت های میدانی و گاها تکمیل پرسش نامه </a:t>
            </a:r>
            <a:r>
              <a:rPr lang="fa-IR" sz="1600" dirty="0" smtClean="0">
                <a:cs typeface="B Titr" panose="00000700000000000000" pitchFamily="2" charset="-78"/>
              </a:rPr>
              <a:t>را انجام دهد. از طرق مصاحبه با روستاییان می توان نیازها و کمبود و خواسته های ساکنان را متوجه شده و در نظر گرفت. همچنین برداشت های میدانی نیز در شناخت وضع موجود روستا بسیار کمک کننده هستند.</a:t>
            </a:r>
          </a:p>
          <a:p>
            <a:pPr algn="ctr" rtl="1">
              <a:lnSpc>
                <a:spcPct val="150000"/>
              </a:lnSpc>
            </a:pPr>
            <a:r>
              <a:rPr lang="fa-IR" sz="1600" dirty="0" smtClean="0">
                <a:cs typeface="B Titr" panose="00000700000000000000" pitchFamily="2" charset="-78"/>
              </a:rPr>
              <a:t>سایر اطلاعات از قبیل اطلاعات جمعیتی، اقتصادی، جغرافیایی و... را نیز می توان با مراجعه به </a:t>
            </a:r>
            <a:r>
              <a:rPr lang="fa-IR" sz="1600" dirty="0" smtClean="0">
                <a:solidFill>
                  <a:schemeClr val="accent4"/>
                </a:solidFill>
                <a:cs typeface="B Titr" panose="00000700000000000000" pitchFamily="2" charset="-78"/>
              </a:rPr>
              <a:t>بنیاد مسکن </a:t>
            </a:r>
            <a:r>
              <a:rPr lang="fa-IR" sz="1600" dirty="0" smtClean="0">
                <a:cs typeface="B Titr" panose="00000700000000000000" pitchFamily="2" charset="-78"/>
              </a:rPr>
              <a:t>و سایر نهاد های مرتبط به دست آورد </a:t>
            </a:r>
            <a:endParaRPr lang="en-US" sz="1600" dirty="0">
              <a:cs typeface="B Titr" panose="00000700000000000000" pitchFamily="2" charset="-78"/>
            </a:endParaRPr>
          </a:p>
        </p:txBody>
      </p:sp>
    </p:spTree>
    <p:extLst>
      <p:ext uri="{BB962C8B-B14F-4D97-AF65-F5344CB8AC3E}">
        <p14:creationId xmlns:p14="http://schemas.microsoft.com/office/powerpoint/2010/main" val="42351478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2000" dirty="0" smtClean="0">
                <a:solidFill>
                  <a:schemeClr val="tx1"/>
                </a:solidFill>
                <a:cs typeface="B Titr" panose="00000700000000000000" pitchFamily="2" charset="-78"/>
              </a:rPr>
              <a:t>نقشه های و مطالعات مورد نیاز در تهیه طرح های هادی روستا</a:t>
            </a:r>
            <a:br>
              <a:rPr lang="fa-IR" sz="2000" dirty="0" smtClean="0">
                <a:solidFill>
                  <a:schemeClr val="tx1"/>
                </a:solidFill>
                <a:cs typeface="B Titr" panose="00000700000000000000" pitchFamily="2" charset="-78"/>
              </a:rPr>
            </a:br>
            <a:r>
              <a:rPr lang="fa-IR" sz="2000" dirty="0">
                <a:solidFill>
                  <a:schemeClr val="tx1"/>
                </a:solidFill>
                <a:cs typeface="B Titr" panose="00000700000000000000" pitchFamily="2" charset="-78"/>
              </a:rPr>
              <a:t/>
            </a:r>
            <a:br>
              <a:rPr lang="fa-IR" sz="2000" dirty="0">
                <a:solidFill>
                  <a:schemeClr val="tx1"/>
                </a:solidFill>
                <a:cs typeface="B Titr" panose="00000700000000000000" pitchFamily="2" charset="-78"/>
              </a:rPr>
            </a:br>
            <a:r>
              <a:rPr lang="fa-IR" sz="2000" dirty="0" smtClean="0">
                <a:solidFill>
                  <a:schemeClr val="tx1"/>
                </a:solidFill>
                <a:cs typeface="B Titr" panose="00000700000000000000" pitchFamily="2" charset="-78"/>
              </a:rPr>
              <a:t>یکی از مهم ترین نقشه ها، </a:t>
            </a:r>
            <a:r>
              <a:rPr lang="fa-IR" sz="2000" dirty="0" smtClean="0">
                <a:solidFill>
                  <a:schemeClr val="accent4"/>
                </a:solidFill>
                <a:cs typeface="B Titr" panose="00000700000000000000" pitchFamily="2" charset="-78"/>
              </a:rPr>
              <a:t>نقشه کاربری اراضی </a:t>
            </a:r>
            <a:r>
              <a:rPr lang="fa-IR" sz="2000" dirty="0" smtClean="0">
                <a:solidFill>
                  <a:schemeClr val="tx1"/>
                </a:solidFill>
                <a:cs typeface="B Titr" panose="00000700000000000000" pitchFamily="2" charset="-78"/>
              </a:rPr>
              <a:t>در وضع موجود و کاربری اراضی در وضع پیشنهادی است.</a:t>
            </a:r>
            <a:endParaRPr lang="en-US" sz="2000" dirty="0">
              <a:solidFill>
                <a:schemeClr val="tx1"/>
              </a:solidFill>
              <a:cs typeface="B Titr" panose="00000700000000000000" pitchFamily="2" charset="-78"/>
            </a:endParaRPr>
          </a:p>
        </p:txBody>
      </p:sp>
      <p:sp>
        <p:nvSpPr>
          <p:cNvPr id="3" name="Content Placeholder 2"/>
          <p:cNvSpPr>
            <a:spLocks noGrp="1"/>
          </p:cNvSpPr>
          <p:nvPr>
            <p:ph idx="1"/>
          </p:nvPr>
        </p:nvSpPr>
        <p:spPr>
          <a:xfrm>
            <a:off x="677334" y="2576226"/>
            <a:ext cx="8596668" cy="3880773"/>
          </a:xfrm>
        </p:spPr>
        <p:txBody>
          <a:bodyPr>
            <a:normAutofit/>
          </a:bodyPr>
          <a:lstStyle/>
          <a:p>
            <a:pPr algn="ctr">
              <a:lnSpc>
                <a:spcPct val="150000"/>
              </a:lnSpc>
            </a:pPr>
            <a:r>
              <a:rPr lang="fa-IR" sz="1600" dirty="0" smtClean="0">
                <a:cs typeface="B Titr" panose="00000700000000000000" pitchFamily="2" charset="-78"/>
              </a:rPr>
              <a:t>نقشه ها توسط </a:t>
            </a:r>
            <a:r>
              <a:rPr lang="fa-IR" sz="1600" dirty="0" smtClean="0">
                <a:solidFill>
                  <a:schemeClr val="accent4"/>
                </a:solidFill>
                <a:cs typeface="B Titr" panose="00000700000000000000" pitchFamily="2" charset="-78"/>
              </a:rPr>
              <a:t>برداشت های میدانی </a:t>
            </a:r>
            <a:r>
              <a:rPr lang="fa-IR" sz="1600" dirty="0" smtClean="0">
                <a:cs typeface="B Titr" panose="00000700000000000000" pitchFamily="2" charset="-78"/>
              </a:rPr>
              <a:t>اشخاص و </a:t>
            </a:r>
            <a:r>
              <a:rPr lang="fa-IR" sz="1600" dirty="0" smtClean="0">
                <a:solidFill>
                  <a:schemeClr val="accent4"/>
                </a:solidFill>
                <a:cs typeface="B Titr" panose="00000700000000000000" pitchFamily="2" charset="-78"/>
              </a:rPr>
              <a:t>مهندس نقشه بردار </a:t>
            </a:r>
            <a:r>
              <a:rPr lang="fa-IR" sz="1600" dirty="0" smtClean="0">
                <a:cs typeface="B Titr" panose="00000700000000000000" pitchFamily="2" charset="-78"/>
              </a:rPr>
              <a:t>تهیه می شود و در قالب فرمت نرم افزار </a:t>
            </a:r>
            <a:r>
              <a:rPr lang="fa-IR" sz="1600" dirty="0" smtClean="0">
                <a:solidFill>
                  <a:schemeClr val="accent4"/>
                </a:solidFill>
                <a:cs typeface="B Titr" panose="00000700000000000000" pitchFamily="2" charset="-78"/>
              </a:rPr>
              <a:t>اتوکد</a:t>
            </a:r>
            <a:r>
              <a:rPr lang="fa-IR" sz="1600" dirty="0" smtClean="0">
                <a:cs typeface="B Titr" panose="00000700000000000000" pitchFamily="2" charset="-78"/>
              </a:rPr>
              <a:t> یا </a:t>
            </a:r>
            <a:r>
              <a:rPr lang="fa-IR" sz="1600" dirty="0" smtClean="0">
                <a:solidFill>
                  <a:schemeClr val="accent4"/>
                </a:solidFill>
                <a:cs typeface="B Titr" panose="00000700000000000000" pitchFamily="2" charset="-78"/>
              </a:rPr>
              <a:t>جی آی اس </a:t>
            </a:r>
            <a:r>
              <a:rPr lang="fa-IR" sz="1600" dirty="0" smtClean="0">
                <a:cs typeface="B Titr" panose="00000700000000000000" pitchFamily="2" charset="-78"/>
              </a:rPr>
              <a:t>در اختیار سایر متخصصان به منظور تجزیه تحلیل قرار می گیرند </a:t>
            </a:r>
          </a:p>
          <a:p>
            <a:pPr marL="0" indent="0" algn="r">
              <a:lnSpc>
                <a:spcPct val="150000"/>
              </a:lnSpc>
              <a:buNone/>
            </a:pPr>
            <a:r>
              <a:rPr lang="fa-IR" sz="1600" dirty="0" smtClean="0">
                <a:cs typeface="B Titr" panose="00000700000000000000" pitchFamily="2" charset="-78"/>
              </a:rPr>
              <a:t>نقشه کاربری اراضی چیست؟</a:t>
            </a:r>
          </a:p>
          <a:p>
            <a:pPr marL="0" indent="0" algn="r">
              <a:lnSpc>
                <a:spcPct val="150000"/>
              </a:lnSpc>
              <a:buNone/>
            </a:pPr>
            <a:r>
              <a:rPr lang="fa-IR" sz="1600" dirty="0" smtClean="0">
                <a:cs typeface="B Titr" panose="00000700000000000000" pitchFamily="2" charset="-78"/>
              </a:rPr>
              <a:t>نقشه ای که در آن </a:t>
            </a:r>
            <a:r>
              <a:rPr lang="fa-IR" sz="1600" dirty="0" smtClean="0">
                <a:solidFill>
                  <a:schemeClr val="accent4"/>
                </a:solidFill>
                <a:cs typeface="B Titr" panose="00000700000000000000" pitchFamily="2" charset="-78"/>
              </a:rPr>
              <a:t>نوع استفاده </a:t>
            </a:r>
            <a:r>
              <a:rPr lang="fa-IR" sz="1600" dirty="0" smtClean="0">
                <a:cs typeface="B Titr" panose="00000700000000000000" pitchFamily="2" charset="-78"/>
              </a:rPr>
              <a:t>از هر قطعه زمین با </a:t>
            </a:r>
            <a:r>
              <a:rPr lang="fa-IR" sz="1600" dirty="0" smtClean="0">
                <a:solidFill>
                  <a:schemeClr val="accent4"/>
                </a:solidFill>
                <a:cs typeface="B Titr" panose="00000700000000000000" pitchFamily="2" charset="-78"/>
              </a:rPr>
              <a:t>رنگ مخصوص </a:t>
            </a:r>
            <a:r>
              <a:rPr lang="fa-IR" sz="1600" dirty="0" smtClean="0">
                <a:cs typeface="B Titr" panose="00000700000000000000" pitchFamily="2" charset="-78"/>
              </a:rPr>
              <a:t>به خود تهیه شده است و انواع استفاده ها از زمین در آن مشخص شده است. ماند کاربری مسکونی، کاربری تجاری، کاربری اداری، کاربری فضای سبز و.... </a:t>
            </a:r>
          </a:p>
          <a:p>
            <a:pPr marL="0" indent="0" algn="ctr">
              <a:lnSpc>
                <a:spcPct val="150000"/>
              </a:lnSpc>
              <a:buNone/>
            </a:pPr>
            <a:r>
              <a:rPr lang="fa-IR" sz="1600" dirty="0" smtClean="0">
                <a:cs typeface="B Titr" panose="00000700000000000000" pitchFamily="2" charset="-78"/>
              </a:rPr>
              <a:t>نقشه کاربری اراضی به عنوان </a:t>
            </a:r>
            <a:r>
              <a:rPr lang="fa-IR" sz="1600" dirty="0" smtClean="0">
                <a:solidFill>
                  <a:schemeClr val="accent4"/>
                </a:solidFill>
                <a:cs typeface="B Titr" panose="00000700000000000000" pitchFamily="2" charset="-78"/>
              </a:rPr>
              <a:t>نقشه پایه </a:t>
            </a:r>
            <a:r>
              <a:rPr lang="fa-IR" sz="1600" dirty="0" smtClean="0">
                <a:cs typeface="B Titr" panose="00000700000000000000" pitchFamily="2" charset="-78"/>
              </a:rPr>
              <a:t>و بیس سایر مطالعات و پیشنهادات در نظر گرفته می شود</a:t>
            </a:r>
            <a:endParaRPr lang="en-US" sz="1600" dirty="0">
              <a:cs typeface="B Titr" panose="00000700000000000000" pitchFamily="2" charset="-78"/>
            </a:endParaRPr>
          </a:p>
        </p:txBody>
      </p:sp>
    </p:spTree>
    <p:extLst>
      <p:ext uri="{BB962C8B-B14F-4D97-AF65-F5344CB8AC3E}">
        <p14:creationId xmlns:p14="http://schemas.microsoft.com/office/powerpoint/2010/main" val="14226234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0171" y="758258"/>
            <a:ext cx="8596668" cy="1320800"/>
          </a:xfrm>
        </p:spPr>
        <p:txBody>
          <a:bodyPr>
            <a:normAutofit/>
          </a:bodyPr>
          <a:lstStyle/>
          <a:p>
            <a:r>
              <a:rPr lang="fa-IR" sz="2000" dirty="0" smtClean="0">
                <a:solidFill>
                  <a:schemeClr val="tx1"/>
                </a:solidFill>
                <a:cs typeface="B Titr" panose="00000700000000000000" pitchFamily="2" charset="-78"/>
              </a:rPr>
              <a:t>نقشه کاربری اراضی وضع موجود روستای گاومیر</a:t>
            </a:r>
            <a:endParaRPr lang="en-US" sz="2000" dirty="0">
              <a:solidFill>
                <a:schemeClr val="tx1"/>
              </a:solidFill>
              <a:cs typeface="B Titr" panose="00000700000000000000"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83854" y="1418658"/>
            <a:ext cx="7427792" cy="5203815"/>
          </a:xfrm>
        </p:spPr>
      </p:pic>
    </p:spTree>
    <p:extLst>
      <p:ext uri="{BB962C8B-B14F-4D97-AF65-F5344CB8AC3E}">
        <p14:creationId xmlns:p14="http://schemas.microsoft.com/office/powerpoint/2010/main" val="120559398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mplate>
  <TotalTime>222</TotalTime>
  <Words>774</Words>
  <Application>Microsoft Office PowerPoint</Application>
  <PresentationFormat>Widescreen</PresentationFormat>
  <Paragraphs>56</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B Nazanin</vt:lpstr>
      <vt:lpstr>B Titr</vt:lpstr>
      <vt:lpstr>Calibri</vt:lpstr>
      <vt:lpstr>Tahoma</vt:lpstr>
      <vt:lpstr>Trebuchet MS</vt:lpstr>
      <vt:lpstr>Wingdings 3</vt:lpstr>
      <vt:lpstr>Facet</vt:lpstr>
      <vt:lpstr>PowerPoint Presentation</vt:lpstr>
      <vt:lpstr>طرح هادی روستایی چیست؟</vt:lpstr>
      <vt:lpstr>مراحل تهیه طرح هادی</vt:lpstr>
      <vt:lpstr>انواع نقشه های  تهیه شده در طرح هادی روستا:</vt:lpstr>
      <vt:lpstr>طرح هادی روستا قانونا توسط چه کسانی تهیه می شود؟</vt:lpstr>
      <vt:lpstr> معرفی یک نمونه طرح هادی روستا</vt:lpstr>
      <vt:lpstr>PowerPoint Presentation</vt:lpstr>
      <vt:lpstr>نقشه های و مطالعات مورد نیاز در تهیه طرح های هادی روستا  یکی از مهم ترین نقشه ها، نقشه کاربری اراضی در وضع موجود و کاربری اراضی در وضع پیشنهادی است.</vt:lpstr>
      <vt:lpstr>نقشه کاربری اراضی وضع موجود روستای گاومیر</vt:lpstr>
      <vt:lpstr>PowerPoint Presentation</vt:lpstr>
      <vt:lpstr>در زمان تهیه نقشه کاربری اراضی، فایل ضمیمه ای وجود دارد به نام جدول کاربری اراضی که جدولی است حاوی اطلاعات مهم و کاربردی</vt:lpstr>
      <vt:lpstr>نقشه شبکه معابر موجود روستا  معابر از دو منظر قابل تقسیم بندی می باشند:  1- بر اساس عرض 2- بر اساس عملکرد  سلسله مراتب معابر: درجه 1 اصلی- درجه 2 اصلی- درجه 1 فرعی- درجه 2 فرعی</vt:lpstr>
      <vt:lpstr>نقشه مراحل توسعه روستا  تعیین هسته اولیه و شکل گیری روستا- تعیین جهات رشد و توسعه های بعدی</vt:lpstr>
      <vt:lpstr>نقشه کیفیت ابنیه و ساختمان های روستا این نقشه با برداشت های میدانی در محیز به سه دسته 1- نوساز2- مرمتی3- تخریبی تقسیم شده و هر کدام با رنگ مخصوص به خود نمایش داده می شوند</vt:lpstr>
      <vt:lpstr>نقشه مالکیت اراضی مالکیت اراضی موجود در روستا توسط برداشت های میدانی و سایر اطلاعات اکتسابی از منابع رسمی احراز شده و در سه دسته1- خصوصی2- دولتی3- وقفی با رنگ مخصوص به خود نمایش داده می شوند</vt:lpstr>
      <vt:lpstr>PowerPoint Presentation</vt:lpstr>
      <vt:lpstr>نقشه موانع توسعه روستا نقش فوق یکی از نقشه های مهم در تعیین جهت توسعه آتی روستا می باشد.موانع تویعه توسط فلش بر روی نقشه مشخص شده و موانعی مانند رودخانه، کوه ، اراضی کشاورزی و ...بر روی آن مشخص می شود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prances</dc:creator>
  <cp:lastModifiedBy>prances</cp:lastModifiedBy>
  <cp:revision>17</cp:revision>
  <dcterms:created xsi:type="dcterms:W3CDTF">2020-04-21T15:54:06Z</dcterms:created>
  <dcterms:modified xsi:type="dcterms:W3CDTF">2020-04-22T09:52:24Z</dcterms:modified>
</cp:coreProperties>
</file>