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99" r:id="rId2"/>
    <p:sldId id="286" r:id="rId3"/>
    <p:sldId id="287" r:id="rId4"/>
    <p:sldId id="260" r:id="rId5"/>
    <p:sldId id="300" r:id="rId6"/>
    <p:sldId id="289" r:id="rId7"/>
    <p:sldId id="290" r:id="rId8"/>
    <p:sldId id="292" r:id="rId9"/>
    <p:sldId id="293" r:id="rId10"/>
    <p:sldId id="291" r:id="rId11"/>
    <p:sldId id="288" r:id="rId12"/>
    <p:sldId id="295" r:id="rId13"/>
    <p:sldId id="296" r:id="rId14"/>
    <p:sldId id="297" r:id="rId15"/>
    <p:sldId id="298" r:id="rId16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3716" autoAdjust="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12327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029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993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2066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10292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3063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24510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804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716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7675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40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280FC4E-3752-4813-8768-84FE19DE230C}" type="datetimeFigureOut">
              <a:rPr lang="fa-IR" smtClean="0"/>
              <a:t>08/08/1441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64F0FE7-970B-43E6-BC20-7D3D17A426E7}" type="slidenum">
              <a:rPr lang="fa-IR" smtClean="0"/>
              <a:t>‹#›</a:t>
            </a:fld>
            <a:endParaRPr lang="fa-I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777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r" defTabSz="914400" rtl="1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777285" y="1378039"/>
            <a:ext cx="8525814" cy="3580327"/>
          </a:xfrm>
        </p:spPr>
        <p:txBody>
          <a:bodyPr/>
          <a:lstStyle/>
          <a:p>
            <a:r>
              <a:rPr lang="fa-IR" sz="3200" dirty="0" smtClean="0">
                <a:cs typeface="B Titr" panose="00000700000000000000" pitchFamily="2" charset="-78"/>
              </a:rPr>
              <a:t>جزوه درس تاسیسات مکانیکی و الکتریکی</a:t>
            </a:r>
            <a:br>
              <a:rPr lang="fa-IR" sz="3200" dirty="0" smtClean="0">
                <a:cs typeface="B Titr" panose="00000700000000000000" pitchFamily="2" charset="-78"/>
              </a:rPr>
            </a:br>
            <a:r>
              <a:rPr lang="fa-IR" sz="3200" dirty="0" smtClean="0">
                <a:cs typeface="B Titr" panose="00000700000000000000" pitchFamily="2" charset="-78"/>
              </a:rPr>
              <a:t>(جلسه دوم)</a:t>
            </a:r>
            <a:br>
              <a:rPr lang="fa-IR" sz="3200" dirty="0" smtClean="0">
                <a:cs typeface="B Titr" panose="00000700000000000000" pitchFamily="2" charset="-78"/>
              </a:rPr>
            </a:br>
            <a:r>
              <a:rPr lang="fa-IR" sz="3200" dirty="0">
                <a:cs typeface="B Titr" panose="00000700000000000000" pitchFamily="2" charset="-78"/>
              </a:rPr>
              <a:t/>
            </a:r>
            <a:br>
              <a:rPr lang="fa-IR" sz="3200" dirty="0">
                <a:cs typeface="B Titr" panose="00000700000000000000" pitchFamily="2" charset="-78"/>
              </a:rPr>
            </a:br>
            <a:r>
              <a:rPr lang="fa-IR" sz="3200" dirty="0" smtClean="0">
                <a:cs typeface="B Titr" panose="00000700000000000000" pitchFamily="2" charset="-78"/>
              </a:rPr>
              <a:t>مدرس:</a:t>
            </a:r>
            <a:br>
              <a:rPr lang="fa-IR" sz="3200" dirty="0" smtClean="0">
                <a:cs typeface="B Titr" panose="00000700000000000000" pitchFamily="2" charset="-78"/>
              </a:rPr>
            </a:br>
            <a:r>
              <a:rPr lang="fa-IR" sz="3200" dirty="0" smtClean="0">
                <a:cs typeface="B Titr" panose="00000700000000000000" pitchFamily="2" charset="-78"/>
              </a:rPr>
              <a:t/>
            </a:r>
            <a:br>
              <a:rPr lang="fa-IR" sz="3200" dirty="0" smtClean="0">
                <a:cs typeface="B Titr" panose="00000700000000000000" pitchFamily="2" charset="-78"/>
              </a:rPr>
            </a:br>
            <a:r>
              <a:rPr lang="fa-IR" sz="3200" dirty="0" smtClean="0">
                <a:cs typeface="B Titr" panose="00000700000000000000" pitchFamily="2" charset="-78"/>
              </a:rPr>
              <a:t> دکتر امیررضا معموری </a:t>
            </a:r>
            <a:br>
              <a:rPr lang="fa-IR" sz="3200" dirty="0" smtClean="0">
                <a:cs typeface="B Titr" panose="00000700000000000000" pitchFamily="2" charset="-78"/>
              </a:rPr>
            </a:br>
            <a:r>
              <a:rPr lang="fa-IR" sz="2000" dirty="0" smtClean="0">
                <a:cs typeface="B Titr" panose="00000700000000000000" pitchFamily="2" charset="-78"/>
              </a:rPr>
              <a:t/>
            </a:r>
            <a:br>
              <a:rPr lang="fa-IR" sz="2000" dirty="0" smtClean="0">
                <a:cs typeface="B Titr" panose="00000700000000000000" pitchFamily="2" charset="-78"/>
              </a:rPr>
            </a:br>
            <a:endParaRPr lang="fa-IR" sz="2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2311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endParaRPr lang="fa-IR" dirty="0" smtClean="0"/>
          </a:p>
          <a:p>
            <a:r>
              <a:rPr lang="fa-IR" dirty="0" smtClean="0"/>
              <a:t>کنوکتور: وسیله تبادل حرارتی تک فصلی فقط گرمایشی است انتقال آن به صورت جابجایی آزاد می</a:t>
            </a:r>
          </a:p>
          <a:p>
            <a:r>
              <a:rPr lang="fa-IR" dirty="0" smtClean="0"/>
              <a:t> باشد.</a:t>
            </a:r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238" y="2435717"/>
            <a:ext cx="8572500" cy="3429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228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9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r>
              <a:rPr lang="fa-IR" dirty="0" smtClean="0"/>
              <a:t>واحد تشعشعی آبگرمکن (گرمایش از کف): در این روش انتقال حرارت بیشتر تابشی است و جابجایی کمتر است.</a:t>
            </a:r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787" y="2579583"/>
            <a:ext cx="4068675" cy="2676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036" y="2320042"/>
            <a:ext cx="4666597" cy="349477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5262" y="111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6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87" y="1698368"/>
            <a:ext cx="5200564" cy="3461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362" y="1612274"/>
            <a:ext cx="5934638" cy="363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endParaRPr lang="fa-IR" dirty="0" smtClean="0"/>
          </a:p>
          <a:p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1008846" y="845077"/>
            <a:ext cx="109212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2400" dirty="0">
                <a:cs typeface="B Nazanin" panose="00000400000000000000" pitchFamily="2" charset="-78"/>
              </a:rPr>
              <a:t>یکی از مهمترین مزیت های گرمایش از کف در ساختمان مصرف بهینه و کم این سیستم </a:t>
            </a:r>
            <a:r>
              <a:rPr lang="fa-IR" sz="2400" dirty="0" smtClean="0">
                <a:cs typeface="B Nazanin" panose="00000400000000000000" pitchFamily="2" charset="-78"/>
              </a:rPr>
              <a:t>می باشد. در </a:t>
            </a:r>
            <a:r>
              <a:rPr lang="fa-IR" sz="2400" dirty="0">
                <a:cs typeface="B Nazanin" panose="00000400000000000000" pitchFamily="2" charset="-78"/>
              </a:rPr>
              <a:t>سیستم  رادیاتور دمای آب داخل رادیاتور بین ۶۵ تا ۷۵ درجه سانتیگراد </a:t>
            </a:r>
            <a:r>
              <a:rPr lang="fa-IR" sz="2400" dirty="0" smtClean="0">
                <a:cs typeface="B Nazanin" panose="00000400000000000000" pitchFamily="2" charset="-78"/>
              </a:rPr>
              <a:t>می باشد. این </a:t>
            </a:r>
            <a:r>
              <a:rPr lang="fa-IR" sz="2400" dirty="0">
                <a:cs typeface="B Nazanin" panose="00000400000000000000" pitchFamily="2" charset="-78"/>
              </a:rPr>
              <a:t>در حالیست که دمای آب مورد استفاده در سیستم گرمایش از کف بین ۳۰ تا ۴۰ درجه سانتیگراد است .همین موضوع باعث میشود پکیج در زمان کمتری به این دما رسیده و سوخت کمتر مصرف </a:t>
            </a:r>
            <a:r>
              <a:rPr lang="fa-IR" sz="2400" dirty="0" smtClean="0">
                <a:cs typeface="B Nazanin" panose="00000400000000000000" pitchFamily="2" charset="-78"/>
              </a:rPr>
              <a:t>شود.</a:t>
            </a:r>
          </a:p>
          <a:p>
            <a:pPr algn="just"/>
            <a:r>
              <a:rPr lang="fa-IR" sz="2400" dirty="0">
                <a:cs typeface="B Nazanin" panose="00000400000000000000" pitchFamily="2" charset="-78"/>
              </a:rPr>
              <a:t>در یک واحد ۱۰۰ متری مصرف گاز پکیج در سیستم رادیاتور ۲/۵ تا ۳ مترمکعب درساعت </a:t>
            </a:r>
            <a:r>
              <a:rPr lang="fa-IR" sz="2400" dirty="0" smtClean="0">
                <a:cs typeface="B Nazanin" panose="00000400000000000000" pitchFamily="2" charset="-78"/>
              </a:rPr>
              <a:t>می باشد </a:t>
            </a:r>
            <a:r>
              <a:rPr lang="fa-IR" sz="2400" dirty="0">
                <a:cs typeface="B Nazanin" panose="00000400000000000000" pitchFamily="2" charset="-78"/>
              </a:rPr>
              <a:t>ولی برای همان واحد در سیستم گرمایش از کف بین ۱/۵ تا ۲ متر مکعب </a:t>
            </a:r>
            <a:r>
              <a:rPr lang="fa-IR" sz="2400" dirty="0" smtClean="0">
                <a:cs typeface="B Nazanin" panose="00000400000000000000" pitchFamily="2" charset="-78"/>
              </a:rPr>
              <a:t>می باشد.</a:t>
            </a:r>
          </a:p>
          <a:p>
            <a:pPr algn="just"/>
            <a:r>
              <a:rPr lang="fa-IR" sz="2400" dirty="0">
                <a:cs typeface="B Nazanin" panose="00000400000000000000" pitchFamily="2" charset="-78"/>
              </a:rPr>
              <a:t>مزیت دیگری که </a:t>
            </a:r>
            <a:r>
              <a:rPr lang="fa-IR" sz="2400" dirty="0" smtClean="0">
                <a:cs typeface="B Nazanin" panose="00000400000000000000" pitchFamily="2" charset="-78"/>
              </a:rPr>
              <a:t>می توان </a:t>
            </a:r>
            <a:r>
              <a:rPr lang="fa-IR" sz="2400" dirty="0">
                <a:cs typeface="B Nazanin" panose="00000400000000000000" pitchFamily="2" charset="-78"/>
              </a:rPr>
              <a:t>به آن اشاره کرد ازادی عمل در دکوراسیون منزل </a:t>
            </a:r>
            <a:r>
              <a:rPr lang="fa-IR" sz="2400" dirty="0" smtClean="0">
                <a:cs typeface="B Nazanin" panose="00000400000000000000" pitchFamily="2" charset="-78"/>
              </a:rPr>
              <a:t>می باشد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اکثر </a:t>
            </a:r>
            <a:r>
              <a:rPr lang="fa-IR" sz="2400" dirty="0">
                <a:cs typeface="B Nazanin" panose="00000400000000000000" pitchFamily="2" charset="-78"/>
              </a:rPr>
              <a:t>افرادی که از سیستم رادیاتور </a:t>
            </a:r>
            <a:r>
              <a:rPr lang="fa-IR" sz="2400" dirty="0" smtClean="0">
                <a:cs typeface="B Nazanin" panose="00000400000000000000" pitchFamily="2" charset="-78"/>
              </a:rPr>
              <a:t>و شوفاژ </a:t>
            </a:r>
            <a:r>
              <a:rPr lang="fa-IR" sz="2400" dirty="0">
                <a:cs typeface="B Nazanin" panose="00000400000000000000" pitchFamily="2" charset="-78"/>
              </a:rPr>
              <a:t>برای گرمایش منازل خود استفاده </a:t>
            </a:r>
            <a:r>
              <a:rPr lang="fa-IR" sz="2400" dirty="0" smtClean="0">
                <a:cs typeface="B Nazanin" panose="00000400000000000000" pitchFamily="2" charset="-78"/>
              </a:rPr>
              <a:t>می کنند </a:t>
            </a:r>
            <a:r>
              <a:rPr lang="fa-IR" sz="2400" dirty="0">
                <a:cs typeface="B Nazanin" panose="00000400000000000000" pitchFamily="2" charset="-78"/>
              </a:rPr>
              <a:t>از جاگیر بودن و مزاحم بودن رادیاتور ونداشتن ازادی عمل در </a:t>
            </a:r>
            <a:r>
              <a:rPr lang="fa-IR" sz="2400" dirty="0" smtClean="0">
                <a:cs typeface="B Nazanin" panose="00000400000000000000" pitchFamily="2" charset="-78"/>
              </a:rPr>
              <a:t>چیدمان لوازم </a:t>
            </a:r>
            <a:r>
              <a:rPr lang="fa-IR" sz="2400" dirty="0">
                <a:cs typeface="B Nazanin" panose="00000400000000000000" pitchFamily="2" charset="-78"/>
              </a:rPr>
              <a:t>منزل شکایت </a:t>
            </a:r>
            <a:r>
              <a:rPr lang="fa-IR" sz="2400" dirty="0" smtClean="0">
                <a:cs typeface="B Nazanin" panose="00000400000000000000" pitchFamily="2" charset="-78"/>
              </a:rPr>
              <a:t>می کنند </a:t>
            </a:r>
            <a:r>
              <a:rPr lang="fa-IR" sz="2400" dirty="0">
                <a:cs typeface="B Nazanin" panose="00000400000000000000" pitchFamily="2" charset="-78"/>
              </a:rPr>
              <a:t>اما  به خاطر ماهیت کف خواب بودن گرمایش از کف این مشکل به طور کلی حل شده </a:t>
            </a:r>
            <a:r>
              <a:rPr lang="fa-IR" sz="2400" dirty="0" smtClean="0">
                <a:cs typeface="B Nazanin" panose="00000400000000000000" pitchFamily="2" charset="-78"/>
              </a:rPr>
              <a:t>است.</a:t>
            </a: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684" y="235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2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688" y="2307733"/>
            <a:ext cx="5943599" cy="4457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167" y="247750"/>
            <a:ext cx="5407376" cy="196741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656" y="496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7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305" y="623786"/>
            <a:ext cx="5642365" cy="56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8642" y="257578"/>
            <a:ext cx="11114468" cy="6600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/>
              <a:t>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sz="2400" u="sng" dirty="0" smtClean="0">
                <a:cs typeface="B Nazanin" panose="00000400000000000000" pitchFamily="2" charset="-78"/>
              </a:rPr>
              <a:t>تجهیزات تبادل حرارت</a:t>
            </a:r>
            <a:r>
              <a:rPr lang="fa-IR" sz="2400" dirty="0" smtClean="0">
                <a:cs typeface="B Nazanin" panose="00000400000000000000" pitchFamily="2" charset="-78"/>
              </a:rPr>
              <a:t>    تک فصلی:  یا  گرمایشی هستند و یا سرمایشی. مثل رادیاتور</a:t>
            </a:r>
          </a:p>
          <a:p>
            <a:pPr marL="0" indent="0">
              <a:buNone/>
            </a:pP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                              دوفصلی:   هم گرمایش دارند و هم سرمایش. مثل فن کویل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u="sng" dirty="0" smtClean="0"/>
          </a:p>
          <a:p>
            <a:pPr marL="0" indent="0">
              <a:buNone/>
            </a:pPr>
            <a:endParaRPr lang="fa-IR" u="sng" dirty="0"/>
          </a:p>
          <a:p>
            <a:pPr marL="0" indent="0">
              <a:buNone/>
            </a:pPr>
            <a:endParaRPr lang="fa-IR" u="sng" dirty="0" smtClean="0"/>
          </a:p>
          <a:p>
            <a:pPr marL="0" indent="0">
              <a:buNone/>
            </a:pPr>
            <a:endParaRPr lang="fa-IR" u="sng" dirty="0"/>
          </a:p>
          <a:p>
            <a:pPr marL="0" indent="0">
              <a:buNone/>
            </a:pPr>
            <a:endParaRPr lang="fa-IR" u="sng" dirty="0" smtClean="0"/>
          </a:p>
          <a:p>
            <a:pPr marL="0" indent="0">
              <a:buNone/>
            </a:pPr>
            <a:endParaRPr lang="fa-IR" u="sng" dirty="0"/>
          </a:p>
        </p:txBody>
      </p:sp>
      <p:sp>
        <p:nvSpPr>
          <p:cNvPr id="4" name="Right Brace 3"/>
          <p:cNvSpPr/>
          <p:nvPr/>
        </p:nvSpPr>
        <p:spPr>
          <a:xfrm>
            <a:off x="9581882" y="772733"/>
            <a:ext cx="193183" cy="13909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690" y="2608098"/>
            <a:ext cx="5633192" cy="401151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473" y="257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8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8642" y="257578"/>
            <a:ext cx="11114468" cy="6600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/>
              <a:t> </a:t>
            </a:r>
          </a:p>
          <a:p>
            <a:pPr marL="0" indent="0">
              <a:buNone/>
            </a:pPr>
            <a:r>
              <a:rPr lang="fa-IR" sz="2400" u="sng" dirty="0" smtClean="0">
                <a:cs typeface="B Nazanin" panose="00000400000000000000" pitchFamily="2" charset="-78"/>
              </a:rPr>
              <a:t>رادیاتور</a:t>
            </a:r>
            <a:r>
              <a:rPr lang="fa-IR" sz="2400" dirty="0" smtClean="0">
                <a:cs typeface="B Nazanin" panose="00000400000000000000" pitchFamily="2" charset="-78"/>
              </a:rPr>
              <a:t>: وسیله تبادل حرارتی است تک فصلی است و فقط گرما را در زمستان منتقل می کند، انتقال حرارت به شیوه همرفت ( جابجایی) آزاد ( طبیعی) می باشد ( حوله خشک کن نوعی رادیاتور است)</a:t>
            </a:r>
            <a:endParaRPr lang="fa-IR" sz="2400" dirty="0"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5456" y="1439856"/>
            <a:ext cx="6825077" cy="236988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70000"/>
                  <a:satMod val="130000"/>
                </a:sysClr>
              </a:gs>
              <a:gs pos="43000">
                <a:sysClr val="windowText" lastClr="000000">
                  <a:tint val="44000"/>
                  <a:satMod val="165000"/>
                </a:sysClr>
              </a:gs>
              <a:gs pos="93000">
                <a:sysClr val="windowText" lastClr="000000">
                  <a:tint val="15000"/>
                  <a:satMod val="165000"/>
                </a:sysClr>
              </a:gs>
              <a:gs pos="100000">
                <a:sysClr val="windowText" lastClr="000000">
                  <a:tint val="5000"/>
                  <a:satMod val="250000"/>
                </a:sys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ysClr val="windowText" lastClr="000000">
                <a:shade val="50000"/>
                <a:satMod val="103000"/>
              </a:sysClr>
            </a:solidFill>
            <a:prstDash val="solid"/>
          </a:ln>
          <a:effectLst>
            <a:outerShdw blurRad="57150" dist="38100" dir="5400000" algn="ctr" rotWithShape="0">
              <a:sysClr val="windowText" lastClr="000000">
                <a:shade val="9000"/>
                <a:satMod val="105000"/>
                <a:alpha val="48000"/>
              </a:sysClr>
            </a:outerShdw>
          </a:effectLst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  Baran"/>
                <a:ea typeface="+mn-ea"/>
                <a:cs typeface="B Nazanin" panose="00000400000000000000" pitchFamily="2" charset="-78"/>
              </a:rPr>
              <a:t>دستگاه تبادل گرمای تک فصلی (فقط گرمایش)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  Baran"/>
                <a:ea typeface="+mn-ea"/>
                <a:cs typeface="B Nazanin" panose="00000400000000000000" pitchFamily="2" charset="-78"/>
              </a:rPr>
              <a:t>نیازمند به تجهیزات تولید گرما (مانند دیگ، پکیج و...)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  Baran"/>
                <a:ea typeface="+mn-ea"/>
                <a:cs typeface="B Nazanin" panose="00000400000000000000" pitchFamily="2" charset="-78"/>
              </a:rPr>
              <a:t>روش انتقال حرارت جابجایی آزاد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  Baran"/>
                <a:ea typeface="+mn-ea"/>
                <a:cs typeface="B Nazanin" panose="00000400000000000000" pitchFamily="2" charset="-78"/>
              </a:rPr>
              <a:t>از لحاظ جنس شامل چدنی، فولادی و آلومینیومی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  Baran"/>
                <a:ea typeface="+mn-ea"/>
                <a:cs typeface="B Nazanin" panose="00000400000000000000" pitchFamily="2" charset="-78"/>
              </a:rPr>
              <a:t>بهترین مکان نصب : سردترین مکان اتاق مانند زیر پنجره و...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  Baran"/>
              <a:ea typeface="+mn-ea"/>
              <a:cs typeface="B Nazanin" panose="00000400000000000000" pitchFamily="2" charset="-7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312" y="3809736"/>
            <a:ext cx="9089924" cy="304826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3512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endParaRPr lang="fa-IR" dirty="0" smtClean="0"/>
          </a:p>
          <a:p>
            <a:endParaRPr lang="fa-IR" dirty="0"/>
          </a:p>
        </p:txBody>
      </p:sp>
      <p:sp>
        <p:nvSpPr>
          <p:cNvPr id="7" name="Rectangle 6"/>
          <p:cNvSpPr/>
          <p:nvPr/>
        </p:nvSpPr>
        <p:spPr>
          <a:xfrm>
            <a:off x="1403797" y="335846"/>
            <a:ext cx="10457645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2400" dirty="0">
                <a:cs typeface="B Nazanin" panose="00000400000000000000" pitchFamily="2" charset="-78"/>
              </a:rPr>
              <a:t>رادیاتور چیست ؟</a:t>
            </a:r>
          </a:p>
          <a:p>
            <a:pPr algn="just"/>
            <a:r>
              <a:rPr lang="fa-IR" sz="2400" dirty="0" smtClean="0">
                <a:cs typeface="B Nazanin" panose="00000400000000000000" pitchFamily="2" charset="-78"/>
              </a:rPr>
              <a:t>اساسا </a:t>
            </a:r>
            <a:r>
              <a:rPr lang="fa-IR" sz="2400" dirty="0">
                <a:cs typeface="B Nazanin" panose="00000400000000000000" pitchFamily="2" charset="-78"/>
              </a:rPr>
              <a:t>رادیاتورها گرمای خود را از طریق تابش و جابجایی به هوای اتاق پس می‌دهند و معمولا 1/3 گرمای خود را از طریق تابش و 2/3 آن را از طریق جابجایی به هوای اتاق پس می‌دهند.</a:t>
            </a:r>
          </a:p>
          <a:p>
            <a:pPr algn="just"/>
            <a:endParaRPr lang="fa-IR" sz="2400" dirty="0">
              <a:cs typeface="B Nazanin" panose="00000400000000000000" pitchFamily="2" charset="-78"/>
            </a:endParaRPr>
          </a:p>
          <a:p>
            <a:pPr algn="just"/>
            <a:r>
              <a:rPr lang="fa-IR" sz="2400" dirty="0">
                <a:cs typeface="B Nazanin" panose="00000400000000000000" pitchFamily="2" charset="-78"/>
              </a:rPr>
              <a:t>نحوه کارکرد رادیاتور</a:t>
            </a:r>
          </a:p>
          <a:p>
            <a:pPr algn="just"/>
            <a:r>
              <a:rPr lang="fa-IR" sz="2400" dirty="0">
                <a:cs typeface="B Nazanin" panose="00000400000000000000" pitchFamily="2" charset="-78"/>
              </a:rPr>
              <a:t>در سیستم حرارت مرکزی که با عنوان شوفاژ مطرح می‌شود، در محلی به نام موتورخانه دستگاه‌هایی از قبیل دیگ – مشعل- پمپ- و… نصب شده و حرارت به سیال واسطه که می‌تواند آب باشد منتقل گردیده سپس پمپ موجود در موتورخانه آبگرم را توسط لوله‌کشی، به داخل اتاقها هدایت نموده و وارد رادیاتورهای مستقر در اتاق می‌کند.</a:t>
            </a:r>
          </a:p>
          <a:p>
            <a:pPr algn="just"/>
            <a:endParaRPr lang="fa-IR" sz="2400" dirty="0">
              <a:cs typeface="B Nazanin" panose="00000400000000000000" pitchFamily="2" charset="-78"/>
            </a:endParaRPr>
          </a:p>
          <a:p>
            <a:pPr algn="just"/>
            <a:r>
              <a:rPr lang="fa-IR" sz="2400" dirty="0">
                <a:cs typeface="B Nazanin" panose="00000400000000000000" pitchFamily="2" charset="-78"/>
              </a:rPr>
              <a:t>این رادیاتورها گرما را به اتاق منتقل کرده و در نتیجه دمای آب کاهش می‌یابد.</a:t>
            </a:r>
          </a:p>
          <a:p>
            <a:pPr algn="just"/>
            <a:endParaRPr lang="fa-IR" sz="2400" dirty="0">
              <a:cs typeface="B Nazanin" panose="00000400000000000000" pitchFamily="2" charset="-78"/>
            </a:endParaRPr>
          </a:p>
          <a:p>
            <a:pPr algn="just"/>
            <a:r>
              <a:rPr lang="fa-IR" sz="2400" dirty="0">
                <a:cs typeface="B Nazanin" panose="00000400000000000000" pitchFamily="2" charset="-78"/>
              </a:rPr>
              <a:t>آب توسط لوله برگشت به طرف موتورخانه رفته و برای جذب مجدد گرما به داخل دیگ هدایت می‌شود و بار دیگر این سیکل و چرخه تکرار می‌شود.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237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r>
              <a:rPr lang="fa-IR" dirty="0" smtClean="0"/>
              <a:t>انواع رادیاتور از لحاظ جنس: چدنی، فولادی ، آلومینیوم</a:t>
            </a:r>
          </a:p>
          <a:p>
            <a:endParaRPr lang="fa-IR" dirty="0" smtClean="0"/>
          </a:p>
          <a:p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5691555" y="1749820"/>
            <a:ext cx="256928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2000" b="1" dirty="0"/>
              <a:t>رادیاتور </a:t>
            </a:r>
            <a:r>
              <a:rPr lang="fa-IR" sz="2000" b="1" dirty="0" smtClean="0"/>
              <a:t>آلومینیومی </a:t>
            </a:r>
            <a:endParaRPr lang="fa-IR" sz="2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36" y="2493162"/>
            <a:ext cx="299085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55" y="3369663"/>
            <a:ext cx="5938830" cy="226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298" y="340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r>
              <a:rPr lang="fa-IR" dirty="0" smtClean="0"/>
              <a:t>انواع رادیاتور از لحاظ جنس: چدنی، فولادی ، آلمینیوم</a:t>
            </a:r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623" y="2940191"/>
            <a:ext cx="3705496" cy="2071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488" y="2566764"/>
            <a:ext cx="5153001" cy="31680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52964" y="1514445"/>
            <a:ext cx="2922370" cy="400110"/>
          </a:xfrm>
          <a:prstGeom prst="rect">
            <a:avLst/>
          </a:prstGeom>
          <a:gradFill rotWithShape="1">
            <a:gsLst>
              <a:gs pos="0">
                <a:srgbClr val="0F6FC6">
                  <a:tint val="70000"/>
                  <a:satMod val="130000"/>
                </a:srgbClr>
              </a:gs>
              <a:gs pos="43000">
                <a:srgbClr val="0F6FC6">
                  <a:tint val="44000"/>
                  <a:satMod val="165000"/>
                </a:srgbClr>
              </a:gs>
              <a:gs pos="93000">
                <a:srgbClr val="0F6FC6">
                  <a:tint val="15000"/>
                  <a:satMod val="165000"/>
                </a:srgbClr>
              </a:gs>
              <a:gs pos="100000">
                <a:srgbClr val="0F6FC6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F6FC6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F6FC6">
                <a:shade val="9000"/>
                <a:satMod val="105000"/>
                <a:alpha val="4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</a:rPr>
              <a:t>رادیاتور فولادی پانلی </a:t>
            </a:r>
          </a:p>
        </p:txBody>
      </p:sp>
    </p:spTree>
    <p:extLst>
      <p:ext uri="{BB962C8B-B14F-4D97-AF65-F5344CB8AC3E}">
        <p14:creationId xmlns:p14="http://schemas.microsoft.com/office/powerpoint/2010/main" val="12495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7476" y="549282"/>
            <a:ext cx="5324024" cy="72934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93217" y="881900"/>
            <a:ext cx="2607920" cy="400110"/>
          </a:xfrm>
          <a:prstGeom prst="rect">
            <a:avLst/>
          </a:prstGeom>
          <a:gradFill rotWithShape="1">
            <a:gsLst>
              <a:gs pos="0">
                <a:srgbClr val="0F6FC6">
                  <a:tint val="70000"/>
                  <a:satMod val="130000"/>
                </a:srgbClr>
              </a:gs>
              <a:gs pos="43000">
                <a:srgbClr val="0F6FC6">
                  <a:tint val="44000"/>
                  <a:satMod val="165000"/>
                </a:srgbClr>
              </a:gs>
              <a:gs pos="93000">
                <a:srgbClr val="0F6FC6">
                  <a:tint val="15000"/>
                  <a:satMod val="165000"/>
                </a:srgbClr>
              </a:gs>
              <a:gs pos="100000">
                <a:srgbClr val="0F6FC6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F6FC6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F6FC6">
                <a:shade val="9000"/>
                <a:satMod val="105000"/>
                <a:alpha val="4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</a:rPr>
              <a:t>حوله خشک کن</a:t>
            </a:r>
          </a:p>
        </p:txBody>
      </p:sp>
    </p:spTree>
    <p:extLst>
      <p:ext uri="{BB962C8B-B14F-4D97-AF65-F5344CB8AC3E}">
        <p14:creationId xmlns:p14="http://schemas.microsoft.com/office/powerpoint/2010/main" val="17767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45" y="1042031"/>
            <a:ext cx="7933825" cy="539740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8445" y="54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5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0"/>
            <a:ext cx="11445026" cy="6858000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28" b="45916"/>
          <a:stretch/>
        </p:blipFill>
        <p:spPr>
          <a:xfrm>
            <a:off x="3464417" y="1197740"/>
            <a:ext cx="5473522" cy="42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8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426</TotalTime>
  <Words>424</Words>
  <Application>Microsoft Office PowerPoint</Application>
  <PresentationFormat>Widescreen</PresentationFormat>
  <Paragraphs>50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2  Baran</vt:lpstr>
      <vt:lpstr>Arial</vt:lpstr>
      <vt:lpstr>B Nazanin</vt:lpstr>
      <vt:lpstr>B Titr</vt:lpstr>
      <vt:lpstr>Constantia</vt:lpstr>
      <vt:lpstr>Franklin Gothic Book</vt:lpstr>
      <vt:lpstr>Tahoma</vt:lpstr>
      <vt:lpstr>Crop</vt:lpstr>
      <vt:lpstr>جزوه درس تاسیسات مکانیکی و الکتریکی (جلسه دوم)  مدرس:   دکتر امیررضا معموری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جزوه درس تاسیسات مکانیکی و الکتریکی  نام استاد: آقای معموری دانشجو: مهلا کریمان تابستان 98</dc:title>
  <dc:creator>Sana Rayan</dc:creator>
  <cp:lastModifiedBy>ARIO</cp:lastModifiedBy>
  <cp:revision>48</cp:revision>
  <dcterms:created xsi:type="dcterms:W3CDTF">2019-08-21T11:22:45Z</dcterms:created>
  <dcterms:modified xsi:type="dcterms:W3CDTF">2020-04-01T14:03:53Z</dcterms:modified>
</cp:coreProperties>
</file>