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93" r:id="rId2"/>
    <p:sldId id="278" r:id="rId3"/>
    <p:sldId id="294" r:id="rId4"/>
    <p:sldId id="295" r:id="rId5"/>
    <p:sldId id="296" r:id="rId6"/>
    <p:sldId id="297" r:id="rId7"/>
    <p:sldId id="299" r:id="rId8"/>
    <p:sldId id="298" r:id="rId9"/>
    <p:sldId id="300" r:id="rId10"/>
    <p:sldId id="301" r:id="rId11"/>
    <p:sldId id="302" r:id="rId12"/>
    <p:sldId id="303" r:id="rId13"/>
    <p:sldId id="304" r:id="rId14"/>
    <p:sldId id="305" r:id="rId1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3716" autoAdjust="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280FC4E-3752-4813-8768-84FE19DE230C}" type="datetimeFigureOut">
              <a:rPr lang="fa-IR" smtClean="0"/>
              <a:t>16/08/1441</a:t>
            </a:fld>
            <a:endParaRPr lang="fa-I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a-I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64F0FE7-970B-43E6-BC20-7D3D17A426E7}" type="slidenum">
              <a:rPr lang="fa-IR" smtClean="0"/>
              <a:t>‹#›</a:t>
            </a:fld>
            <a:endParaRPr lang="fa-I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123273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80FC4E-3752-4813-8768-84FE19DE230C}" type="datetimeFigureOut">
              <a:rPr lang="fa-IR" smtClean="0"/>
              <a:t>16/08/1441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193029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80FC4E-3752-4813-8768-84FE19DE230C}" type="datetimeFigureOut">
              <a:rPr lang="fa-IR" smtClean="0"/>
              <a:t>16/08/1441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186993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80FC4E-3752-4813-8768-84FE19DE230C}" type="datetimeFigureOut">
              <a:rPr lang="fa-IR" smtClean="0"/>
              <a:t>16/08/1441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412066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280FC4E-3752-4813-8768-84FE19DE230C}" type="datetimeFigureOut">
              <a:rPr lang="fa-IR" smtClean="0"/>
              <a:t>16/08/1441</a:t>
            </a:fld>
            <a:endParaRPr lang="fa-I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a-I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64F0FE7-970B-43E6-BC20-7D3D17A426E7}" type="slidenum">
              <a:rPr lang="fa-IR" smtClean="0"/>
              <a:t>‹#›</a:t>
            </a:fld>
            <a:endParaRPr lang="fa-I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102925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80FC4E-3752-4813-8768-84FE19DE230C}" type="datetimeFigureOut">
              <a:rPr lang="fa-IR" smtClean="0"/>
              <a:t>16/08/1441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373063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80FC4E-3752-4813-8768-84FE19DE230C}" type="datetimeFigureOut">
              <a:rPr lang="fa-IR" smtClean="0"/>
              <a:t>16/08/1441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392451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80FC4E-3752-4813-8768-84FE19DE230C}" type="datetimeFigureOut">
              <a:rPr lang="fa-IR" smtClean="0"/>
              <a:t>16/08/1441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351804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0FC4E-3752-4813-8768-84FE19DE230C}" type="datetimeFigureOut">
              <a:rPr lang="fa-IR" smtClean="0"/>
              <a:t>16/08/1441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424716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280FC4E-3752-4813-8768-84FE19DE230C}" type="datetimeFigureOut">
              <a:rPr lang="fa-IR" smtClean="0"/>
              <a:t>16/08/1441</a:t>
            </a:fld>
            <a:endParaRPr lang="fa-I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a-I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64F0FE7-970B-43E6-BC20-7D3D17A426E7}" type="slidenum">
              <a:rPr lang="fa-IR" smtClean="0"/>
              <a:t>‹#›</a:t>
            </a:fld>
            <a:endParaRPr lang="fa-I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767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280FC4E-3752-4813-8768-84FE19DE230C}" type="datetimeFigureOut">
              <a:rPr lang="fa-IR" smtClean="0"/>
              <a:t>16/08/1441</a:t>
            </a:fld>
            <a:endParaRPr lang="fa-I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a-I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64F0FE7-970B-43E6-BC20-7D3D17A426E7}" type="slidenum">
              <a:rPr lang="fa-IR" smtClean="0"/>
              <a:t>‹#›</a:t>
            </a:fld>
            <a:endParaRPr lang="fa-I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40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280FC4E-3752-4813-8768-84FE19DE230C}" type="datetimeFigureOut">
              <a:rPr lang="fa-IR" smtClean="0"/>
              <a:t>16/08/1441</a:t>
            </a:fld>
            <a:endParaRPr lang="fa-I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a-I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64F0FE7-970B-43E6-BC20-7D3D17A426E7}" type="slidenum">
              <a:rPr lang="fa-IR" smtClean="0"/>
              <a:t>‹#›</a:t>
            </a:fld>
            <a:endParaRPr lang="fa-I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7773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777285" y="1378039"/>
            <a:ext cx="8525814" cy="3580327"/>
          </a:xfrm>
        </p:spPr>
        <p:txBody>
          <a:bodyPr/>
          <a:lstStyle/>
          <a:p>
            <a:r>
              <a:rPr lang="fa-IR" sz="3200" dirty="0" smtClean="0">
                <a:cs typeface="B Titr" panose="00000700000000000000" pitchFamily="2" charset="-78"/>
              </a:rPr>
              <a:t>جزوه درس تاسیسات مکانیکی و الکتریکی</a:t>
            </a:r>
            <a:br>
              <a:rPr lang="fa-IR" sz="3200" dirty="0" smtClean="0">
                <a:cs typeface="B Titr" panose="00000700000000000000" pitchFamily="2" charset="-78"/>
              </a:rPr>
            </a:br>
            <a:r>
              <a:rPr lang="fa-IR" sz="3200" dirty="0" smtClean="0">
                <a:cs typeface="B Titr" panose="00000700000000000000" pitchFamily="2" charset="-78"/>
              </a:rPr>
              <a:t>(جلسه پنجم)</a:t>
            </a:r>
            <a:br>
              <a:rPr lang="fa-IR" sz="3200" dirty="0" smtClean="0">
                <a:cs typeface="B Titr" panose="00000700000000000000" pitchFamily="2" charset="-78"/>
              </a:rPr>
            </a:br>
            <a:r>
              <a:rPr lang="fa-IR" sz="3200" dirty="0">
                <a:cs typeface="B Titr" panose="00000700000000000000" pitchFamily="2" charset="-78"/>
              </a:rPr>
              <a:t/>
            </a:r>
            <a:br>
              <a:rPr lang="fa-IR" sz="3200" dirty="0">
                <a:cs typeface="B Titr" panose="00000700000000000000" pitchFamily="2" charset="-78"/>
              </a:rPr>
            </a:br>
            <a:r>
              <a:rPr lang="fa-IR" sz="3200" dirty="0" smtClean="0">
                <a:cs typeface="B Titr" panose="00000700000000000000" pitchFamily="2" charset="-78"/>
              </a:rPr>
              <a:t>مدرس:</a:t>
            </a:r>
            <a:br>
              <a:rPr lang="fa-IR" sz="3200" dirty="0" smtClean="0">
                <a:cs typeface="B Titr" panose="00000700000000000000" pitchFamily="2" charset="-78"/>
              </a:rPr>
            </a:br>
            <a:r>
              <a:rPr lang="fa-IR" sz="3200" dirty="0" smtClean="0">
                <a:cs typeface="B Titr" panose="00000700000000000000" pitchFamily="2" charset="-78"/>
              </a:rPr>
              <a:t/>
            </a:r>
            <a:br>
              <a:rPr lang="fa-IR" sz="3200" dirty="0" smtClean="0">
                <a:cs typeface="B Titr" panose="00000700000000000000" pitchFamily="2" charset="-78"/>
              </a:rPr>
            </a:br>
            <a:r>
              <a:rPr lang="fa-IR" sz="3200" dirty="0" smtClean="0">
                <a:cs typeface="B Titr" panose="00000700000000000000" pitchFamily="2" charset="-78"/>
              </a:rPr>
              <a:t> دکتر امیررضا معموری </a:t>
            </a:r>
            <a:br>
              <a:rPr lang="fa-IR" sz="3200" dirty="0" smtClean="0">
                <a:cs typeface="B Titr" panose="00000700000000000000" pitchFamily="2" charset="-78"/>
              </a:rPr>
            </a:br>
            <a:r>
              <a:rPr lang="fa-IR" sz="2000" dirty="0" smtClean="0">
                <a:cs typeface="B Titr" panose="00000700000000000000" pitchFamily="2" charset="-78"/>
              </a:rPr>
              <a:t/>
            </a:r>
            <a:br>
              <a:rPr lang="fa-IR" sz="2000" dirty="0" smtClean="0">
                <a:cs typeface="B Titr" panose="00000700000000000000" pitchFamily="2" charset="-78"/>
              </a:rPr>
            </a:br>
            <a:endParaRPr lang="fa-IR" sz="2000" dirty="0">
              <a:cs typeface="B Titr" panose="00000700000000000000" pitchFamily="2" charset="-78"/>
            </a:endParaRPr>
          </a:p>
        </p:txBody>
      </p:sp>
    </p:spTree>
    <p:extLst>
      <p:ext uri="{BB962C8B-B14F-4D97-AF65-F5344CB8AC3E}">
        <p14:creationId xmlns:p14="http://schemas.microsoft.com/office/powerpoint/2010/main" val="2173811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5262979"/>
          </a:xfrm>
          <a:prstGeom prst="rect">
            <a:avLst/>
          </a:prstGeom>
        </p:spPr>
        <p:txBody>
          <a:bodyPr wrap="square">
            <a:spAutoFit/>
          </a:bodyPr>
          <a:lstStyle/>
          <a:p>
            <a:pPr algn="just" fontAlgn="base"/>
            <a:r>
              <a:rPr lang="fa-IR" sz="2800" dirty="0">
                <a:solidFill>
                  <a:schemeClr val="tx2"/>
                </a:solidFill>
                <a:cs typeface="B Nazanin" panose="00000400000000000000" pitchFamily="2" charset="-78"/>
              </a:rPr>
              <a:t>مشعل ها از نظر تامین هوای احتراق به دو دسته تقسیم می شوند:</a:t>
            </a:r>
          </a:p>
          <a:p>
            <a:pPr algn="just" fontAlgn="base"/>
            <a:r>
              <a:rPr lang="fa-IR" sz="2800" dirty="0">
                <a:solidFill>
                  <a:schemeClr val="tx2"/>
                </a:solidFill>
                <a:cs typeface="B Nazanin" panose="00000400000000000000" pitchFamily="2" charset="-78"/>
              </a:rPr>
              <a:t>•    تامین هوا به صورت طبیعی یا اتمسفریک</a:t>
            </a:r>
          </a:p>
          <a:p>
            <a:pPr algn="just" fontAlgn="base"/>
            <a:r>
              <a:rPr lang="fa-IR" sz="2800" dirty="0">
                <a:solidFill>
                  <a:schemeClr val="tx2"/>
                </a:solidFill>
                <a:cs typeface="B Nazanin" panose="00000400000000000000" pitchFamily="2" charset="-78"/>
              </a:rPr>
              <a:t>•    تامین هوا به شکل اجباری یا دمنده دار</a:t>
            </a:r>
          </a:p>
          <a:p>
            <a:pPr algn="just" fontAlgn="base"/>
            <a:r>
              <a:rPr lang="fa-IR" sz="2800" dirty="0">
                <a:solidFill>
                  <a:schemeClr val="tx2"/>
                </a:solidFill>
                <a:cs typeface="B Nazanin" panose="00000400000000000000" pitchFamily="2" charset="-78"/>
              </a:rPr>
              <a:t>اکثر مشعل ها دارای </a:t>
            </a:r>
            <a:r>
              <a:rPr lang="fa-IR" sz="2800" dirty="0" smtClean="0">
                <a:solidFill>
                  <a:schemeClr val="tx2"/>
                </a:solidFill>
                <a:cs typeface="B Nazanin" panose="00000400000000000000" pitchFamily="2" charset="-78"/>
              </a:rPr>
              <a:t>جابجایی </a:t>
            </a:r>
            <a:r>
              <a:rPr lang="fa-IR" sz="2800" dirty="0">
                <a:solidFill>
                  <a:schemeClr val="tx2"/>
                </a:solidFill>
                <a:cs typeface="B Nazanin" panose="00000400000000000000" pitchFamily="2" charset="-78"/>
              </a:rPr>
              <a:t>اجباری بوده و این به این معناست که </a:t>
            </a:r>
            <a:r>
              <a:rPr lang="fa-IR" sz="2800" dirty="0" smtClean="0">
                <a:solidFill>
                  <a:schemeClr val="tx2"/>
                </a:solidFill>
                <a:cs typeface="B Nazanin" panose="00000400000000000000" pitchFamily="2" charset="-78"/>
              </a:rPr>
              <a:t>هوای </a:t>
            </a:r>
            <a:r>
              <a:rPr lang="fa-IR" sz="2800" dirty="0">
                <a:solidFill>
                  <a:schemeClr val="tx2"/>
                </a:solidFill>
                <a:cs typeface="B Nazanin" panose="00000400000000000000" pitchFamily="2" charset="-78"/>
              </a:rPr>
              <a:t>توسط فن و یا دمنده تامین می شود، در مشعل های طبیعی یا به عبارتی اتمسفریک ،هوای داخل کوره در فشار اتمسفر سوخته و به همین دلیل به آن ها اتمسفریک می گویند</a:t>
            </a:r>
            <a:r>
              <a:rPr lang="fa-IR" sz="2800" dirty="0" smtClean="0">
                <a:solidFill>
                  <a:schemeClr val="tx2"/>
                </a:solidFill>
                <a:cs typeface="B Nazanin" panose="00000400000000000000" pitchFamily="2" charset="-78"/>
              </a:rPr>
              <a:t>. تفاوت </a:t>
            </a:r>
            <a:r>
              <a:rPr lang="fa-IR" sz="2800" dirty="0">
                <a:solidFill>
                  <a:schemeClr val="tx2"/>
                </a:solidFill>
                <a:cs typeface="B Nazanin" panose="00000400000000000000" pitchFamily="2" charset="-78"/>
              </a:rPr>
              <a:t>در نحوه تامین هوا در مشعل تغییراتی را اعمال می کند و کاربری این دو سیستم را از هم متمایز می سازد.</a:t>
            </a:r>
          </a:p>
          <a:p>
            <a:pPr algn="just" fontAlgn="base"/>
            <a:r>
              <a:rPr lang="fa-IR" sz="2800" dirty="0" smtClean="0">
                <a:solidFill>
                  <a:schemeClr val="tx2"/>
                </a:solidFill>
                <a:cs typeface="B Nazanin" panose="00000400000000000000" pitchFamily="2" charset="-78"/>
              </a:rPr>
              <a:t>مشعل </a:t>
            </a:r>
            <a:r>
              <a:rPr lang="fa-IR" sz="2800" dirty="0">
                <a:solidFill>
                  <a:schemeClr val="tx2"/>
                </a:solidFill>
                <a:cs typeface="B Nazanin" panose="00000400000000000000" pitchFamily="2" charset="-78"/>
              </a:rPr>
              <a:t>های گازی اتمسفریک بدون موتور و فن هستند و به عبارت دیگر در این مشعل ها دمنده هوا وجود ندارد و گاز در کوره ی دیگ در فشار اتمسفریک می سوزد(مانند اجاق گاز)به همین علت به آنها مشعل های اتمسفریک می گویند.</a:t>
            </a:r>
          </a:p>
          <a:p>
            <a:r>
              <a:rPr lang="fa-IR" sz="2800" dirty="0"/>
              <a:t/>
            </a:r>
            <a:br>
              <a:rPr lang="fa-IR" sz="2800" dirty="0"/>
            </a:br>
            <a:endParaRPr lang="fa-IR" sz="2800" dirty="0">
              <a:solidFill>
                <a:schemeClr val="tx2"/>
              </a:solidFill>
              <a:cs typeface="B Nazanin" panose="00000400000000000000" pitchFamily="2" charset="-78"/>
            </a:endParaRPr>
          </a:p>
        </p:txBody>
      </p:sp>
    </p:spTree>
    <p:extLst>
      <p:ext uri="{BB962C8B-B14F-4D97-AF65-F5344CB8AC3E}">
        <p14:creationId xmlns:p14="http://schemas.microsoft.com/office/powerpoint/2010/main" val="101932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954107"/>
          </a:xfrm>
          <a:prstGeom prst="rect">
            <a:avLst/>
          </a:prstGeom>
        </p:spPr>
        <p:txBody>
          <a:bodyPr wrap="square">
            <a:spAutoFit/>
          </a:bodyPr>
          <a:lstStyle/>
          <a:p>
            <a:r>
              <a:rPr lang="fa-IR" sz="2800" dirty="0"/>
              <a:t/>
            </a:r>
            <a:br>
              <a:rPr lang="fa-IR" sz="2800" dirty="0"/>
            </a:br>
            <a:endParaRPr lang="fa-IR" sz="2800" dirty="0">
              <a:solidFill>
                <a:schemeClr val="tx2"/>
              </a:solidFill>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1694108" y="1323975"/>
            <a:ext cx="4762500" cy="4210050"/>
          </a:xfrm>
          <a:prstGeom prst="rect">
            <a:avLst/>
          </a:prstGeom>
        </p:spPr>
      </p:pic>
      <p:pic>
        <p:nvPicPr>
          <p:cNvPr id="5" name="Picture 4"/>
          <p:cNvPicPr>
            <a:picLocks noChangeAspect="1"/>
          </p:cNvPicPr>
          <p:nvPr/>
        </p:nvPicPr>
        <p:blipFill>
          <a:blip r:embed="rId3"/>
          <a:stretch>
            <a:fillRect/>
          </a:stretch>
        </p:blipFill>
        <p:spPr>
          <a:xfrm>
            <a:off x="6875707" y="693524"/>
            <a:ext cx="4702400" cy="5642881"/>
          </a:xfrm>
          <a:prstGeom prst="rect">
            <a:avLst/>
          </a:prstGeom>
        </p:spPr>
      </p:pic>
    </p:spTree>
    <p:extLst>
      <p:ext uri="{BB962C8B-B14F-4D97-AF65-F5344CB8AC3E}">
        <p14:creationId xmlns:p14="http://schemas.microsoft.com/office/powerpoint/2010/main" val="2817525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954107"/>
          </a:xfrm>
          <a:prstGeom prst="rect">
            <a:avLst/>
          </a:prstGeom>
        </p:spPr>
        <p:txBody>
          <a:bodyPr wrap="square">
            <a:spAutoFit/>
          </a:bodyPr>
          <a:lstStyle/>
          <a:p>
            <a:r>
              <a:rPr lang="fa-IR" sz="2800" dirty="0"/>
              <a:t/>
            </a:r>
            <a:br>
              <a:rPr lang="fa-IR" sz="2800" dirty="0"/>
            </a:br>
            <a:endParaRPr lang="fa-IR" sz="2800" dirty="0">
              <a:solidFill>
                <a:schemeClr val="tx2"/>
              </a:solidFill>
              <a:cs typeface="B Nazanin" panose="00000400000000000000" pitchFamily="2" charset="-78"/>
            </a:endParaRPr>
          </a:p>
        </p:txBody>
      </p:sp>
      <p:pic>
        <p:nvPicPr>
          <p:cNvPr id="6" name="Picture 5"/>
          <p:cNvPicPr>
            <a:picLocks noChangeAspect="1"/>
          </p:cNvPicPr>
          <p:nvPr/>
        </p:nvPicPr>
        <p:blipFill>
          <a:blip r:embed="rId4"/>
          <a:stretch>
            <a:fillRect/>
          </a:stretch>
        </p:blipFill>
        <p:spPr>
          <a:xfrm>
            <a:off x="3989298" y="1931831"/>
            <a:ext cx="5114925" cy="3200400"/>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45658" y="1931831"/>
            <a:ext cx="609600" cy="609600"/>
          </a:xfrm>
          <a:prstGeom prst="rect">
            <a:avLst/>
          </a:prstGeom>
        </p:spPr>
      </p:pic>
    </p:spTree>
    <p:extLst>
      <p:ext uri="{BB962C8B-B14F-4D97-AF65-F5344CB8AC3E}">
        <p14:creationId xmlns:p14="http://schemas.microsoft.com/office/powerpoint/2010/main" val="42863680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954107"/>
          </a:xfrm>
          <a:prstGeom prst="rect">
            <a:avLst/>
          </a:prstGeom>
        </p:spPr>
        <p:txBody>
          <a:bodyPr wrap="square">
            <a:spAutoFit/>
          </a:bodyPr>
          <a:lstStyle/>
          <a:p>
            <a:r>
              <a:rPr lang="fa-IR" sz="2800" dirty="0"/>
              <a:t/>
            </a:r>
            <a:br>
              <a:rPr lang="fa-IR" sz="2800" dirty="0"/>
            </a:br>
            <a:endParaRPr lang="fa-IR" sz="2800" dirty="0">
              <a:solidFill>
                <a:schemeClr val="tx2"/>
              </a:solidFill>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2286000" y="571500"/>
            <a:ext cx="7620000" cy="5715000"/>
          </a:xfrm>
          <a:prstGeom prst="rect">
            <a:avLst/>
          </a:prstGeom>
        </p:spPr>
      </p:pic>
      <p:sp>
        <p:nvSpPr>
          <p:cNvPr id="7" name="Rectangle 6"/>
          <p:cNvSpPr/>
          <p:nvPr/>
        </p:nvSpPr>
        <p:spPr>
          <a:xfrm>
            <a:off x="9259910" y="5470544"/>
            <a:ext cx="2753933" cy="400110"/>
          </a:xfrm>
          <a:prstGeom prst="rect">
            <a:avLst/>
          </a:prstGeom>
        </p:spPr>
        <p:txBody>
          <a:bodyPr wrap="square">
            <a:spAutoFit/>
          </a:bodyPr>
          <a:lstStyle/>
          <a:p>
            <a:r>
              <a:rPr lang="fa-IR" sz="2000" dirty="0" smtClean="0">
                <a:cs typeface="B Nazanin" panose="00000400000000000000" pitchFamily="2" charset="-78"/>
              </a:rPr>
              <a:t>اتصال مشعل به دیگ</a:t>
            </a:r>
            <a:endParaRPr lang="fa-IR" sz="2000" dirty="0">
              <a:cs typeface="B Nazanin" panose="00000400000000000000" pitchFamily="2" charset="-78"/>
            </a:endParaRPr>
          </a:p>
        </p:txBody>
      </p:sp>
      <p:cxnSp>
        <p:nvCxnSpPr>
          <p:cNvPr id="9" name="Straight Arrow Connector 8"/>
          <p:cNvCxnSpPr/>
          <p:nvPr/>
        </p:nvCxnSpPr>
        <p:spPr>
          <a:xfrm flipH="1" flipV="1">
            <a:off x="5821251" y="5035639"/>
            <a:ext cx="4443211" cy="6310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490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954107"/>
          </a:xfrm>
          <a:prstGeom prst="rect">
            <a:avLst/>
          </a:prstGeom>
        </p:spPr>
        <p:txBody>
          <a:bodyPr wrap="square">
            <a:spAutoFit/>
          </a:bodyPr>
          <a:lstStyle/>
          <a:p>
            <a:r>
              <a:rPr lang="fa-IR" sz="2800" dirty="0"/>
              <a:t/>
            </a:r>
            <a:br>
              <a:rPr lang="fa-IR" sz="2800" dirty="0"/>
            </a:br>
            <a:endParaRPr lang="fa-IR" sz="2800" dirty="0">
              <a:solidFill>
                <a:schemeClr val="tx2"/>
              </a:solidFill>
              <a:cs typeface="B Nazanin" panose="00000400000000000000" pitchFamily="2" charset="-78"/>
            </a:endParaRPr>
          </a:p>
        </p:txBody>
      </p:sp>
      <p:pic>
        <p:nvPicPr>
          <p:cNvPr id="2" name="Picture 1"/>
          <p:cNvPicPr>
            <a:picLocks noChangeAspect="1"/>
          </p:cNvPicPr>
          <p:nvPr/>
        </p:nvPicPr>
        <p:blipFill>
          <a:blip r:embed="rId4"/>
          <a:stretch>
            <a:fillRect/>
          </a:stretch>
        </p:blipFill>
        <p:spPr>
          <a:xfrm>
            <a:off x="1171701" y="1462490"/>
            <a:ext cx="6089837" cy="3933020"/>
          </a:xfrm>
          <a:prstGeom prst="rect">
            <a:avLst/>
          </a:prstGeom>
        </p:spPr>
      </p:pic>
      <p:pic>
        <p:nvPicPr>
          <p:cNvPr id="6" name="Picture 5"/>
          <p:cNvPicPr>
            <a:picLocks noChangeAspect="1"/>
          </p:cNvPicPr>
          <p:nvPr/>
        </p:nvPicPr>
        <p:blipFill>
          <a:blip r:embed="rId5"/>
          <a:stretch>
            <a:fillRect/>
          </a:stretch>
        </p:blipFill>
        <p:spPr>
          <a:xfrm>
            <a:off x="7136572" y="1462490"/>
            <a:ext cx="4261231" cy="4261231"/>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51019" y="287940"/>
            <a:ext cx="609600" cy="609600"/>
          </a:xfrm>
          <a:prstGeom prst="rect">
            <a:avLst/>
          </a:prstGeom>
        </p:spPr>
      </p:pic>
    </p:spTree>
    <p:extLst>
      <p:ext uri="{BB962C8B-B14F-4D97-AF65-F5344CB8AC3E}">
        <p14:creationId xmlns:p14="http://schemas.microsoft.com/office/powerpoint/2010/main" val="8732374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6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r>
              <a:rPr lang="fa-IR" sz="2800" dirty="0">
                <a:cs typeface="B Nazanin" panose="00000400000000000000" pitchFamily="2" charset="-78"/>
              </a:rPr>
              <a:t>واحد </a:t>
            </a:r>
            <a:r>
              <a:rPr lang="fa-IR" sz="2800" dirty="0" smtClean="0">
                <a:cs typeface="B Nazanin" panose="00000400000000000000" pitchFamily="2" charset="-78"/>
              </a:rPr>
              <a:t>تشعشعی </a:t>
            </a:r>
            <a:r>
              <a:rPr lang="fa-IR" sz="2800" dirty="0">
                <a:cs typeface="B Nazanin" panose="00000400000000000000" pitchFamily="2" charset="-78"/>
              </a:rPr>
              <a:t>شعله مستقیم ( </a:t>
            </a:r>
            <a:r>
              <a:rPr lang="fa-IR" sz="2800" dirty="0" smtClean="0">
                <a:cs typeface="B Nazanin" panose="00000400000000000000" pitchFamily="2" charset="-78"/>
              </a:rPr>
              <a:t>گرما </a:t>
            </a:r>
            <a:r>
              <a:rPr lang="fa-IR" sz="2800" dirty="0">
                <a:cs typeface="B Nazanin" panose="00000400000000000000" pitchFamily="2" charset="-78"/>
              </a:rPr>
              <a:t>تاب) </a:t>
            </a:r>
            <a:r>
              <a:rPr lang="fa-IR" sz="2800" dirty="0" smtClean="0">
                <a:cs typeface="B Nazanin" panose="00000400000000000000" pitchFamily="2" charset="-78"/>
              </a:rPr>
              <a:t>: انتقال </a:t>
            </a:r>
            <a:r>
              <a:rPr lang="fa-IR" sz="2800" dirty="0">
                <a:cs typeface="B Nazanin" panose="00000400000000000000" pitchFamily="2" charset="-78"/>
              </a:rPr>
              <a:t>حرارت آن تابشی  یا تشعشعی </a:t>
            </a:r>
            <a:r>
              <a:rPr lang="fa-IR" sz="2800" dirty="0" smtClean="0">
                <a:cs typeface="B Nazanin" panose="00000400000000000000" pitchFamily="2" charset="-78"/>
              </a:rPr>
              <a:t>است و مناسب برای فضاهای با ارتفاع زیاد می باشد. چون در سیستم جابجایی (همرفت) هوای گرم به سمت بالا حرکت می کند لذا بیشتر گرما نزدیک سقف جمع می گردد لذا در مکانهای با ارتفاع زیاد، جهت صرفه جویی انرژی بهتر است از شیوه تابشی استفاده گردد.</a:t>
            </a:r>
          </a:p>
          <a:p>
            <a:pPr algn="just"/>
            <a:r>
              <a:rPr lang="fa-IR" sz="2800" dirty="0" smtClean="0">
                <a:cs typeface="B Nazanin" panose="00000400000000000000" pitchFamily="2" charset="-78"/>
              </a:rPr>
              <a:t>در شیوه تابشی هوا گرم نمی شود بلکه افراد و اجسام گرم می شوند (مانند خورشید که هوا را گرم نمی کند بلکه زمین را گرم می کند)</a:t>
            </a:r>
          </a:p>
          <a:p>
            <a:pPr algn="just"/>
            <a:r>
              <a:rPr lang="fa-IR" sz="2800" dirty="0" smtClean="0">
                <a:cs typeface="B Nazanin" panose="00000400000000000000" pitchFamily="2" charset="-78"/>
              </a:rPr>
              <a:t> </a:t>
            </a:r>
            <a:endParaRPr lang="fa-IR" sz="2800" dirty="0">
              <a:cs typeface="B Nazanin" panose="00000400000000000000" pitchFamily="2" charset="-78"/>
            </a:endParaRPr>
          </a:p>
        </p:txBody>
      </p:sp>
      <p:pic>
        <p:nvPicPr>
          <p:cNvPr id="5" name="Picture 4"/>
          <p:cNvPicPr>
            <a:picLocks noChangeAspect="1"/>
          </p:cNvPicPr>
          <p:nvPr/>
        </p:nvPicPr>
        <p:blipFill>
          <a:blip r:embed="rId4"/>
          <a:stretch>
            <a:fillRect/>
          </a:stretch>
        </p:blipFill>
        <p:spPr>
          <a:xfrm>
            <a:off x="4227440" y="3711261"/>
            <a:ext cx="4458335" cy="2650902"/>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73746" y="3124200"/>
            <a:ext cx="609600" cy="609600"/>
          </a:xfrm>
          <a:prstGeom prst="rect">
            <a:avLst/>
          </a:prstGeom>
        </p:spPr>
      </p:pic>
    </p:spTree>
    <p:extLst>
      <p:ext uri="{BB962C8B-B14F-4D97-AF65-F5344CB8AC3E}">
        <p14:creationId xmlns:p14="http://schemas.microsoft.com/office/powerpoint/2010/main" val="626919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8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r>
              <a:rPr lang="fa-IR" sz="2800" dirty="0">
                <a:cs typeface="B Nazanin" panose="00000400000000000000" pitchFamily="2" charset="-78"/>
              </a:rPr>
              <a:t>گرماتاب (سیستم گرمایش تابشی )</a:t>
            </a:r>
          </a:p>
          <a:p>
            <a:pPr algn="just"/>
            <a:r>
              <a:rPr lang="fa-IR" sz="2800" dirty="0">
                <a:cs typeface="B Nazanin" panose="00000400000000000000" pitchFamily="2" charset="-78"/>
              </a:rPr>
              <a:t>گرماتاب یکی از تجهیزات گرمایش تابشی است که امروزه در گرمایش فضاهای باز رستوران ها و کافی شاپ ها و گرمایش سالن های صنعتی و گرمایش مرغداری ها و دامداری ها همچنین برای گرمایش فضای باز خانگی مانند گرمایش روف گاردن و بالکن ها از جایگاه مناسبی برخوردار است. به صورت مشابه سیستم گرمایش تابشی نیز مانند خورشید عمل می کند ولی بر خلاف انواع رادیاتور شوفاژ </a:t>
            </a:r>
            <a:r>
              <a:rPr lang="fa-IR" sz="2800" dirty="0" smtClean="0">
                <a:cs typeface="B Nazanin" panose="00000400000000000000" pitchFamily="2" charset="-78"/>
              </a:rPr>
              <a:t>که </a:t>
            </a:r>
            <a:r>
              <a:rPr lang="fa-IR" sz="2800" dirty="0">
                <a:cs typeface="B Nazanin" panose="00000400000000000000" pitchFamily="2" charset="-78"/>
              </a:rPr>
              <a:t>ابتدا هوای محیط اطراف را گرم کرده و سپس اشیاء و انسان ها را گرم می کند ،مستقیما اشیاء و انسان های موجود در محیط را گرم می کند که این عمل باعث صرفه جویی در انرژی و زمان مورد نیاز گرمایش می شود . در حقیقت این سیستم گرمایش تابشی فضای باز در اثر مصرف انرژی که این انرژی می تواند انرژی الکتریکی یا انرژی ناشی از احتراق گاز های سوختی و .. باشد، حرارت تولید می کند و به وسیله قسمت پخش کننده  خود که این قسمت ها لوله های فولادی و یا صفحه های سرامیکی می باشد، حرارت را به صورت امواج مادون قرمز در محیط منتشر می کند. افراد ، اجسام و المان های موجود در محیط این امواج را به خود جذب کرده و گرم می شوند. گرمایش تابشی با امواج مادون قرمز نوعی از انتقال حرارت است که گرما را به کمک امواج الکترومغناطیسی انتقال می دهد. </a:t>
            </a:r>
          </a:p>
          <a:p>
            <a:pPr algn="just"/>
            <a:endParaRPr lang="fa-IR" sz="2800" dirty="0">
              <a:cs typeface="B Nazanin" panose="00000400000000000000" pitchFamily="2" charset="-78"/>
            </a:endParaRPr>
          </a:p>
        </p:txBody>
      </p:sp>
    </p:spTree>
    <p:extLst>
      <p:ext uri="{BB962C8B-B14F-4D97-AF65-F5344CB8AC3E}">
        <p14:creationId xmlns:p14="http://schemas.microsoft.com/office/powerpoint/2010/main" val="2973763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pic>
        <p:nvPicPr>
          <p:cNvPr id="2" name="Picture 1"/>
          <p:cNvPicPr>
            <a:picLocks noChangeAspect="1"/>
          </p:cNvPicPr>
          <p:nvPr/>
        </p:nvPicPr>
        <p:blipFill>
          <a:blip r:embed="rId4"/>
          <a:stretch>
            <a:fillRect/>
          </a:stretch>
        </p:blipFill>
        <p:spPr>
          <a:xfrm>
            <a:off x="2286000" y="571500"/>
            <a:ext cx="7620000" cy="5715000"/>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98809" y="1527219"/>
            <a:ext cx="609600" cy="609600"/>
          </a:xfrm>
          <a:prstGeom prst="rect">
            <a:avLst/>
          </a:prstGeom>
        </p:spPr>
      </p:pic>
    </p:spTree>
    <p:extLst>
      <p:ext uri="{BB962C8B-B14F-4D97-AF65-F5344CB8AC3E}">
        <p14:creationId xmlns:p14="http://schemas.microsoft.com/office/powerpoint/2010/main" val="3859677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2286000" y="571500"/>
            <a:ext cx="7620000" cy="5715000"/>
          </a:xfrm>
          <a:prstGeom prst="rect">
            <a:avLst/>
          </a:prstGeom>
        </p:spPr>
      </p:pic>
    </p:spTree>
    <p:extLst>
      <p:ext uri="{BB962C8B-B14F-4D97-AF65-F5344CB8AC3E}">
        <p14:creationId xmlns:p14="http://schemas.microsoft.com/office/powerpoint/2010/main" val="203587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3321095" y="995842"/>
            <a:ext cx="6271026" cy="4866316"/>
          </a:xfrm>
          <a:prstGeom prst="rect">
            <a:avLst/>
          </a:prstGeom>
        </p:spPr>
      </p:pic>
    </p:spTree>
    <p:extLst>
      <p:ext uri="{BB962C8B-B14F-4D97-AF65-F5344CB8AC3E}">
        <p14:creationId xmlns:p14="http://schemas.microsoft.com/office/powerpoint/2010/main" val="1053743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pic>
        <p:nvPicPr>
          <p:cNvPr id="4" name="Picture 3"/>
          <p:cNvPicPr>
            <a:picLocks noChangeAspect="1"/>
          </p:cNvPicPr>
          <p:nvPr/>
        </p:nvPicPr>
        <p:blipFill>
          <a:blip r:embed="rId4"/>
          <a:stretch>
            <a:fillRect/>
          </a:stretch>
        </p:blipFill>
        <p:spPr>
          <a:xfrm>
            <a:off x="3816304" y="808008"/>
            <a:ext cx="6267853" cy="4562414"/>
          </a:xfrm>
          <a:prstGeom prst="rect">
            <a:avLst/>
          </a:prstGeom>
        </p:spPr>
      </p:pic>
      <p:sp>
        <p:nvSpPr>
          <p:cNvPr id="5" name="Rectangle 4"/>
          <p:cNvSpPr/>
          <p:nvPr/>
        </p:nvSpPr>
        <p:spPr>
          <a:xfrm>
            <a:off x="1583966" y="5381586"/>
            <a:ext cx="2232338" cy="707886"/>
          </a:xfrm>
          <a:prstGeom prst="rect">
            <a:avLst/>
          </a:prstGeom>
        </p:spPr>
        <p:txBody>
          <a:bodyPr wrap="square">
            <a:spAutoFit/>
          </a:bodyPr>
          <a:lstStyle/>
          <a:p>
            <a:r>
              <a:rPr lang="fa-IR" sz="2000" dirty="0">
                <a:cs typeface="B Nazanin" panose="00000400000000000000" pitchFamily="2" charset="-78"/>
              </a:rPr>
              <a:t>سیستم جابجایی که گرما در بالا جمع می شود</a:t>
            </a:r>
          </a:p>
        </p:txBody>
      </p:sp>
      <p:sp>
        <p:nvSpPr>
          <p:cNvPr id="6" name="Rectangle 5"/>
          <p:cNvSpPr/>
          <p:nvPr/>
        </p:nvSpPr>
        <p:spPr>
          <a:xfrm>
            <a:off x="9259910" y="5470544"/>
            <a:ext cx="2753933" cy="707886"/>
          </a:xfrm>
          <a:prstGeom prst="rect">
            <a:avLst/>
          </a:prstGeom>
        </p:spPr>
        <p:txBody>
          <a:bodyPr wrap="square">
            <a:spAutoFit/>
          </a:bodyPr>
          <a:lstStyle/>
          <a:p>
            <a:r>
              <a:rPr lang="fa-IR" sz="2000" dirty="0" smtClean="0">
                <a:cs typeface="B Nazanin" panose="00000400000000000000" pitchFamily="2" charset="-78"/>
              </a:rPr>
              <a:t>سیستم تابشی که گرما در پایین و محل حضور افراد می باشد</a:t>
            </a:r>
            <a:endParaRPr lang="fa-IR" sz="2000" dirty="0">
              <a:cs typeface="B Nazanin" panose="00000400000000000000" pitchFamily="2" charset="-78"/>
            </a:endParaRPr>
          </a:p>
        </p:txBody>
      </p:sp>
      <p:cxnSp>
        <p:nvCxnSpPr>
          <p:cNvPr id="8" name="Straight Arrow Connector 7"/>
          <p:cNvCxnSpPr/>
          <p:nvPr/>
        </p:nvCxnSpPr>
        <p:spPr>
          <a:xfrm flipH="1" flipV="1">
            <a:off x="8293994" y="5022061"/>
            <a:ext cx="734096" cy="7382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p:cNvCxnSpPr>
          <p:nvPr/>
        </p:nvCxnSpPr>
        <p:spPr>
          <a:xfrm flipV="1">
            <a:off x="3816304" y="5022062"/>
            <a:ext cx="1129183" cy="7134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9412310" y="59262"/>
            <a:ext cx="2753933" cy="707886"/>
          </a:xfrm>
          <a:prstGeom prst="rect">
            <a:avLst/>
          </a:prstGeom>
        </p:spPr>
        <p:txBody>
          <a:bodyPr wrap="square">
            <a:spAutoFit/>
          </a:bodyPr>
          <a:lstStyle/>
          <a:p>
            <a:r>
              <a:rPr lang="fa-IR" sz="2000" dirty="0" smtClean="0">
                <a:cs typeface="B Nazanin" panose="00000400000000000000" pitchFamily="2" charset="-78"/>
              </a:rPr>
              <a:t>سیستم تابشی که گرما در پایین و محل حضور افراد می باشد</a:t>
            </a:r>
            <a:endParaRPr lang="fa-IR" sz="2000" dirty="0">
              <a:cs typeface="B Nazanin" panose="00000400000000000000" pitchFamily="2" charset="-78"/>
            </a:endParaRPr>
          </a:p>
        </p:txBody>
      </p:sp>
      <p:cxnSp>
        <p:nvCxnSpPr>
          <p:cNvPr id="13" name="Straight Arrow Connector 12"/>
          <p:cNvCxnSpPr/>
          <p:nvPr/>
        </p:nvCxnSpPr>
        <p:spPr>
          <a:xfrm flipH="1">
            <a:off x="9028090" y="808008"/>
            <a:ext cx="1957589" cy="9048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83966" y="2479615"/>
            <a:ext cx="609600" cy="609600"/>
          </a:xfrm>
          <a:prstGeom prst="rect">
            <a:avLst/>
          </a:prstGeom>
        </p:spPr>
      </p:pic>
    </p:spTree>
    <p:extLst>
      <p:ext uri="{BB962C8B-B14F-4D97-AF65-F5344CB8AC3E}">
        <p14:creationId xmlns:p14="http://schemas.microsoft.com/office/powerpoint/2010/main" val="5250260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3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3389326"/>
          </a:xfrm>
          <a:prstGeom prst="rect">
            <a:avLst/>
          </a:prstGeom>
        </p:spPr>
        <p:txBody>
          <a:bodyPr wrap="square">
            <a:spAutoFit/>
          </a:bodyPr>
          <a:lstStyle/>
          <a:p>
            <a:pPr marL="384048" indent="-384048" algn="just">
              <a:lnSpc>
                <a:spcPct val="94000"/>
              </a:lnSpc>
              <a:spcBef>
                <a:spcPts val="1000"/>
              </a:spcBef>
              <a:spcAft>
                <a:spcPts val="200"/>
              </a:spcAft>
              <a:buFont typeface="Franklin Gothic Book" panose="020B0503020102020204" pitchFamily="34" charset="0"/>
              <a:buChar char="■"/>
            </a:pPr>
            <a:r>
              <a:rPr lang="fa-IR" sz="2800" dirty="0">
                <a:solidFill>
                  <a:schemeClr val="tx2"/>
                </a:solidFill>
                <a:cs typeface="B Nazanin" panose="00000400000000000000" pitchFamily="2" charset="-78"/>
              </a:rPr>
              <a:t>مشعل: وظیفه آن تولید شعله برای دستگاههای گرمایشی </a:t>
            </a:r>
            <a:r>
              <a:rPr lang="fa-IR" sz="2800" dirty="0" smtClean="0">
                <a:solidFill>
                  <a:schemeClr val="tx2"/>
                </a:solidFill>
                <a:cs typeface="B Nazanin" panose="00000400000000000000" pitchFamily="2" charset="-78"/>
              </a:rPr>
              <a:t>است. این دستگاه با اختلاط سوخت و هوا شعله تولید می کند و گرمای مورد نیاز تجهیزات مولد حرارتی مانند دیگ، پکیج، کوره هوای گرم و ... را تولید می کند. </a:t>
            </a:r>
          </a:p>
          <a:p>
            <a:pPr marL="384048" indent="-384048" algn="just">
              <a:lnSpc>
                <a:spcPct val="94000"/>
              </a:lnSpc>
              <a:spcBef>
                <a:spcPts val="1000"/>
              </a:spcBef>
              <a:spcAft>
                <a:spcPts val="200"/>
              </a:spcAft>
              <a:buFont typeface="Franklin Gothic Book" panose="020B0503020102020204" pitchFamily="34" charset="0"/>
              <a:buChar char="■"/>
            </a:pPr>
            <a:r>
              <a:rPr lang="fa-IR" sz="2800" dirty="0" smtClean="0">
                <a:solidFill>
                  <a:schemeClr val="tx2"/>
                </a:solidFill>
                <a:cs typeface="B Nazanin" panose="00000400000000000000" pitchFamily="2" charset="-78"/>
              </a:rPr>
              <a:t> </a:t>
            </a:r>
            <a:r>
              <a:rPr lang="fa-IR" sz="2800" dirty="0">
                <a:solidFill>
                  <a:schemeClr val="tx2"/>
                </a:solidFill>
                <a:cs typeface="B Nazanin" panose="00000400000000000000" pitchFamily="2" charset="-78"/>
              </a:rPr>
              <a:t>انواع </a:t>
            </a:r>
            <a:r>
              <a:rPr lang="fa-IR" sz="2800" dirty="0" smtClean="0">
                <a:solidFill>
                  <a:schemeClr val="tx2"/>
                </a:solidFill>
                <a:cs typeface="B Nazanin" panose="00000400000000000000" pitchFamily="2" charset="-78"/>
              </a:rPr>
              <a:t>مشعل از </a:t>
            </a:r>
            <a:r>
              <a:rPr lang="fa-IR" sz="2800" dirty="0">
                <a:solidFill>
                  <a:schemeClr val="tx2"/>
                </a:solidFill>
                <a:cs typeface="B Nazanin" panose="00000400000000000000" pitchFamily="2" charset="-78"/>
              </a:rPr>
              <a:t>لحاظ سوخت </a:t>
            </a:r>
            <a:r>
              <a:rPr lang="fa-IR" sz="2800" dirty="0" smtClean="0">
                <a:solidFill>
                  <a:schemeClr val="tx2"/>
                </a:solidFill>
                <a:cs typeface="B Nazanin" panose="00000400000000000000" pitchFamily="2" charset="-78"/>
              </a:rPr>
              <a:t>مصرفی:1-گازسوز 2-گازوئیل </a:t>
            </a:r>
            <a:r>
              <a:rPr lang="fa-IR" sz="2800" dirty="0">
                <a:solidFill>
                  <a:schemeClr val="tx2"/>
                </a:solidFill>
                <a:cs typeface="B Nazanin" panose="00000400000000000000" pitchFamily="2" charset="-78"/>
              </a:rPr>
              <a:t>سوز </a:t>
            </a:r>
            <a:r>
              <a:rPr lang="fa-IR" sz="2800" dirty="0" smtClean="0">
                <a:solidFill>
                  <a:schemeClr val="tx2"/>
                </a:solidFill>
                <a:cs typeface="B Nazanin" panose="00000400000000000000" pitchFamily="2" charset="-78"/>
              </a:rPr>
              <a:t>3-مازوت </a:t>
            </a:r>
            <a:r>
              <a:rPr lang="fa-IR" sz="2800" dirty="0">
                <a:solidFill>
                  <a:schemeClr val="tx2"/>
                </a:solidFill>
                <a:cs typeface="B Nazanin" panose="00000400000000000000" pitchFamily="2" charset="-78"/>
              </a:rPr>
              <a:t>سوز(نفت سیاه</a:t>
            </a:r>
            <a:r>
              <a:rPr lang="fa-IR" sz="2800" dirty="0" smtClean="0">
                <a:solidFill>
                  <a:schemeClr val="tx2"/>
                </a:solidFill>
                <a:cs typeface="B Nazanin" panose="00000400000000000000" pitchFamily="2" charset="-78"/>
              </a:rPr>
              <a:t>) (همچنین به صورت دوگانه سوز گازوئیل-گازسوز وجود دارد.)</a:t>
            </a:r>
          </a:p>
          <a:p>
            <a:pPr marL="384048" indent="-384048" algn="just">
              <a:lnSpc>
                <a:spcPct val="94000"/>
              </a:lnSpc>
              <a:spcBef>
                <a:spcPts val="1000"/>
              </a:spcBef>
              <a:spcAft>
                <a:spcPts val="200"/>
              </a:spcAft>
              <a:buFont typeface="Franklin Gothic Book" panose="020B0503020102020204" pitchFamily="34" charset="0"/>
              <a:buChar char="■"/>
            </a:pPr>
            <a:r>
              <a:rPr lang="fa-IR" sz="2800" dirty="0" smtClean="0">
                <a:solidFill>
                  <a:schemeClr val="tx2"/>
                </a:solidFill>
                <a:cs typeface="B Nazanin" panose="00000400000000000000" pitchFamily="2" charset="-78"/>
              </a:rPr>
              <a:t> </a:t>
            </a:r>
            <a:r>
              <a:rPr lang="fa-IR" sz="2800" dirty="0">
                <a:solidFill>
                  <a:schemeClr val="tx2"/>
                </a:solidFill>
                <a:cs typeface="B Nazanin" panose="00000400000000000000" pitchFamily="2" charset="-78"/>
              </a:rPr>
              <a:t>انواع آن از لحاظ فن دار </a:t>
            </a:r>
            <a:r>
              <a:rPr lang="fa-IR" sz="2800" dirty="0" smtClean="0">
                <a:solidFill>
                  <a:schemeClr val="tx2"/>
                </a:solidFill>
                <a:cs typeface="B Nazanin" panose="00000400000000000000" pitchFamily="2" charset="-78"/>
              </a:rPr>
              <a:t>بودن (صدادار) </a:t>
            </a:r>
            <a:r>
              <a:rPr lang="fa-IR" sz="2800" dirty="0">
                <a:solidFill>
                  <a:schemeClr val="tx2"/>
                </a:solidFill>
                <a:cs typeface="B Nazanin" panose="00000400000000000000" pitchFamily="2" charset="-78"/>
              </a:rPr>
              <a:t>: </a:t>
            </a:r>
            <a:r>
              <a:rPr lang="fa-IR" sz="2800" dirty="0" smtClean="0">
                <a:solidFill>
                  <a:schemeClr val="tx2"/>
                </a:solidFill>
                <a:cs typeface="B Nazanin" panose="00000400000000000000" pitchFamily="2" charset="-78"/>
              </a:rPr>
              <a:t>1- اتمسفریک </a:t>
            </a:r>
            <a:r>
              <a:rPr lang="fa-IR" sz="2800" dirty="0">
                <a:solidFill>
                  <a:schemeClr val="tx2"/>
                </a:solidFill>
                <a:cs typeface="B Nazanin" panose="00000400000000000000" pitchFamily="2" charset="-78"/>
              </a:rPr>
              <a:t>یا بدون </a:t>
            </a:r>
            <a:r>
              <a:rPr lang="fa-IR" sz="2800" dirty="0" smtClean="0">
                <a:solidFill>
                  <a:schemeClr val="tx2"/>
                </a:solidFill>
                <a:cs typeface="B Nazanin" panose="00000400000000000000" pitchFamily="2" charset="-78"/>
              </a:rPr>
              <a:t>فن (بدون صدا)</a:t>
            </a:r>
          </a:p>
          <a:p>
            <a:pPr algn="just">
              <a:lnSpc>
                <a:spcPct val="94000"/>
              </a:lnSpc>
              <a:spcBef>
                <a:spcPts val="1000"/>
              </a:spcBef>
              <a:spcAft>
                <a:spcPts val="200"/>
              </a:spcAft>
            </a:pPr>
            <a:r>
              <a:rPr lang="fa-IR" sz="2800" dirty="0">
                <a:solidFill>
                  <a:schemeClr val="tx2"/>
                </a:solidFill>
                <a:cs typeface="B Nazanin" panose="00000400000000000000" pitchFamily="2" charset="-78"/>
              </a:rPr>
              <a:t> </a:t>
            </a:r>
            <a:r>
              <a:rPr lang="fa-IR" sz="2800" dirty="0" smtClean="0">
                <a:solidFill>
                  <a:schemeClr val="tx2"/>
                </a:solidFill>
                <a:cs typeface="B Nazanin" panose="00000400000000000000" pitchFamily="2" charset="-78"/>
              </a:rPr>
              <a:t>    2- </a:t>
            </a:r>
            <a:r>
              <a:rPr lang="fa-IR" sz="2800" dirty="0">
                <a:solidFill>
                  <a:schemeClr val="tx2"/>
                </a:solidFill>
                <a:cs typeface="B Nazanin" panose="00000400000000000000" pitchFamily="2" charset="-78"/>
              </a:rPr>
              <a:t>فن </a:t>
            </a:r>
            <a:r>
              <a:rPr lang="fa-IR" sz="2800" dirty="0" smtClean="0">
                <a:solidFill>
                  <a:schemeClr val="tx2"/>
                </a:solidFill>
                <a:cs typeface="B Nazanin" panose="00000400000000000000" pitchFamily="2" charset="-78"/>
              </a:rPr>
              <a:t>دار(صدادار)</a:t>
            </a:r>
            <a:endParaRPr lang="fa-IR" sz="2800" dirty="0">
              <a:solidFill>
                <a:schemeClr val="tx2"/>
              </a:solidFill>
              <a:cs typeface="B Nazanin" panose="00000400000000000000" pitchFamily="2"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663" y="4327302"/>
            <a:ext cx="4733422" cy="1885346"/>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96473" y="3620700"/>
            <a:ext cx="609600" cy="609600"/>
          </a:xfrm>
          <a:prstGeom prst="rect">
            <a:avLst/>
          </a:prstGeom>
        </p:spPr>
      </p:pic>
    </p:spTree>
    <p:extLst>
      <p:ext uri="{BB962C8B-B14F-4D97-AF65-F5344CB8AC3E}">
        <p14:creationId xmlns:p14="http://schemas.microsoft.com/office/powerpoint/2010/main" val="11973669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6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4681794"/>
          </a:xfrm>
          <a:prstGeom prst="rect">
            <a:avLst/>
          </a:prstGeom>
        </p:spPr>
        <p:txBody>
          <a:bodyPr wrap="square">
            <a:spAutoFit/>
          </a:bodyPr>
          <a:lstStyle/>
          <a:p>
            <a:pPr marL="384048" indent="-384048" algn="just">
              <a:lnSpc>
                <a:spcPct val="94000"/>
              </a:lnSpc>
              <a:spcBef>
                <a:spcPts val="1000"/>
              </a:spcBef>
              <a:spcAft>
                <a:spcPts val="200"/>
              </a:spcAft>
              <a:buFont typeface="Franklin Gothic Book" panose="020B0503020102020204" pitchFamily="34" charset="0"/>
              <a:buChar char="■"/>
            </a:pPr>
            <a:r>
              <a:rPr lang="fa-IR" sz="2800" dirty="0">
                <a:solidFill>
                  <a:schemeClr val="tx2"/>
                </a:solidFill>
                <a:cs typeface="B Nazanin" panose="00000400000000000000" pitchFamily="2" charset="-78"/>
              </a:rPr>
              <a:t>مشعل </a:t>
            </a:r>
            <a:r>
              <a:rPr lang="fa-IR" sz="2800" dirty="0" smtClean="0">
                <a:solidFill>
                  <a:schemeClr val="tx2"/>
                </a:solidFill>
                <a:cs typeface="B Nazanin" panose="00000400000000000000" pitchFamily="2" charset="-78"/>
              </a:rPr>
              <a:t>چیست؟</a:t>
            </a:r>
            <a:endParaRPr lang="fa-IR" sz="2800" dirty="0">
              <a:solidFill>
                <a:schemeClr val="tx2"/>
              </a:solidFill>
              <a:cs typeface="B Nazanin" panose="00000400000000000000" pitchFamily="2" charset="-78"/>
            </a:endParaRPr>
          </a:p>
          <a:p>
            <a:pPr marL="384048" indent="-384048" algn="just">
              <a:lnSpc>
                <a:spcPct val="94000"/>
              </a:lnSpc>
              <a:spcBef>
                <a:spcPts val="1000"/>
              </a:spcBef>
              <a:spcAft>
                <a:spcPts val="200"/>
              </a:spcAft>
              <a:buFont typeface="Franklin Gothic Book" panose="020B0503020102020204" pitchFamily="34" charset="0"/>
              <a:buChar char="■"/>
            </a:pPr>
            <a:r>
              <a:rPr lang="fa-IR" sz="2800" dirty="0" smtClean="0">
                <a:solidFill>
                  <a:schemeClr val="tx2"/>
                </a:solidFill>
                <a:cs typeface="B Nazanin" panose="00000400000000000000" pitchFamily="2" charset="-78"/>
              </a:rPr>
              <a:t>مشعل </a:t>
            </a:r>
            <a:r>
              <a:rPr lang="fa-IR" sz="2800" dirty="0">
                <a:solidFill>
                  <a:schemeClr val="tx2"/>
                </a:solidFill>
                <a:cs typeface="B Nazanin" panose="00000400000000000000" pitchFamily="2" charset="-78"/>
              </a:rPr>
              <a:t>دستگاهی است که در فضای ایمن مقدار معینی از هوا را با سوخت ترکیب کرده و انرژی سوخت را به انرژی گرمایی تبدیل می کند. مقداری گاز نیز در این واکنش ایجاد می </a:t>
            </a:r>
            <a:r>
              <a:rPr lang="fa-IR" sz="2800" dirty="0" smtClean="0">
                <a:solidFill>
                  <a:schemeClr val="tx2"/>
                </a:solidFill>
                <a:cs typeface="B Nazanin" panose="00000400000000000000" pitchFamily="2" charset="-78"/>
              </a:rPr>
              <a:t>شود. </a:t>
            </a:r>
            <a:r>
              <a:rPr lang="fa-IR" sz="2800" dirty="0">
                <a:solidFill>
                  <a:schemeClr val="tx2"/>
                </a:solidFill>
                <a:cs typeface="B Nazanin" panose="00000400000000000000" pitchFamily="2" charset="-78"/>
              </a:rPr>
              <a:t>به طور کلی وظیفه این اجزا ایجاد گرمایش و حرارت می باشد که به عنوان موتور احتراق بویلرها استفاده می </a:t>
            </a:r>
            <a:r>
              <a:rPr lang="fa-IR" sz="2800" dirty="0" smtClean="0">
                <a:solidFill>
                  <a:schemeClr val="tx2"/>
                </a:solidFill>
                <a:cs typeface="B Nazanin" panose="00000400000000000000" pitchFamily="2" charset="-78"/>
              </a:rPr>
              <a:t>شود.</a:t>
            </a:r>
            <a:endParaRPr lang="fa-IR" sz="2800" dirty="0">
              <a:solidFill>
                <a:schemeClr val="tx2"/>
              </a:solidFill>
              <a:cs typeface="B Nazanin" panose="00000400000000000000" pitchFamily="2" charset="-78"/>
            </a:endParaRPr>
          </a:p>
          <a:p>
            <a:pPr marL="384048" indent="-384048" algn="just">
              <a:lnSpc>
                <a:spcPct val="94000"/>
              </a:lnSpc>
              <a:spcBef>
                <a:spcPts val="1000"/>
              </a:spcBef>
              <a:spcAft>
                <a:spcPts val="200"/>
              </a:spcAft>
              <a:buFont typeface="Franklin Gothic Book" panose="020B0503020102020204" pitchFamily="34" charset="0"/>
              <a:buChar char="■"/>
            </a:pPr>
            <a:r>
              <a:rPr lang="fa-IR" sz="2800" dirty="0">
                <a:solidFill>
                  <a:schemeClr val="tx2"/>
                </a:solidFill>
                <a:cs typeface="B Nazanin" panose="00000400000000000000" pitchFamily="2" charset="-78"/>
              </a:rPr>
              <a:t>انواع مشعل از لحاظ سوخت</a:t>
            </a:r>
          </a:p>
          <a:p>
            <a:pPr marL="384048" indent="-384048" algn="just">
              <a:lnSpc>
                <a:spcPct val="94000"/>
              </a:lnSpc>
              <a:spcBef>
                <a:spcPts val="1000"/>
              </a:spcBef>
              <a:spcAft>
                <a:spcPts val="200"/>
              </a:spcAft>
              <a:buFont typeface="Franklin Gothic Book" panose="020B0503020102020204" pitchFamily="34" charset="0"/>
              <a:buChar char="■"/>
            </a:pPr>
            <a:r>
              <a:rPr lang="fa-IR" sz="2800" dirty="0">
                <a:solidFill>
                  <a:schemeClr val="tx2"/>
                </a:solidFill>
                <a:cs typeface="B Nazanin" panose="00000400000000000000" pitchFamily="2" charset="-78"/>
              </a:rPr>
              <a:t>مشعل ها از نظر نوع سوخت در انواع مختلف گازسوز، گازوئیل سوز، دوگانه سوز و مازوت سوز تولید می شوند </a:t>
            </a:r>
            <a:r>
              <a:rPr lang="fa-IR" sz="2800" dirty="0" smtClean="0">
                <a:solidFill>
                  <a:schemeClr val="tx2"/>
                </a:solidFill>
                <a:cs typeface="B Nazanin" panose="00000400000000000000" pitchFamily="2" charset="-78"/>
              </a:rPr>
              <a:t>.</a:t>
            </a:r>
          </a:p>
          <a:p>
            <a:r>
              <a:rPr lang="fa-IR" sz="2800" dirty="0"/>
              <a:t/>
            </a:r>
            <a:br>
              <a:rPr lang="fa-IR" sz="2800" dirty="0"/>
            </a:br>
            <a:endParaRPr lang="fa-IR" sz="2800" dirty="0">
              <a:solidFill>
                <a:schemeClr val="tx2"/>
              </a:solidFill>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4998211" y="4002034"/>
            <a:ext cx="3038206" cy="2855966"/>
          </a:xfrm>
          <a:prstGeom prst="rect">
            <a:avLst/>
          </a:prstGeom>
        </p:spPr>
      </p:pic>
    </p:spTree>
    <p:extLst>
      <p:ext uri="{BB962C8B-B14F-4D97-AF65-F5344CB8AC3E}">
        <p14:creationId xmlns:p14="http://schemas.microsoft.com/office/powerpoint/2010/main" val="1121139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3484</TotalTime>
  <Words>668</Words>
  <Application>Microsoft Office PowerPoint</Application>
  <PresentationFormat>Widescreen</PresentationFormat>
  <Paragraphs>31</Paragraphs>
  <Slides>14</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B Nazanin</vt:lpstr>
      <vt:lpstr>B Titr</vt:lpstr>
      <vt:lpstr>Franklin Gothic Book</vt:lpstr>
      <vt:lpstr>Tahoma</vt:lpstr>
      <vt:lpstr>Crop</vt:lpstr>
      <vt:lpstr>جزوه درس تاسیسات مکانیکی و الکتریکی (جلسه پنجم)  مدرس:   دکتر امیررضا معموری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جزوه درس تاسیسات مکانیکی و الکتریکی  نام استاد: آقای معموری دانشجو: مهلا کریمان تابستان 98</dc:title>
  <dc:creator>Sana Rayan</dc:creator>
  <cp:lastModifiedBy>ARIO</cp:lastModifiedBy>
  <cp:revision>74</cp:revision>
  <dcterms:created xsi:type="dcterms:W3CDTF">2019-08-21T11:22:45Z</dcterms:created>
  <dcterms:modified xsi:type="dcterms:W3CDTF">2020-04-09T07:29:52Z</dcterms:modified>
</cp:coreProperties>
</file>