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3/23/2020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3/23/2020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3/23/2020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3/23/2020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3/23/2020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3/23/2020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z="8800" dirty="0" smtClean="0"/>
              <a:t>گام اول کارآفرینی شماره 2</a:t>
            </a:r>
            <a:endParaRPr lang="en-US" sz="8800" dirty="0"/>
          </a:p>
        </p:txBody>
      </p:sp>
      <p:sp>
        <p:nvSpPr>
          <p:cNvPr id="3" name="Subtitle 2"/>
          <p:cNvSpPr>
            <a:spLocks noGrp="1"/>
          </p:cNvSpPr>
          <p:nvPr>
            <p:ph type="subTitle" idx="1"/>
          </p:nvPr>
        </p:nvSpPr>
        <p:spPr/>
        <p:txBody>
          <a:bodyPr/>
          <a:lstStyle/>
          <a:p>
            <a:r>
              <a:rPr lang="fa-IR" dirty="0" smtClean="0">
                <a:cs typeface="2  Titr" panose="00000700000000000000" pitchFamily="2" charset="-78"/>
              </a:rPr>
              <a:t>مدرس : فرح ناز عراقی</a:t>
            </a:r>
          </a:p>
          <a:p>
            <a:r>
              <a:rPr lang="fa-IR" dirty="0" smtClean="0">
                <a:cs typeface="2  Titr" panose="00000700000000000000" pitchFamily="2" charset="-78"/>
              </a:rPr>
              <a:t>دانشجویان کاردانی رشته معماری و کامپیوتر</a:t>
            </a:r>
            <a:endParaRPr lang="en-US" dirty="0">
              <a:cs typeface="2  Titr" panose="00000700000000000000" pitchFamily="2" charset="-78"/>
            </a:endParaRPr>
          </a:p>
        </p:txBody>
      </p:sp>
    </p:spTree>
    <p:extLst>
      <p:ext uri="{BB962C8B-B14F-4D97-AF65-F5344CB8AC3E}">
        <p14:creationId xmlns:p14="http://schemas.microsoft.com/office/powerpoint/2010/main" val="252784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029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4766" y="592183"/>
            <a:ext cx="9771017"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براساس نمایه 1-2  پیشنهاد می شود این شخص مشاغلی را در رابطه با خطاطی و دکوراسیون انتخاب نماید و چنانچه در مورد رایانه آموزش بیشتری ببیند و مهارتهای لازم را کسب نماید می تواند گزینه بعدی او کارهایی در رابطه با رایانه باشد .</a:t>
            </a:r>
          </a:p>
          <a:p>
            <a:pPr algn="r">
              <a:lnSpc>
                <a:spcPct val="200000"/>
              </a:lnSpc>
            </a:pPr>
            <a:r>
              <a:rPr lang="fa-IR" sz="3200" dirty="0" smtClean="0">
                <a:cs typeface="B Nazanin" panose="00000400000000000000" pitchFamily="2" charset="-78"/>
              </a:rPr>
              <a:t>اگر مهارت او در رایانه به سطح خیلی زیاد برسد ، می توان گفت بهترین شغل برای او رایانه است .</a:t>
            </a:r>
            <a:endParaRPr lang="en-US" sz="3200" dirty="0">
              <a:cs typeface="B Nazanin" panose="00000400000000000000" pitchFamily="2" charset="-78"/>
            </a:endParaRPr>
          </a:p>
        </p:txBody>
      </p:sp>
    </p:spTree>
    <p:extLst>
      <p:ext uri="{BB962C8B-B14F-4D97-AF65-F5344CB8AC3E}">
        <p14:creationId xmlns:p14="http://schemas.microsoft.com/office/powerpoint/2010/main" val="3404952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1520" y="827314"/>
            <a:ext cx="10215154" cy="5016758"/>
          </a:xfrm>
          <a:prstGeom prst="rect">
            <a:avLst/>
          </a:prstGeom>
          <a:noFill/>
        </p:spPr>
        <p:txBody>
          <a:bodyPr wrap="square" rtlCol="0">
            <a:spAutoFit/>
          </a:bodyPr>
          <a:lstStyle/>
          <a:p>
            <a:pPr algn="r"/>
            <a:r>
              <a:rPr lang="fa-IR" sz="3200" b="1" dirty="0" smtClean="0">
                <a:cs typeface="B Nazanin" panose="00000400000000000000" pitchFamily="2" charset="-78"/>
              </a:rPr>
              <a:t>دسته بندی مشاغل براساس علایق</a:t>
            </a:r>
          </a:p>
          <a:p>
            <a:pPr algn="r">
              <a:lnSpc>
                <a:spcPct val="200000"/>
              </a:lnSpc>
            </a:pPr>
            <a:r>
              <a:rPr lang="fa-IR" sz="3200" dirty="0" smtClean="0">
                <a:cs typeface="B Nazanin" panose="00000400000000000000" pitchFamily="2" charset="-78"/>
              </a:rPr>
              <a:t>اخیرا روانشناسان به دسته بندی مشاغل براساس عوامل گوناگون از جمله علایق توجه کرده اند و شما می توانید بر اساس این دسته بندی ها شغل یا زندگی شغلی خود را بهتر انتخاب کنید بعنوان نمونه استرانگ تمام مشاغل را در هفت گروه عمده ی زیر تقسیم بندی کرده است .</a:t>
            </a:r>
          </a:p>
          <a:p>
            <a:pPr algn="r"/>
            <a:endParaRPr lang="en-US" sz="3200" dirty="0">
              <a:cs typeface="B Nazanin" panose="00000400000000000000" pitchFamily="2" charset="-78"/>
            </a:endParaRPr>
          </a:p>
        </p:txBody>
      </p:sp>
    </p:spTree>
    <p:extLst>
      <p:ext uri="{BB962C8B-B14F-4D97-AF65-F5344CB8AC3E}">
        <p14:creationId xmlns:p14="http://schemas.microsoft.com/office/powerpoint/2010/main" val="793827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4766" y="0"/>
            <a:ext cx="11086011" cy="7143282"/>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1 – شغل های مرتبط با علوم زیستی</a:t>
            </a:r>
          </a:p>
          <a:p>
            <a:pPr algn="r">
              <a:lnSpc>
                <a:spcPct val="200000"/>
              </a:lnSpc>
            </a:pPr>
            <a:r>
              <a:rPr lang="fa-IR" sz="3200" dirty="0" smtClean="0">
                <a:cs typeface="B Nazanin" panose="00000400000000000000" pitchFamily="2" charset="-78"/>
              </a:rPr>
              <a:t>2 – شغل های مرتبط با علوم فیزیکی</a:t>
            </a:r>
          </a:p>
          <a:p>
            <a:pPr algn="r">
              <a:lnSpc>
                <a:spcPct val="200000"/>
              </a:lnSpc>
            </a:pPr>
            <a:r>
              <a:rPr lang="fa-IR" sz="3200" dirty="0" smtClean="0">
                <a:cs typeface="B Nazanin" panose="00000400000000000000" pitchFamily="2" charset="-78"/>
              </a:rPr>
              <a:t>3 – شغل های مرتبط با امور فنی </a:t>
            </a:r>
          </a:p>
          <a:p>
            <a:pPr algn="r">
              <a:lnSpc>
                <a:spcPct val="200000"/>
              </a:lnSpc>
            </a:pPr>
            <a:r>
              <a:rPr lang="fa-IR" sz="3200" dirty="0" smtClean="0">
                <a:cs typeface="B Nazanin" panose="00000400000000000000" pitchFamily="2" charset="-78"/>
              </a:rPr>
              <a:t>4 – شغل های مرتبط با خدمات رفاهی</a:t>
            </a:r>
          </a:p>
          <a:p>
            <a:pPr algn="r">
              <a:lnSpc>
                <a:spcPct val="200000"/>
              </a:lnSpc>
            </a:pPr>
            <a:r>
              <a:rPr lang="fa-IR" sz="3200" dirty="0" smtClean="0">
                <a:cs typeface="B Nazanin" panose="00000400000000000000" pitchFamily="2" charset="-78"/>
              </a:rPr>
              <a:t>5 – شغل های مرتبط با تجارت کوچک</a:t>
            </a:r>
          </a:p>
          <a:p>
            <a:pPr algn="r">
              <a:lnSpc>
                <a:spcPct val="200000"/>
              </a:lnSpc>
            </a:pPr>
            <a:r>
              <a:rPr lang="fa-IR" sz="3200" dirty="0" smtClean="0">
                <a:cs typeface="B Nazanin" panose="00000400000000000000" pitchFamily="2" charset="-78"/>
              </a:rPr>
              <a:t>6 – شغل های مرتبط با تجارت بزرگ </a:t>
            </a:r>
          </a:p>
          <a:p>
            <a:pPr algn="r">
              <a:lnSpc>
                <a:spcPct val="200000"/>
              </a:lnSpc>
            </a:pPr>
            <a:r>
              <a:rPr lang="fa-IR" sz="3200" dirty="0" smtClean="0">
                <a:cs typeface="B Nazanin" panose="00000400000000000000" pitchFamily="2" charset="-78"/>
              </a:rPr>
              <a:t>7 – شغل های مرتبط با امور ادبی</a:t>
            </a:r>
            <a:endParaRPr lang="en-US" sz="3200" dirty="0">
              <a:cs typeface="B Nazanin" panose="00000400000000000000" pitchFamily="2" charset="-78"/>
            </a:endParaRPr>
          </a:p>
        </p:txBody>
      </p:sp>
    </p:spTree>
    <p:extLst>
      <p:ext uri="{BB962C8B-B14F-4D97-AF65-F5344CB8AC3E}">
        <p14:creationId xmlns:p14="http://schemas.microsoft.com/office/powerpoint/2010/main" val="9030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131" y="435429"/>
            <a:ext cx="10563498" cy="6247864"/>
          </a:xfrm>
          <a:prstGeom prst="rect">
            <a:avLst/>
          </a:prstGeom>
          <a:noFill/>
        </p:spPr>
        <p:txBody>
          <a:bodyPr wrap="square" rtlCol="0">
            <a:spAutoFit/>
          </a:bodyPr>
          <a:lstStyle/>
          <a:p>
            <a:pPr algn="r"/>
            <a:r>
              <a:rPr lang="fa-IR" sz="3200" dirty="0" smtClean="0">
                <a:cs typeface="B Nazanin" panose="00000400000000000000" pitchFamily="2" charset="-78"/>
              </a:rPr>
              <a:t>روانشناس دیگری بنام هات مشاغل را از نظر اقتصادی بشرح ذیل تقسیم کرده است :</a:t>
            </a:r>
          </a:p>
          <a:p>
            <a:pPr algn="r">
              <a:lnSpc>
                <a:spcPct val="150000"/>
              </a:lnSpc>
            </a:pPr>
            <a:r>
              <a:rPr lang="fa-IR" sz="3200" dirty="0" smtClean="0">
                <a:cs typeface="B Nazanin" panose="00000400000000000000" pitchFamily="2" charset="-78"/>
              </a:rPr>
              <a:t>1- سیاسی</a:t>
            </a:r>
          </a:p>
          <a:p>
            <a:pPr algn="r">
              <a:lnSpc>
                <a:spcPct val="150000"/>
              </a:lnSpc>
            </a:pPr>
            <a:r>
              <a:rPr lang="fa-IR" sz="3200" dirty="0" smtClean="0">
                <a:cs typeface="B Nazanin" panose="00000400000000000000" pitchFamily="2" charset="-78"/>
              </a:rPr>
              <a:t>2 – حرفه ای </a:t>
            </a:r>
          </a:p>
          <a:p>
            <a:pPr algn="r">
              <a:lnSpc>
                <a:spcPct val="150000"/>
              </a:lnSpc>
            </a:pPr>
            <a:r>
              <a:rPr lang="fa-IR" sz="3200" dirty="0" smtClean="0">
                <a:cs typeface="B Nazanin" panose="00000400000000000000" pitchFamily="2" charset="-78"/>
              </a:rPr>
              <a:t>3 – تجاری</a:t>
            </a:r>
          </a:p>
          <a:p>
            <a:pPr algn="r">
              <a:lnSpc>
                <a:spcPct val="150000"/>
              </a:lnSpc>
            </a:pPr>
            <a:r>
              <a:rPr lang="fa-IR" sz="3200" dirty="0" smtClean="0">
                <a:cs typeface="B Nazanin" panose="00000400000000000000" pitchFamily="2" charset="-78"/>
              </a:rPr>
              <a:t>4 – تفریحی </a:t>
            </a:r>
          </a:p>
          <a:p>
            <a:pPr algn="r">
              <a:lnSpc>
                <a:spcPct val="150000"/>
              </a:lnSpc>
            </a:pPr>
            <a:r>
              <a:rPr lang="fa-IR" sz="3200" dirty="0" smtClean="0">
                <a:cs typeface="B Nazanin" panose="00000400000000000000" pitchFamily="2" charset="-78"/>
              </a:rPr>
              <a:t>5- کشاورزی</a:t>
            </a:r>
          </a:p>
          <a:p>
            <a:pPr algn="r">
              <a:lnSpc>
                <a:spcPct val="150000"/>
              </a:lnSpc>
            </a:pPr>
            <a:r>
              <a:rPr lang="fa-IR" sz="3200" dirty="0" smtClean="0">
                <a:cs typeface="B Nazanin" panose="00000400000000000000" pitchFamily="2" charset="-78"/>
              </a:rPr>
              <a:t>6 – کارهای دستی</a:t>
            </a:r>
          </a:p>
          <a:p>
            <a:pPr algn="r">
              <a:lnSpc>
                <a:spcPct val="150000"/>
              </a:lnSpc>
            </a:pPr>
            <a:r>
              <a:rPr lang="fa-IR" sz="3200" dirty="0" smtClean="0">
                <a:cs typeface="B Nazanin" panose="00000400000000000000" pitchFamily="2" charset="-78"/>
              </a:rPr>
              <a:t>7 – نظامی</a:t>
            </a:r>
          </a:p>
          <a:p>
            <a:pPr algn="r"/>
            <a:r>
              <a:rPr lang="fa-IR" sz="3200" dirty="0">
                <a:cs typeface="B Nazanin" panose="00000400000000000000" pitchFamily="2" charset="-78"/>
              </a:rPr>
              <a:t> </a:t>
            </a:r>
            <a:r>
              <a:rPr lang="fa-IR" sz="3200" dirty="0" smtClean="0">
                <a:cs typeface="B Nazanin" panose="00000400000000000000" pitchFamily="2" charset="-78"/>
              </a:rPr>
              <a:t>8- رفاهی</a:t>
            </a:r>
            <a:endParaRPr lang="en-US" sz="3200" dirty="0">
              <a:cs typeface="B Nazanin" panose="00000400000000000000" pitchFamily="2" charset="-78"/>
            </a:endParaRPr>
          </a:p>
        </p:txBody>
      </p:sp>
    </p:spTree>
    <p:extLst>
      <p:ext uri="{BB962C8B-B14F-4D97-AF65-F5344CB8AC3E}">
        <p14:creationId xmlns:p14="http://schemas.microsoft.com/office/powerpoint/2010/main" val="3640286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0927" y="191589"/>
            <a:ext cx="12697097" cy="698652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کودر هم از جمله روانشناسان معروفی است که در زمینه سنجش علایق کار کرده و با ارائه ی ترجیح سنج کودر علایق را به ده گروه به شرح ذیل تقسیم کرده است :</a:t>
            </a:r>
          </a:p>
          <a:p>
            <a:pPr algn="r">
              <a:lnSpc>
                <a:spcPct val="200000"/>
              </a:lnSpc>
            </a:pPr>
            <a:r>
              <a:rPr lang="fa-IR" sz="3200" dirty="0" smtClean="0">
                <a:solidFill>
                  <a:srgbClr val="FF0000"/>
                </a:solidFill>
                <a:cs typeface="B Nazanin" panose="00000400000000000000" pitchFamily="2" charset="-78"/>
              </a:rPr>
              <a:t>1</a:t>
            </a:r>
            <a:r>
              <a:rPr lang="fa-IR" sz="3200" b="1" dirty="0" smtClean="0">
                <a:solidFill>
                  <a:srgbClr val="FF0000"/>
                </a:solidFill>
                <a:cs typeface="B Nazanin" panose="00000400000000000000" pitchFamily="2" charset="-78"/>
              </a:rPr>
              <a:t>- رغبت مکانیکی : </a:t>
            </a:r>
            <a:r>
              <a:rPr lang="fa-IR" sz="3200" dirty="0" smtClean="0">
                <a:cs typeface="B Nazanin" panose="00000400000000000000" pitchFamily="2" charset="-78"/>
              </a:rPr>
              <a:t>افرادی که تمایل دارند با وسایل و ابزارهای مکانیکی کار کنند مانند تعمیر کاران اتومبیل ، ساعت سازان و مهندسان .</a:t>
            </a:r>
          </a:p>
          <a:p>
            <a:pPr algn="r">
              <a:lnSpc>
                <a:spcPct val="200000"/>
              </a:lnSpc>
            </a:pPr>
            <a:r>
              <a:rPr lang="fa-IR" sz="3200" dirty="0" smtClean="0">
                <a:solidFill>
                  <a:srgbClr val="FF0000"/>
                </a:solidFill>
                <a:cs typeface="B Nazanin" panose="00000400000000000000" pitchFamily="2" charset="-78"/>
              </a:rPr>
              <a:t>2- </a:t>
            </a:r>
            <a:r>
              <a:rPr lang="fa-IR" sz="3200" b="1" dirty="0" smtClean="0">
                <a:solidFill>
                  <a:srgbClr val="FF0000"/>
                </a:solidFill>
                <a:cs typeface="B Nazanin" panose="00000400000000000000" pitchFamily="2" charset="-78"/>
              </a:rPr>
              <a:t>رغبت محاسباتی : </a:t>
            </a:r>
            <a:r>
              <a:rPr lang="fa-IR" sz="3200" dirty="0" smtClean="0">
                <a:cs typeface="B Nazanin" panose="00000400000000000000" pitchFamily="2" charset="-78"/>
              </a:rPr>
              <a:t>افرادی که علاقه مند ند با آمار و ارقام کار کنند مانند حسابداران و بانکداران .</a:t>
            </a:r>
          </a:p>
          <a:p>
            <a:pPr algn="r">
              <a:lnSpc>
                <a:spcPct val="200000"/>
              </a:lnSpc>
            </a:pPr>
            <a:r>
              <a:rPr lang="fa-IR" sz="3200" dirty="0" smtClean="0">
                <a:cs typeface="B Nazanin" panose="00000400000000000000" pitchFamily="2" charset="-78"/>
              </a:rPr>
              <a:t>3</a:t>
            </a:r>
            <a:r>
              <a:rPr lang="fa-IR" sz="3200" b="1" dirty="0" smtClean="0">
                <a:solidFill>
                  <a:srgbClr val="FF0000"/>
                </a:solidFill>
                <a:cs typeface="B Nazanin" panose="00000400000000000000" pitchFamily="2" charset="-78"/>
              </a:rPr>
              <a:t> – رغبت علمی : </a:t>
            </a:r>
            <a:r>
              <a:rPr lang="fa-IR" sz="3200" dirty="0" smtClean="0">
                <a:cs typeface="B Nazanin" panose="00000400000000000000" pitchFamily="2" charset="-78"/>
              </a:rPr>
              <a:t>کسانی که علاقه مند </a:t>
            </a:r>
            <a:r>
              <a:rPr lang="fa-IR" sz="3200" dirty="0" smtClean="0">
                <a:cs typeface="B Nazanin" panose="00000400000000000000" pitchFamily="2" charset="-78"/>
              </a:rPr>
              <a:t>به کشف نظریه علمی هستند . مانند شیمی دانان و زیست شناسان که در مراکز تحقیقاتی کار می کنند .</a:t>
            </a:r>
            <a:endParaRPr lang="en-US" sz="3200" dirty="0">
              <a:cs typeface="B Nazanin" panose="00000400000000000000" pitchFamily="2" charset="-78"/>
            </a:endParaRPr>
          </a:p>
        </p:txBody>
      </p:sp>
    </p:spTree>
    <p:extLst>
      <p:ext uri="{BB962C8B-B14F-4D97-AF65-F5344CB8AC3E}">
        <p14:creationId xmlns:p14="http://schemas.microsoft.com/office/powerpoint/2010/main" val="4189350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4434" y="452846"/>
            <a:ext cx="10511246" cy="6001643"/>
          </a:xfrm>
          <a:prstGeom prst="rect">
            <a:avLst/>
          </a:prstGeom>
          <a:noFill/>
        </p:spPr>
        <p:txBody>
          <a:bodyPr wrap="square" rtlCol="0">
            <a:spAutoFit/>
          </a:bodyPr>
          <a:lstStyle/>
          <a:p>
            <a:pPr algn="r">
              <a:lnSpc>
                <a:spcPct val="200000"/>
              </a:lnSpc>
            </a:pPr>
            <a:r>
              <a:rPr lang="fa-IR" sz="3200" b="1" dirty="0" smtClean="0">
                <a:solidFill>
                  <a:schemeClr val="accent1"/>
                </a:solidFill>
                <a:cs typeface="B Nazanin" panose="00000400000000000000" pitchFamily="2" charset="-78"/>
              </a:rPr>
              <a:t>4-</a:t>
            </a:r>
            <a:r>
              <a:rPr lang="fa-IR" sz="3200" dirty="0" smtClean="0">
                <a:solidFill>
                  <a:schemeClr val="accent1"/>
                </a:solidFill>
                <a:cs typeface="B Nazanin" panose="00000400000000000000" pitchFamily="2" charset="-78"/>
              </a:rPr>
              <a:t> </a:t>
            </a:r>
            <a:r>
              <a:rPr lang="fa-IR" sz="3200" b="1" dirty="0" smtClean="0">
                <a:solidFill>
                  <a:schemeClr val="accent1"/>
                </a:solidFill>
                <a:cs typeface="B Nazanin" panose="00000400000000000000" pitchFamily="2" charset="-78"/>
              </a:rPr>
              <a:t>رغبت هنری : </a:t>
            </a:r>
            <a:r>
              <a:rPr lang="fa-IR" sz="3200" dirty="0" smtClean="0">
                <a:cs typeface="B Nazanin" panose="00000400000000000000" pitchFamily="2" charset="-78"/>
              </a:rPr>
              <a:t>کسانی که به فعالیت های هنری و خلاقیت توجه دارند مانند نقاشان و مجسمه سازان </a:t>
            </a:r>
          </a:p>
          <a:p>
            <a:pPr algn="r">
              <a:lnSpc>
                <a:spcPct val="200000"/>
              </a:lnSpc>
            </a:pPr>
            <a:r>
              <a:rPr lang="fa-IR" sz="3200" b="1" dirty="0" smtClean="0">
                <a:solidFill>
                  <a:srgbClr val="FF0000"/>
                </a:solidFill>
                <a:cs typeface="B Nazanin" panose="00000400000000000000" pitchFamily="2" charset="-78"/>
              </a:rPr>
              <a:t>5- رغبت ارتباطی : </a:t>
            </a:r>
            <a:r>
              <a:rPr lang="fa-IR" sz="3200" dirty="0" smtClean="0">
                <a:cs typeface="B Nazanin" panose="00000400000000000000" pitchFamily="2" charset="-78"/>
              </a:rPr>
              <a:t>افرادی که می خواهند با مردم در تماس باشند مانند هنرپیشه ها ، خبرنگاران و روزنامه نگاران .</a:t>
            </a:r>
          </a:p>
          <a:p>
            <a:pPr algn="r">
              <a:lnSpc>
                <a:spcPct val="200000"/>
              </a:lnSpc>
            </a:pPr>
            <a:r>
              <a:rPr lang="fa-IR" sz="3200" dirty="0" smtClean="0">
                <a:cs typeface="B Nazanin" panose="00000400000000000000" pitchFamily="2" charset="-78"/>
              </a:rPr>
              <a:t>6</a:t>
            </a:r>
            <a:r>
              <a:rPr lang="fa-IR" sz="3200" b="1" dirty="0" smtClean="0">
                <a:solidFill>
                  <a:srgbClr val="002060"/>
                </a:solidFill>
                <a:cs typeface="B Nazanin" panose="00000400000000000000" pitchFamily="2" charset="-78"/>
              </a:rPr>
              <a:t>- رغبت به فضای باز : </a:t>
            </a:r>
            <a:r>
              <a:rPr lang="fa-IR" sz="3200" dirty="0" smtClean="0">
                <a:cs typeface="B Nazanin" panose="00000400000000000000" pitchFamily="2" charset="-78"/>
              </a:rPr>
              <a:t>افرادی که ترجیح می دهند در محیط بسته و محدود نباشند مانند جنگلبانان ، طبیعی دانان ، زمین شناسان و کشاورزان .</a:t>
            </a:r>
          </a:p>
        </p:txBody>
      </p:sp>
    </p:spTree>
    <p:extLst>
      <p:ext uri="{BB962C8B-B14F-4D97-AF65-F5344CB8AC3E}">
        <p14:creationId xmlns:p14="http://schemas.microsoft.com/office/powerpoint/2010/main" val="3659628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794" y="174171"/>
            <a:ext cx="11460479" cy="6986528"/>
          </a:xfrm>
          <a:prstGeom prst="rect">
            <a:avLst/>
          </a:prstGeom>
          <a:noFill/>
        </p:spPr>
        <p:txBody>
          <a:bodyPr wrap="square" rtlCol="0">
            <a:spAutoFit/>
          </a:bodyPr>
          <a:lstStyle/>
          <a:p>
            <a:pPr algn="r">
              <a:lnSpc>
                <a:spcPct val="200000"/>
              </a:lnSpc>
            </a:pPr>
            <a:r>
              <a:rPr lang="fa-IR" sz="3200" b="1" dirty="0" smtClean="0">
                <a:solidFill>
                  <a:srgbClr val="C00000"/>
                </a:solidFill>
                <a:cs typeface="B Nazanin" panose="00000400000000000000" pitchFamily="2" charset="-78"/>
              </a:rPr>
              <a:t>7- رغبت ادبی : </a:t>
            </a:r>
            <a:r>
              <a:rPr lang="fa-IR" sz="3200" dirty="0" smtClean="0">
                <a:cs typeface="B Nazanin" panose="00000400000000000000" pitchFamily="2" charset="-78"/>
              </a:rPr>
              <a:t>کسانی که به نوشتن ، خواندن و تالیف می پردازند مانند تاریخ نویسان ، نویسندگان و شاعران .</a:t>
            </a:r>
          </a:p>
          <a:p>
            <a:pPr algn="r">
              <a:lnSpc>
                <a:spcPct val="200000"/>
              </a:lnSpc>
            </a:pPr>
            <a:r>
              <a:rPr lang="fa-IR" sz="3200" b="1" dirty="0" smtClean="0">
                <a:solidFill>
                  <a:srgbClr val="FF0000"/>
                </a:solidFill>
                <a:cs typeface="B Nazanin" panose="00000400000000000000" pitchFamily="2" charset="-78"/>
              </a:rPr>
              <a:t>8-</a:t>
            </a:r>
            <a:r>
              <a:rPr lang="fa-IR" sz="3200" dirty="0" smtClean="0">
                <a:cs typeface="B Nazanin" panose="00000400000000000000" pitchFamily="2" charset="-78"/>
              </a:rPr>
              <a:t> </a:t>
            </a:r>
            <a:r>
              <a:rPr lang="fa-IR" sz="3200" b="1" dirty="0" smtClean="0">
                <a:solidFill>
                  <a:srgbClr val="FF0000"/>
                </a:solidFill>
                <a:cs typeface="B Nazanin" panose="00000400000000000000" pitchFamily="2" charset="-78"/>
              </a:rPr>
              <a:t>رغبت موسیقی : </a:t>
            </a:r>
            <a:r>
              <a:rPr lang="fa-IR" sz="3200" dirty="0" smtClean="0">
                <a:cs typeface="B Nazanin" panose="00000400000000000000" pitchFamily="2" charset="-78"/>
              </a:rPr>
              <a:t>کسانی که به نواختن آلات موسیقی علاقه مند هستند مانند موسیقی دانان و خوانندگان .</a:t>
            </a:r>
          </a:p>
          <a:p>
            <a:pPr algn="r">
              <a:lnSpc>
                <a:spcPct val="200000"/>
              </a:lnSpc>
            </a:pPr>
            <a:r>
              <a:rPr lang="fa-IR" sz="3200" b="1" dirty="0" smtClean="0">
                <a:solidFill>
                  <a:srgbClr val="002060"/>
                </a:solidFill>
                <a:cs typeface="B Nazanin" panose="00000400000000000000" pitchFamily="2" charset="-78"/>
              </a:rPr>
              <a:t>9- رغبت خدمات اجتماعی : </a:t>
            </a:r>
            <a:r>
              <a:rPr lang="fa-IR" sz="3200" dirty="0" smtClean="0">
                <a:cs typeface="B Nazanin" panose="00000400000000000000" pitchFamily="2" charset="-78"/>
              </a:rPr>
              <a:t>گروهی که علاقه مندند به مردم نیازمند کمک کنند مانند پرستاران ، مددکاران اجتماعی و مشاوران .</a:t>
            </a:r>
          </a:p>
          <a:p>
            <a:pPr algn="r"/>
            <a:r>
              <a:rPr lang="fa-IR" sz="3200" b="1" dirty="0" smtClean="0">
                <a:solidFill>
                  <a:srgbClr val="00B050"/>
                </a:solidFill>
                <a:cs typeface="B Nazanin" panose="00000400000000000000" pitchFamily="2" charset="-78"/>
              </a:rPr>
              <a:t>10- رغبت بکار دفتری : </a:t>
            </a:r>
            <a:r>
              <a:rPr lang="fa-IR" sz="3200" dirty="0" smtClean="0">
                <a:cs typeface="B Nazanin" panose="00000400000000000000" pitchFamily="2" charset="-78"/>
              </a:rPr>
              <a:t>کسانی که بکارهای دقیق و با نظم و ترتیب علاقه مندند مانند دفترداران و منش ها .</a:t>
            </a:r>
            <a:endParaRPr lang="en-US" sz="3200" dirty="0">
              <a:cs typeface="B Nazanin" panose="00000400000000000000" pitchFamily="2" charset="-78"/>
            </a:endParaRPr>
          </a:p>
        </p:txBody>
      </p:sp>
    </p:spTree>
    <p:extLst>
      <p:ext uri="{BB962C8B-B14F-4D97-AF65-F5344CB8AC3E}">
        <p14:creationId xmlns:p14="http://schemas.microsoft.com/office/powerpoint/2010/main" val="2127340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0629" y="95794"/>
            <a:ext cx="11730445" cy="698652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یکی دیگر از روش هایی که می تواند به شما کمک کند تا بیشتر خود و تصویر ذهنیتان را در مورد شغل و حرفه آینده تان بشناسید این است که چشمان خود را ببندید و به 15-10 سال آینده فکر کنید و شمای شغلی خود را در ذهن مجسم کنید .</a:t>
            </a:r>
          </a:p>
          <a:p>
            <a:pPr algn="r">
              <a:lnSpc>
                <a:spcPct val="200000"/>
              </a:lnSpc>
            </a:pPr>
            <a:r>
              <a:rPr lang="fa-IR" sz="3200" dirty="0" smtClean="0">
                <a:cs typeface="B Nazanin" panose="00000400000000000000" pitchFamily="2" charset="-78"/>
              </a:rPr>
              <a:t>تصور کنید که صبح است و تازه از خواب بیدار شده اید ، ببینید ساعت چند است و پس از شستشوی صورت و صرف صبحانه عازم محل کار خود شوید دقت کنید سوار چه نوع ماشینی می شوید و پس از رسیدن به محل کارتان دقت کنید که چه نوع محلی قدیمی است یا نوساز ، کارگاه است یا اداره ، دولتی است یا خصوصی و نقش و سمت شما در آن محل چیست ؟</a:t>
            </a:r>
            <a:endParaRPr lang="en-US" sz="3200" dirty="0">
              <a:cs typeface="B Nazanin" panose="00000400000000000000" pitchFamily="2" charset="-78"/>
            </a:endParaRPr>
          </a:p>
        </p:txBody>
      </p:sp>
    </p:spTree>
    <p:extLst>
      <p:ext uri="{BB962C8B-B14F-4D97-AF65-F5344CB8AC3E}">
        <p14:creationId xmlns:p14="http://schemas.microsoft.com/office/powerpoint/2010/main" val="1803612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669" y="104503"/>
            <a:ext cx="11965577"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مطمئن باشید اگر تا 15-10 سال آینده اتفاق اساسی در زندگی شما نیافتد و شما با همین مدل و تصویر ذهنی فعلی راه خود را ادامه دهید به همان جایی خواهید رسید که تصور کردید .</a:t>
            </a:r>
          </a:p>
          <a:p>
            <a:pPr algn="r">
              <a:lnSpc>
                <a:spcPct val="200000"/>
              </a:lnSpc>
            </a:pPr>
            <a:r>
              <a:rPr lang="fa-IR" sz="3200" dirty="0" smtClean="0">
                <a:cs typeface="B Nazanin" panose="00000400000000000000" pitchFamily="2" charset="-78"/>
              </a:rPr>
              <a:t>اگر از کاری که تصور کرده اید خوشتان نمی آید باید بطور جدی راجع به مطالب گام اول فکر کنید .</a:t>
            </a:r>
          </a:p>
          <a:p>
            <a:pPr algn="r">
              <a:lnSpc>
                <a:spcPct val="200000"/>
              </a:lnSpc>
            </a:pPr>
            <a:r>
              <a:rPr lang="fa-IR" sz="3200" dirty="0" smtClean="0">
                <a:cs typeface="B Nazanin" panose="00000400000000000000" pitchFamily="2" charset="-78"/>
              </a:rPr>
              <a:t>دوباره انواع زندگی شغلی را مطالعه کنید دوباره خود را دقیق تر و کامل تر شناسایی کنید و نقاط ضعف خود را شناسایی و در جهت رفع آنها قدم های جدی ، مستدل و مستمر بردارید .</a:t>
            </a:r>
            <a:endParaRPr lang="en-US" sz="3200" dirty="0">
              <a:cs typeface="B Nazanin" panose="00000400000000000000" pitchFamily="2" charset="-78"/>
            </a:endParaRPr>
          </a:p>
        </p:txBody>
      </p:sp>
    </p:spTree>
    <p:extLst>
      <p:ext uri="{BB962C8B-B14F-4D97-AF65-F5344CB8AC3E}">
        <p14:creationId xmlns:p14="http://schemas.microsoft.com/office/powerpoint/2010/main" val="1585121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4000" dirty="0" smtClean="0">
                <a:cs typeface="2  Titr" panose="00000700000000000000" pitchFamily="2" charset="-78"/>
              </a:rPr>
              <a:t>یک سوال کلیدی :</a:t>
            </a:r>
            <a:br>
              <a:rPr lang="fa-IR" sz="4000" dirty="0" smtClean="0">
                <a:cs typeface="2  Titr" panose="00000700000000000000" pitchFamily="2" charset="-78"/>
              </a:rPr>
            </a:br>
            <a:r>
              <a:rPr lang="fa-IR" sz="4000" dirty="0" smtClean="0">
                <a:cs typeface="2  Titr" panose="00000700000000000000" pitchFamily="2" charset="-78"/>
              </a:rPr>
              <a:t>آیا ابتدا باید شغل را انتخاب کرد یا زندگی شغلی را؟</a:t>
            </a:r>
            <a:endParaRPr lang="en-US" sz="4000" dirty="0">
              <a:cs typeface="2  Titr" panose="00000700000000000000" pitchFamily="2" charset="-78"/>
            </a:endParaRPr>
          </a:p>
        </p:txBody>
      </p:sp>
      <p:sp>
        <p:nvSpPr>
          <p:cNvPr id="3" name="Content Placeholder 2"/>
          <p:cNvSpPr>
            <a:spLocks noGrp="1"/>
          </p:cNvSpPr>
          <p:nvPr>
            <p:ph idx="1"/>
          </p:nvPr>
        </p:nvSpPr>
        <p:spPr/>
        <p:txBody>
          <a:bodyPr>
            <a:normAutofit/>
          </a:bodyPr>
          <a:lstStyle/>
          <a:p>
            <a:pPr algn="r">
              <a:lnSpc>
                <a:spcPct val="200000"/>
              </a:lnSpc>
            </a:pPr>
            <a:r>
              <a:rPr lang="fa-IR" sz="3200" dirty="0" smtClean="0">
                <a:cs typeface="B Nazanin" panose="00000400000000000000" pitchFamily="2" charset="-78"/>
              </a:rPr>
              <a:t>ممکن است برای عده ای از خوانندگان این سوال پیش آمده باشد که اول باید حرفه یا تخصص و زمینه کاری را انتخاب کرد و بعد نوع زندگی شغلی را یا برعکس ابتدا باید نوع زندگی یعنی خوداشتغالی ، استخدام یا کارآفرینی را انتخاب کرد و سپس حرفه ی خود را تعیین نمود . </a:t>
            </a:r>
            <a:endParaRPr lang="en-US" sz="3200" dirty="0">
              <a:cs typeface="B Nazanin" panose="00000400000000000000" pitchFamily="2" charset="-78"/>
            </a:endParaRPr>
          </a:p>
        </p:txBody>
      </p:sp>
    </p:spTree>
    <p:extLst>
      <p:ext uri="{BB962C8B-B14F-4D97-AF65-F5344CB8AC3E}">
        <p14:creationId xmlns:p14="http://schemas.microsoft.com/office/powerpoint/2010/main" val="1106572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7680" y="487680"/>
            <a:ext cx="10728960" cy="501675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تصمیم بگیرید ؛ نشان دهید می توانید سرنوشت خود را تغییر دهید .</a:t>
            </a:r>
          </a:p>
          <a:p>
            <a:pPr algn="r">
              <a:lnSpc>
                <a:spcPct val="200000"/>
              </a:lnSpc>
            </a:pPr>
            <a:r>
              <a:rPr lang="fa-IR" sz="3200" dirty="0" smtClean="0">
                <a:cs typeface="B Nazanin" panose="00000400000000000000" pitchFamily="2" charset="-78"/>
              </a:rPr>
              <a:t>نشان دهید می توانید این امانت الهی ( اختیار ) را در جهت تکامل و انسانیت خود بکار بگیرید و صاحب امانت را از خودتان راضی و خوشحال کنید .</a:t>
            </a:r>
          </a:p>
          <a:p>
            <a:pPr algn="r">
              <a:lnSpc>
                <a:spcPct val="200000"/>
              </a:lnSpc>
            </a:pPr>
            <a:r>
              <a:rPr lang="fa-IR" sz="3200" dirty="0" smtClean="0">
                <a:cs typeface="B Nazanin" panose="00000400000000000000" pitchFamily="2" charset="-78"/>
              </a:rPr>
              <a:t>برای این که خود را بهتر و بیشتر بشناسید تصور کنید که 100 میلیون تومان بدستتان رسیده است با آن چه می کنید ؟ قبل از خواندن ادامه ی مطلب به سوال پاسخ دهید .</a:t>
            </a:r>
            <a:endParaRPr lang="en-US" sz="3200" dirty="0">
              <a:cs typeface="B Nazanin" panose="00000400000000000000" pitchFamily="2" charset="-78"/>
            </a:endParaRPr>
          </a:p>
        </p:txBody>
      </p:sp>
    </p:spTree>
    <p:extLst>
      <p:ext uri="{BB962C8B-B14F-4D97-AF65-F5344CB8AC3E}">
        <p14:creationId xmlns:p14="http://schemas.microsoft.com/office/powerpoint/2010/main" val="3948197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8571" y="304800"/>
            <a:ext cx="10389326" cy="6494085"/>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اگر با آن کسب و کار تازه ای را در نظر نگرفته اید ، زیاد اهل زندگی کارآفرینانه نیستید .</a:t>
            </a:r>
          </a:p>
          <a:p>
            <a:pPr algn="r">
              <a:lnSpc>
                <a:spcPct val="200000"/>
              </a:lnSpc>
            </a:pPr>
            <a:r>
              <a:rPr lang="fa-IR" sz="3200" dirty="0" smtClean="0">
                <a:cs typeface="B Nazanin" panose="00000400000000000000" pitchFamily="2" charset="-78"/>
              </a:rPr>
              <a:t>اما اگر تصمیمتان در مورد کسب و کار آزاد ، خود اشتغالی و نوآوری و خلاقیت است آمادگی آن را دارید و با مطالعه این کتاب می توانید کارتان را شروع کنید .</a:t>
            </a:r>
          </a:p>
          <a:p>
            <a:pPr algn="r">
              <a:lnSpc>
                <a:spcPct val="200000"/>
              </a:lnSpc>
            </a:pPr>
            <a:r>
              <a:rPr lang="fa-IR" sz="3200" dirty="0" smtClean="0">
                <a:cs typeface="B Nazanin" panose="00000400000000000000" pitchFamily="2" charset="-78"/>
              </a:rPr>
              <a:t>در پایان اگر شغلی را برای خود انتخاب کرده اید باید بتوانید به 4 سوال زیر بدون مکث و فکر زیاد پاسخ دهید ؟</a:t>
            </a:r>
          </a:p>
          <a:p>
            <a:pPr algn="r"/>
            <a:endParaRPr lang="en-US" sz="3200" dirty="0">
              <a:cs typeface="B Nazanin" panose="00000400000000000000" pitchFamily="2" charset="-78"/>
            </a:endParaRPr>
          </a:p>
        </p:txBody>
      </p:sp>
    </p:spTree>
    <p:extLst>
      <p:ext uri="{BB962C8B-B14F-4D97-AF65-F5344CB8AC3E}">
        <p14:creationId xmlns:p14="http://schemas.microsoft.com/office/powerpoint/2010/main" val="2933790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6720" y="757646"/>
            <a:ext cx="10354491" cy="3908762"/>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1- چرا تصور می کنید برای این کار مناسب هستید؟</a:t>
            </a:r>
          </a:p>
          <a:p>
            <a:pPr algn="r">
              <a:lnSpc>
                <a:spcPct val="200000"/>
              </a:lnSpc>
            </a:pPr>
            <a:r>
              <a:rPr lang="fa-IR" sz="3200" dirty="0" smtClean="0">
                <a:cs typeface="B Nazanin" panose="00000400000000000000" pitchFamily="2" charset="-78"/>
              </a:rPr>
              <a:t>2- کدامیک از مهارت ها و ویژگی های لازم برای این شغل را دارا هستید ؟</a:t>
            </a:r>
          </a:p>
          <a:p>
            <a:pPr algn="r">
              <a:lnSpc>
                <a:spcPct val="200000"/>
              </a:lnSpc>
            </a:pPr>
            <a:r>
              <a:rPr lang="fa-IR" sz="3200" dirty="0" smtClean="0">
                <a:cs typeface="B Nazanin" panose="00000400000000000000" pitchFamily="2" charset="-78"/>
              </a:rPr>
              <a:t>3- کدامیک از تجربیات و آموزش های شما در این کار مفید هستند ؟</a:t>
            </a:r>
          </a:p>
          <a:p>
            <a:pPr algn="r">
              <a:lnSpc>
                <a:spcPct val="200000"/>
              </a:lnSpc>
            </a:pPr>
            <a:r>
              <a:rPr lang="fa-IR" sz="3200" dirty="0" smtClean="0">
                <a:cs typeface="B Nazanin" panose="00000400000000000000" pitchFamily="2" charset="-78"/>
              </a:rPr>
              <a:t>4 – عوامل کلیدی موفقیت در کاری که انتخاب کرده اید کدامند ؟</a:t>
            </a:r>
            <a:endParaRPr lang="en-US" sz="3200" dirty="0">
              <a:cs typeface="B Nazanin" panose="00000400000000000000" pitchFamily="2" charset="-78"/>
            </a:endParaRPr>
          </a:p>
        </p:txBody>
      </p:sp>
    </p:spTree>
    <p:extLst>
      <p:ext uri="{BB962C8B-B14F-4D97-AF65-F5344CB8AC3E}">
        <p14:creationId xmlns:p14="http://schemas.microsoft.com/office/powerpoint/2010/main" val="1054104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8971" y="740229"/>
            <a:ext cx="10546080" cy="6740307"/>
          </a:xfrm>
          <a:prstGeom prst="rect">
            <a:avLst/>
          </a:prstGeom>
          <a:noFill/>
        </p:spPr>
        <p:txBody>
          <a:bodyPr wrap="square" rtlCol="0">
            <a:spAutoFit/>
          </a:bodyPr>
          <a:lstStyle/>
          <a:p>
            <a:pPr algn="r"/>
            <a:r>
              <a:rPr lang="fa-IR" sz="4800" b="1" dirty="0" smtClean="0">
                <a:solidFill>
                  <a:srgbClr val="FF0000"/>
                </a:solidFill>
                <a:cs typeface="B Nazanin" panose="00000400000000000000" pitchFamily="2" charset="-78"/>
              </a:rPr>
              <a:t>نکته :</a:t>
            </a:r>
          </a:p>
          <a:p>
            <a:pPr algn="r">
              <a:lnSpc>
                <a:spcPct val="200000"/>
              </a:lnSpc>
            </a:pPr>
            <a:r>
              <a:rPr lang="fa-IR" sz="3200" dirty="0" smtClean="0">
                <a:cs typeface="B Nazanin" panose="00000400000000000000" pitchFamily="2" charset="-78"/>
              </a:rPr>
              <a:t>در انتخاب نوع شغل باید توجه داشته باشید که داشتن تجربه و تخصص اهمیت ویژه ای دارد عده ای فکر می کنند چون زیبا هستند و رموز آرایش زا می دانند می توانند در کسب و کار لوازم آرایش وارد شوند و یا چون غذاهای خوشمزه می پزند می توانند در رستوران داری موفق شوند و عده ای چون ورزشکار خوبی هستند فکر می کنند در کسب و کار وسائل ورزشی دارای تخصص هستند.</a:t>
            </a:r>
          </a:p>
          <a:p>
            <a:pPr algn="r">
              <a:lnSpc>
                <a:spcPct val="200000"/>
              </a:lnSpc>
            </a:pPr>
            <a:r>
              <a:rPr lang="fa-IR" sz="3200" dirty="0" smtClean="0">
                <a:cs typeface="B Nazanin" panose="00000400000000000000" pitchFamily="2" charset="-78"/>
              </a:rPr>
              <a:t>مراقب چنین وسوسه هایی باشید .</a:t>
            </a:r>
            <a:endParaRPr lang="en-US" sz="3200" dirty="0">
              <a:cs typeface="B Nazanin" panose="00000400000000000000" pitchFamily="2" charset="-78"/>
            </a:endParaRPr>
          </a:p>
        </p:txBody>
      </p:sp>
    </p:spTree>
    <p:extLst>
      <p:ext uri="{BB962C8B-B14F-4D97-AF65-F5344CB8AC3E}">
        <p14:creationId xmlns:p14="http://schemas.microsoft.com/office/powerpoint/2010/main" val="3901468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1451" y="870857"/>
            <a:ext cx="9431383" cy="2554545"/>
          </a:xfrm>
          <a:prstGeom prst="rect">
            <a:avLst/>
          </a:prstGeom>
          <a:noFill/>
        </p:spPr>
        <p:txBody>
          <a:bodyPr wrap="square" rtlCol="0">
            <a:spAutoFit/>
          </a:bodyPr>
          <a:lstStyle/>
          <a:p>
            <a:pPr algn="r"/>
            <a:r>
              <a:rPr lang="fa-IR" sz="3200" dirty="0" smtClean="0">
                <a:cs typeface="B Nazanin" panose="00000400000000000000" pitchFamily="2" charset="-78"/>
              </a:rPr>
              <a:t>تصمیم به کارآفرینی و ورود به دنیای کسب و کار</a:t>
            </a:r>
          </a:p>
          <a:p>
            <a:pPr algn="r"/>
            <a:r>
              <a:rPr lang="en-US" sz="3200" dirty="0" smtClean="0">
                <a:cs typeface="B Nazanin" panose="00000400000000000000" pitchFamily="2" charset="-78"/>
              </a:rPr>
              <a:t>I Want What , I Want , When , I Want It</a:t>
            </a:r>
          </a:p>
          <a:p>
            <a:pPr algn="r"/>
            <a:r>
              <a:rPr lang="fa-IR" sz="3200" dirty="0" smtClean="0">
                <a:cs typeface="B Nazanin" panose="00000400000000000000" pitchFamily="2" charset="-78"/>
              </a:rPr>
              <a:t>چیزی را که واقعا می خواهم بدست خواهم آورد</a:t>
            </a:r>
          </a:p>
          <a:p>
            <a:pPr algn="r"/>
            <a:r>
              <a:rPr lang="fa-IR" sz="3200" dirty="0" smtClean="0">
                <a:cs typeface="B Nazanin" panose="00000400000000000000" pitchFamily="2" charset="-78"/>
              </a:rPr>
              <a:t>جمله ی فوق می خواهد یک نکته ظریفی را در مورد خواستن توانستن است بیان کند .</a:t>
            </a:r>
            <a:endParaRPr lang="en-US" sz="3200" dirty="0">
              <a:cs typeface="B Nazanin" panose="00000400000000000000" pitchFamily="2" charset="-78"/>
            </a:endParaRPr>
          </a:p>
        </p:txBody>
      </p:sp>
    </p:spTree>
    <p:extLst>
      <p:ext uri="{BB962C8B-B14F-4D97-AF65-F5344CB8AC3E}">
        <p14:creationId xmlns:p14="http://schemas.microsoft.com/office/powerpoint/2010/main" val="180496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21920"/>
            <a:ext cx="12192000" cy="698652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پاسخ به این سوال مانند بسیاری از پاسخ هایی است که باید در زندگی روزمره و واقعی به مسائل و مشکلات بدهیم ، یعنی نباید به دنبال یک پاسخ ثابت و قطعی باشیم که در همه ی موارد بصورت کاملا صحیح ، صدق کند .</a:t>
            </a:r>
          </a:p>
          <a:p>
            <a:pPr algn="r">
              <a:lnSpc>
                <a:spcPct val="200000"/>
              </a:lnSpc>
            </a:pPr>
            <a:r>
              <a:rPr lang="fa-IR" sz="3200" dirty="0" smtClean="0">
                <a:cs typeface="B Nazanin" panose="00000400000000000000" pitchFamily="2" charset="-78"/>
              </a:rPr>
              <a:t>در واقع باید گفت بستگی به عوامل مختلفی مثل نوع شغل ، قوانین و مقررات و عرف جامعه دارد .</a:t>
            </a:r>
          </a:p>
          <a:p>
            <a:pPr algn="r">
              <a:lnSpc>
                <a:spcPct val="200000"/>
              </a:lnSpc>
            </a:pPr>
            <a:r>
              <a:rPr lang="fa-IR" sz="3200" dirty="0" smtClean="0">
                <a:cs typeface="B Nazanin" panose="00000400000000000000" pitchFamily="2" charset="-78"/>
              </a:rPr>
              <a:t>بعضی از تخصص ها را فقط می توان در قالب زندگی استخدامی به شغل تبدیل کرد مثلا کسی که در مورد انرژی اتمی تخصص دارد به جز استخدام در سازمان ها و نهادهای دولتی راه دیگری ندارد ؛</a:t>
            </a:r>
            <a:endParaRPr lang="en-US" sz="3200" dirty="0">
              <a:cs typeface="B Nazanin" panose="00000400000000000000" pitchFamily="2" charset="-78"/>
            </a:endParaRPr>
          </a:p>
        </p:txBody>
      </p:sp>
    </p:spTree>
    <p:extLst>
      <p:ext uri="{BB962C8B-B14F-4D97-AF65-F5344CB8AC3E}">
        <p14:creationId xmlns:p14="http://schemas.microsoft.com/office/powerpoint/2010/main" val="2466751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1257" y="0"/>
            <a:ext cx="11713029" cy="716940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چرا که قوانین و عرف جامعه چنین اجازه ای را به او نمی دهد که از تخصص خود در بازار آزاد استفاده نماید .</a:t>
            </a:r>
          </a:p>
          <a:p>
            <a:pPr algn="r">
              <a:lnSpc>
                <a:spcPct val="200000"/>
              </a:lnSpc>
            </a:pPr>
            <a:r>
              <a:rPr lang="fa-IR" sz="3200" dirty="0" smtClean="0">
                <a:cs typeface="B Nazanin" panose="00000400000000000000" pitchFamily="2" charset="-78"/>
              </a:rPr>
              <a:t>از طرف دیگر بسیاری از افراد ممکن است بطور همزمان به انتخاب شغل و زندگی شغلی فکر کنند و یا در بعضی از مواقع ابتدا شغل و زمینه ی کاری انتخاب شود و سپس نوع زندگی شغلی ؛ البته برعکس آن نیز بسیار دیده شده است .</a:t>
            </a:r>
          </a:p>
          <a:p>
            <a:pPr algn="r">
              <a:lnSpc>
                <a:spcPct val="200000"/>
              </a:lnSpc>
            </a:pPr>
            <a:r>
              <a:rPr lang="fa-IR" sz="3200" dirty="0" smtClean="0">
                <a:cs typeface="B Nazanin" panose="00000400000000000000" pitchFamily="2" charset="-78"/>
              </a:rPr>
              <a:t>اما آنچه که اهمیت دارد این است که حتما باید در مورد نوع زندگی شغلی خود در همان مراحل اول بصورت آگاهانه و مستدل فکر کنیم .</a:t>
            </a:r>
            <a:endParaRPr lang="en-US" sz="3200" dirty="0">
              <a:cs typeface="B Nazanin" panose="00000400000000000000" pitchFamily="2" charset="-78"/>
            </a:endParaRPr>
          </a:p>
        </p:txBody>
      </p:sp>
    </p:spTree>
    <p:extLst>
      <p:ext uri="{BB962C8B-B14F-4D97-AF65-F5344CB8AC3E}">
        <p14:creationId xmlns:p14="http://schemas.microsoft.com/office/powerpoint/2010/main" val="177615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4470" y="1"/>
            <a:ext cx="11608524" cy="7063714"/>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حتی اگر بدون استدلال و ناخواسته وارد شغل و زندگی شغلی خاصی شده ایم همواره باید در مورد آن فکر کرده و به یک پاسخ روشن و مستدل برسیم که آیا شغل و نوع زندگی فعلی برای من مناسب هست یا خیر ؟</a:t>
            </a:r>
          </a:p>
          <a:p>
            <a:pPr algn="r">
              <a:lnSpc>
                <a:spcPct val="200000"/>
              </a:lnSpc>
            </a:pPr>
            <a:r>
              <a:rPr lang="fa-IR" sz="3200" dirty="0" smtClean="0">
                <a:cs typeface="B Nazanin" panose="00000400000000000000" pitchFamily="2" charset="-78"/>
              </a:rPr>
              <a:t>به عبارت دیگر باید سعی کنیم تا دیر نشده شغل و زندگی مناسب خود را شناسایی نماییم.</a:t>
            </a:r>
          </a:p>
          <a:p>
            <a:pPr algn="r">
              <a:lnSpc>
                <a:spcPct val="200000"/>
              </a:lnSpc>
            </a:pPr>
            <a:r>
              <a:rPr lang="fa-IR" sz="3200" dirty="0" smtClean="0">
                <a:cs typeface="B Nazanin" panose="00000400000000000000" pitchFamily="2" charset="-78"/>
              </a:rPr>
              <a:t>باید بدانیم که شرایط روز از نظر رقابت و قواعد بازی ، مثل سابق نیست که کسی بگوید :</a:t>
            </a:r>
          </a:p>
          <a:p>
            <a:pPr algn="r">
              <a:lnSpc>
                <a:spcPct val="200000"/>
              </a:lnSpc>
            </a:pPr>
            <a:r>
              <a:rPr lang="fa-IR" sz="3200" b="1" dirty="0" smtClean="0">
                <a:solidFill>
                  <a:schemeClr val="accent1"/>
                </a:solidFill>
                <a:cs typeface="B Nazanin" panose="00000400000000000000" pitchFamily="2" charset="-78"/>
              </a:rPr>
              <a:t>15 سال طول کشید تا متوجه شوم در کار نویسندگی استعداد ندارم اما آنقدر مشهور شده بودم که نتوانستم آن را ترک کنم .</a:t>
            </a:r>
            <a:endParaRPr lang="en-US" sz="3200" b="1" dirty="0">
              <a:solidFill>
                <a:schemeClr val="accent1"/>
              </a:solidFill>
              <a:cs typeface="B Nazanin" panose="00000400000000000000" pitchFamily="2" charset="-78"/>
            </a:endParaRPr>
          </a:p>
        </p:txBody>
      </p:sp>
    </p:spTree>
    <p:extLst>
      <p:ext uri="{BB962C8B-B14F-4D97-AF65-F5344CB8AC3E}">
        <p14:creationId xmlns:p14="http://schemas.microsoft.com/office/powerpoint/2010/main" val="614843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5360" y="566057"/>
            <a:ext cx="10049691" cy="4893647"/>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یکی از ابزارهایی که می تواند در انتخاب یک شغل صحیح مورد استفاده قرار گیرد جدول ترکیب علایق و مهارت است .</a:t>
            </a:r>
          </a:p>
          <a:p>
            <a:pPr algn="r">
              <a:lnSpc>
                <a:spcPct val="200000"/>
              </a:lnSpc>
            </a:pPr>
            <a:r>
              <a:rPr lang="fa-IR" sz="3200" dirty="0" smtClean="0">
                <a:cs typeface="B Nazanin" panose="00000400000000000000" pitchFamily="2" charset="-78"/>
              </a:rPr>
              <a:t>تهیه ی این جدول به شما کمک می کند تا مهارت ها و علایق خود را در کنار هم و بصورت واضح ، تفکیک شده و درجه بندی شده تحلیل نمایید و از طریق آن شمای روشنتری از وضعیت خود را به تصویر بکشید .</a:t>
            </a:r>
            <a:endParaRPr lang="en-US" sz="3200" dirty="0">
              <a:cs typeface="B Nazanin" panose="00000400000000000000" pitchFamily="2" charset="-78"/>
            </a:endParaRPr>
          </a:p>
        </p:txBody>
      </p:sp>
    </p:spTree>
    <p:extLst>
      <p:ext uri="{BB962C8B-B14F-4D97-AF65-F5344CB8AC3E}">
        <p14:creationId xmlns:p14="http://schemas.microsoft.com/office/powerpoint/2010/main" val="2376327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5726" y="165463"/>
            <a:ext cx="10929257" cy="698652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همانطور که در نمایه 1-1 ملاحظه می کنید علایق و مهارت ها را بین محورهای افقی و عمودی ، بصورت درجه بندی شده از کم تا زیاد قرار می دهیم تا آخر بتوانیم تشخیص دهیم در کدامیک از علایق بیشترین مهارت یا در کدامیک از مهارت ها بیشترین علاقه وجود دارد .</a:t>
            </a:r>
          </a:p>
          <a:p>
            <a:pPr algn="r">
              <a:lnSpc>
                <a:spcPct val="200000"/>
              </a:lnSpc>
            </a:pPr>
            <a:r>
              <a:rPr lang="fa-IR" sz="3200" dirty="0" smtClean="0">
                <a:cs typeface="B Nazanin" panose="00000400000000000000" pitchFamily="2" charset="-78"/>
              </a:rPr>
              <a:t>بدینوسیله مهارتی را که بیشترین علاقه را به آن داریم انتخاب و از مهارتی که کمترین علاقه را به آن داریم اجتناب می کنیم .</a:t>
            </a:r>
          </a:p>
          <a:p>
            <a:pPr algn="r"/>
            <a:r>
              <a:rPr lang="fa-IR" sz="3200" dirty="0" smtClean="0">
                <a:cs typeface="B Nazanin" panose="00000400000000000000" pitchFamily="2" charset="-78"/>
              </a:rPr>
              <a:t>یا می توانیم در مورد چیزهایی که زیاد علاقه مند هستیم ، مهارت بیشتری را کسب کنیم تا بتواند به عنوان بهترین گزینه انتخاب شود .</a:t>
            </a:r>
            <a:endParaRPr lang="en-US" sz="3200" dirty="0">
              <a:cs typeface="B Nazanin" panose="00000400000000000000" pitchFamily="2" charset="-78"/>
            </a:endParaRPr>
          </a:p>
        </p:txBody>
      </p:sp>
    </p:spTree>
    <p:extLst>
      <p:ext uri="{BB962C8B-B14F-4D97-AF65-F5344CB8AC3E}">
        <p14:creationId xmlns:p14="http://schemas.microsoft.com/office/powerpoint/2010/main" val="2705429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2277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6057" y="209006"/>
            <a:ext cx="10232572" cy="6986528"/>
          </a:xfrm>
          <a:prstGeom prst="rect">
            <a:avLst/>
          </a:prstGeom>
          <a:noFill/>
        </p:spPr>
        <p:txBody>
          <a:bodyPr wrap="square" rtlCol="0">
            <a:spAutoFit/>
          </a:bodyPr>
          <a:lstStyle/>
          <a:p>
            <a:pPr algn="r"/>
            <a:r>
              <a:rPr lang="fa-IR" sz="3200" dirty="0" smtClean="0">
                <a:cs typeface="B Nazanin" panose="00000400000000000000" pitchFamily="2" charset="-78"/>
              </a:rPr>
              <a:t>بعنوان مثال نمایه 1-2 برای فردی تهیه شده که اولویت بندی علایق و مهارتهایش به ترتیب جدول 1-2 است :</a:t>
            </a:r>
          </a:p>
          <a:p>
            <a:pPr algn="r"/>
            <a:endParaRPr lang="fa-IR" sz="3200" dirty="0">
              <a:cs typeface="B Nazanin" panose="00000400000000000000" pitchFamily="2" charset="-78"/>
            </a:endParaRPr>
          </a:p>
          <a:p>
            <a:pPr algn="r"/>
            <a:r>
              <a:rPr lang="fa-IR" sz="3200" dirty="0" smtClean="0">
                <a:cs typeface="B Nazanin" panose="00000400000000000000" pitchFamily="2" charset="-78"/>
              </a:rPr>
              <a:t> </a:t>
            </a:r>
          </a:p>
          <a:p>
            <a:pPr algn="r"/>
            <a:r>
              <a:rPr lang="fa-IR" sz="3200" dirty="0">
                <a:cs typeface="B Nazanin" panose="00000400000000000000" pitchFamily="2" charset="-78"/>
              </a:rPr>
              <a:t> </a:t>
            </a:r>
            <a:r>
              <a:rPr lang="fa-IR" sz="3200" dirty="0" smtClean="0">
                <a:cs typeface="B Nazanin" panose="00000400000000000000" pitchFamily="2" charset="-78"/>
              </a:rPr>
              <a:t>     رایانه                                        خیلی کم </a:t>
            </a:r>
          </a:p>
          <a:p>
            <a:pPr algn="r"/>
            <a:r>
              <a:rPr lang="fa-IR" sz="3200" dirty="0">
                <a:cs typeface="B Nazanin" panose="00000400000000000000" pitchFamily="2" charset="-78"/>
              </a:rPr>
              <a:t> </a:t>
            </a:r>
            <a:r>
              <a:rPr lang="fa-IR" sz="3200" dirty="0" smtClean="0">
                <a:cs typeface="B Nazanin" panose="00000400000000000000" pitchFamily="2" charset="-78"/>
              </a:rPr>
              <a:t>     خطاطی                                         زیاد</a:t>
            </a:r>
          </a:p>
          <a:p>
            <a:pPr algn="r"/>
            <a:r>
              <a:rPr lang="fa-IR" sz="3200" dirty="0">
                <a:cs typeface="B Nazanin" panose="00000400000000000000" pitchFamily="2" charset="-78"/>
              </a:rPr>
              <a:t> </a:t>
            </a:r>
            <a:r>
              <a:rPr lang="fa-IR" sz="3200" dirty="0" smtClean="0">
                <a:cs typeface="B Nazanin" panose="00000400000000000000" pitchFamily="2" charset="-78"/>
              </a:rPr>
              <a:t>      دکوراسیون                                    خیلی زیاد</a:t>
            </a:r>
          </a:p>
          <a:p>
            <a:pPr algn="r"/>
            <a:r>
              <a:rPr lang="fa-IR" sz="3200" dirty="0">
                <a:cs typeface="B Nazanin" panose="00000400000000000000" pitchFamily="2" charset="-78"/>
              </a:rPr>
              <a:t> </a:t>
            </a:r>
            <a:r>
              <a:rPr lang="fa-IR" sz="3200" dirty="0" smtClean="0">
                <a:cs typeface="B Nazanin" panose="00000400000000000000" pitchFamily="2" charset="-78"/>
              </a:rPr>
              <a:t>      فلسفه                                          کم</a:t>
            </a:r>
          </a:p>
          <a:p>
            <a:pPr algn="r"/>
            <a:r>
              <a:rPr lang="fa-IR" sz="3200" dirty="0">
                <a:cs typeface="B Nazanin" panose="00000400000000000000" pitchFamily="2" charset="-78"/>
              </a:rPr>
              <a:t> </a:t>
            </a:r>
            <a:r>
              <a:rPr lang="fa-IR" sz="3200" dirty="0" smtClean="0">
                <a:cs typeface="B Nazanin" panose="00000400000000000000" pitchFamily="2" charset="-78"/>
              </a:rPr>
              <a:t>      بازاریابی                                        متوسط</a:t>
            </a:r>
          </a:p>
          <a:p>
            <a:pPr algn="r"/>
            <a:r>
              <a:rPr lang="fa-IR" sz="3200" dirty="0">
                <a:cs typeface="B Nazanin" panose="00000400000000000000" pitchFamily="2" charset="-78"/>
              </a:rPr>
              <a:t> </a:t>
            </a:r>
            <a:r>
              <a:rPr lang="fa-IR" sz="3200" dirty="0" smtClean="0">
                <a:cs typeface="B Nazanin" panose="00000400000000000000" pitchFamily="2" charset="-78"/>
              </a:rPr>
              <a:t>      سینما                                          خیلی زیاد</a:t>
            </a:r>
          </a:p>
          <a:p>
            <a:pPr algn="r"/>
            <a:r>
              <a:rPr lang="fa-IR" sz="3200" dirty="0">
                <a:cs typeface="B Nazanin" panose="00000400000000000000" pitchFamily="2" charset="-78"/>
              </a:rPr>
              <a:t> </a:t>
            </a:r>
            <a:r>
              <a:rPr lang="fa-IR" sz="3200" dirty="0" smtClean="0">
                <a:cs typeface="B Nazanin" panose="00000400000000000000" pitchFamily="2" charset="-78"/>
              </a:rPr>
              <a:t>      پزشکی                                         متوسط</a:t>
            </a:r>
          </a:p>
          <a:p>
            <a:pPr algn="r"/>
            <a:r>
              <a:rPr lang="fa-IR" sz="3200" dirty="0">
                <a:cs typeface="B Nazanin" panose="00000400000000000000" pitchFamily="2" charset="-78"/>
              </a:rPr>
              <a:t> </a:t>
            </a:r>
            <a:r>
              <a:rPr lang="fa-IR" sz="3200" dirty="0" smtClean="0">
                <a:cs typeface="B Nazanin" panose="00000400000000000000" pitchFamily="2" charset="-78"/>
              </a:rPr>
              <a:t>      تعمیر ماشین                                  زیاد</a:t>
            </a:r>
          </a:p>
          <a:p>
            <a:pPr algn="r"/>
            <a:r>
              <a:rPr lang="fa-IR" sz="3200" dirty="0">
                <a:cs typeface="B Nazanin" panose="00000400000000000000" pitchFamily="2" charset="-78"/>
              </a:rPr>
              <a:t> </a:t>
            </a:r>
            <a:r>
              <a:rPr lang="fa-IR" sz="3200" dirty="0" smtClean="0">
                <a:cs typeface="B Nazanin" panose="00000400000000000000" pitchFamily="2" charset="-78"/>
              </a:rPr>
              <a:t>      ریاضیات                                        خیلی کم</a:t>
            </a:r>
          </a:p>
          <a:p>
            <a:pPr algn="r"/>
            <a:r>
              <a:rPr lang="fa-IR" sz="3200" dirty="0">
                <a:cs typeface="B Nazanin" panose="00000400000000000000" pitchFamily="2" charset="-78"/>
              </a:rPr>
              <a:t> </a:t>
            </a:r>
            <a:r>
              <a:rPr lang="fa-IR" sz="3200" dirty="0" smtClean="0">
                <a:cs typeface="B Nazanin" panose="00000400000000000000" pitchFamily="2" charset="-78"/>
              </a:rPr>
              <a:t>      تدریس                                          خیلی زیاد</a:t>
            </a:r>
            <a:endParaRPr lang="en-US" sz="3200" dirty="0">
              <a:cs typeface="B Nazanin" panose="00000400000000000000"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1558784155"/>
              </p:ext>
            </p:extLst>
          </p:nvPr>
        </p:nvGraphicFramePr>
        <p:xfrm>
          <a:off x="2032000" y="1454331"/>
          <a:ext cx="8139611" cy="661852"/>
        </p:xfrm>
        <a:graphic>
          <a:graphicData uri="http://schemas.openxmlformats.org/drawingml/2006/table">
            <a:tbl>
              <a:tblPr firstRow="1" bandRow="1">
                <a:tableStyleId>{5C22544A-7EE6-4342-B048-85BDC9FD1C3A}</a:tableStyleId>
              </a:tblPr>
              <a:tblGrid>
                <a:gridCol w="8139611">
                  <a:extLst>
                    <a:ext uri="{9D8B030D-6E8A-4147-A177-3AD203B41FA5}">
                      <a16:colId xmlns:a16="http://schemas.microsoft.com/office/drawing/2014/main" val="889963560"/>
                    </a:ext>
                  </a:extLst>
                </a:gridCol>
              </a:tblGrid>
              <a:tr h="661852">
                <a:tc>
                  <a:txBody>
                    <a:bodyPr/>
                    <a:lstStyle/>
                    <a:p>
                      <a:pPr algn="r"/>
                      <a:r>
                        <a:rPr lang="fa-IR" sz="3200" dirty="0" smtClean="0">
                          <a:cs typeface="B Nazanin" panose="00000400000000000000" pitchFamily="2" charset="-78"/>
                        </a:rPr>
                        <a:t>علایق                                            مهارت</a:t>
                      </a:r>
                      <a:endParaRPr lang="en-US" sz="3200" dirty="0">
                        <a:cs typeface="B Nazanin" panose="00000400000000000000" pitchFamily="2" charset="-78"/>
                      </a:endParaRPr>
                    </a:p>
                  </a:txBody>
                  <a:tcPr/>
                </a:tc>
                <a:extLst>
                  <a:ext uri="{0D108BD9-81ED-4DB2-BD59-A6C34878D82A}">
                    <a16:rowId xmlns:a16="http://schemas.microsoft.com/office/drawing/2014/main" val="2768508704"/>
                  </a:ext>
                </a:extLst>
              </a:tr>
            </a:tbl>
          </a:graphicData>
        </a:graphic>
      </p:graphicFrame>
    </p:spTree>
    <p:extLst>
      <p:ext uri="{BB962C8B-B14F-4D97-AF65-F5344CB8AC3E}">
        <p14:creationId xmlns:p14="http://schemas.microsoft.com/office/powerpoint/2010/main" val="34746631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683</TotalTime>
  <Words>1645</Words>
  <Application>Microsoft Office PowerPoint</Application>
  <PresentationFormat>Widescreen</PresentationFormat>
  <Paragraphs>87</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2  Titr</vt:lpstr>
      <vt:lpstr>B Nazanin</vt:lpstr>
      <vt:lpstr>Rockwell</vt:lpstr>
      <vt:lpstr>Rockwell Condensed</vt:lpstr>
      <vt:lpstr>Times New Roman</vt:lpstr>
      <vt:lpstr>Wingdings</vt:lpstr>
      <vt:lpstr>Wood Type</vt:lpstr>
      <vt:lpstr>گام اول کارآفرینی شماره 2</vt:lpstr>
      <vt:lpstr>یک سوال کلیدی : آیا ابتدا باید شغل را انتخاب کرد یا زندگی شغلی را؟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گام اول کارآفرینی شماره 2</dc:title>
  <dc:creator>F.Araghi</dc:creator>
  <cp:lastModifiedBy>F.Araghi</cp:lastModifiedBy>
  <cp:revision>18</cp:revision>
  <dcterms:created xsi:type="dcterms:W3CDTF">2020-03-15T12:18:18Z</dcterms:created>
  <dcterms:modified xsi:type="dcterms:W3CDTF">2020-03-23T20:03:36Z</dcterms:modified>
</cp:coreProperties>
</file>