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</p:sldMasterIdLst>
  <p:sldIdLst>
    <p:sldId id="256" r:id="rId2"/>
    <p:sldId id="273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66" autoAdjust="0"/>
    <p:restoredTop sz="94660"/>
  </p:normalViewPr>
  <p:slideViewPr>
    <p:cSldViewPr snapToGrid="0">
      <p:cViewPr varScale="1">
        <p:scale>
          <a:sx n="91" d="100"/>
          <a:sy n="91" d="100"/>
        </p:scale>
        <p:origin x="4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7E4648C-706A-4F27-A1C1-A09324B0EFD0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7D170FA-6876-4D81-B22F-CE3092DBA285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531674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4648C-706A-4F27-A1C1-A09324B0EFD0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170FA-6876-4D81-B22F-CE3092DBA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95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4648C-706A-4F27-A1C1-A09324B0EFD0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170FA-6876-4D81-B22F-CE3092DBA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75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4648C-706A-4F27-A1C1-A09324B0EFD0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170FA-6876-4D81-B22F-CE3092DBA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20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E4648C-706A-4F27-A1C1-A09324B0EFD0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D170FA-6876-4D81-B22F-CE3092DBA28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76045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4648C-706A-4F27-A1C1-A09324B0EFD0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170FA-6876-4D81-B22F-CE3092DBA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80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4648C-706A-4F27-A1C1-A09324B0EFD0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170FA-6876-4D81-B22F-CE3092DBA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743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4648C-706A-4F27-A1C1-A09324B0EFD0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170FA-6876-4D81-B22F-CE3092DBA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54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4648C-706A-4F27-A1C1-A09324B0EFD0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170FA-6876-4D81-B22F-CE3092DBA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18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E4648C-706A-4F27-A1C1-A09324B0EFD0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D170FA-6876-4D81-B22F-CE3092DBA28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30803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E4648C-706A-4F27-A1C1-A09324B0EFD0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D170FA-6876-4D81-B22F-CE3092DBA28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54682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D7E4648C-706A-4F27-A1C1-A09324B0EFD0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37D170FA-6876-4D81-B22F-CE3092DBA28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70740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59421" y="1723697"/>
            <a:ext cx="7262649" cy="2795751"/>
          </a:xfrm>
        </p:spPr>
        <p:txBody>
          <a:bodyPr>
            <a:normAutofit/>
          </a:bodyPr>
          <a:lstStyle/>
          <a:p>
            <a:pPr algn="ctr"/>
            <a:r>
              <a:rPr lang="fa-IR" sz="4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کاردانی ارتباط تصویری </a:t>
            </a:r>
            <a:br>
              <a:rPr lang="fa-IR" sz="4000" b="1" dirty="0" smtClean="0">
                <a:solidFill>
                  <a:schemeClr val="tx1"/>
                </a:solidFill>
                <a:cs typeface="B Nazanin" panose="00000400000000000000" pitchFamily="2" charset="-78"/>
              </a:rPr>
            </a:br>
            <a:r>
              <a:rPr lang="fa-IR" sz="4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هندسه نقوش</a:t>
            </a:r>
            <a:br>
              <a:rPr lang="fa-IR" sz="4000" b="1" dirty="0" smtClean="0">
                <a:solidFill>
                  <a:schemeClr val="tx1"/>
                </a:solidFill>
                <a:cs typeface="B Nazanin" panose="00000400000000000000" pitchFamily="2" charset="-78"/>
              </a:rPr>
            </a:br>
            <a:r>
              <a:rPr lang="fa-IR" sz="4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/>
            </a:r>
            <a:br>
              <a:rPr lang="fa-IR" sz="4000" b="1" dirty="0" smtClean="0">
                <a:solidFill>
                  <a:schemeClr val="tx1"/>
                </a:solidFill>
                <a:cs typeface="B Nazanin" panose="00000400000000000000" pitchFamily="2" charset="-78"/>
              </a:rPr>
            </a:br>
            <a:r>
              <a:rPr lang="fa-IR" sz="4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مهری پوران مهر</a:t>
            </a:r>
            <a:endParaRPr lang="en-US" sz="40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2722181" y="3657600"/>
            <a:ext cx="6999889" cy="2102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Rounded Rectangular Callout 3"/>
          <p:cNvSpPr/>
          <p:nvPr/>
        </p:nvSpPr>
        <p:spPr>
          <a:xfrm>
            <a:off x="8324192" y="759372"/>
            <a:ext cx="2648474" cy="704193"/>
          </a:xfrm>
          <a:prstGeom prst="wedgeRoundRect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4400" dirty="0" smtClean="0">
                <a:cs typeface="2  Kamran" panose="00000400000000000000" pitchFamily="2" charset="-78"/>
              </a:rPr>
              <a:t>جلسه اول،تئوری</a:t>
            </a:r>
            <a:endParaRPr lang="en-US" sz="4400" dirty="0">
              <a:cs typeface="2 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1706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876" y="4163308"/>
            <a:ext cx="2430834" cy="608389"/>
          </a:xfrm>
        </p:spPr>
        <p:txBody>
          <a:bodyPr/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نقش اسب بر ریتون</a:t>
            </a:r>
            <a:endParaRPr lang="en-US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215" y="1447273"/>
            <a:ext cx="5741680" cy="3416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661900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939" y="578842"/>
            <a:ext cx="3681565" cy="924137"/>
          </a:xfrm>
        </p:spPr>
        <p:txBody>
          <a:bodyPr/>
          <a:lstStyle/>
          <a:p>
            <a:pPr algn="r"/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نقوش گیاهی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1725" y="1783693"/>
            <a:ext cx="4550657" cy="4879866"/>
          </a:xfrm>
        </p:spPr>
        <p:txBody>
          <a:bodyPr>
            <a:noAutofit/>
          </a:bodyPr>
          <a:lstStyle/>
          <a:p>
            <a:pPr algn="just" rtl="1"/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این دسته از نقوش به تصویر کردن گیاهان مختلف می پردازد. هنرمندان ایرانی در تمام دوره ها گل ها و درختان را به عنوان نگاره های تزیینی و نمادین بر اشیاء وبناها ترسیم کرده اند.</a:t>
            </a:r>
          </a:p>
          <a:p>
            <a:pPr algn="just" rtl="1"/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برای مثال درخت زندگی، به تعبیر پوپ از گلدان آب های حیات روییده، نگاره ای است که در دورترین زمان ها مورد توجه بوده و می توان نمونه های گوناگون آن را در آثار متنوع هنر ایران مشاهده کرد.</a:t>
            </a:r>
            <a:endParaRPr lang="en-US" sz="24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73" y="1783693"/>
            <a:ext cx="2734789" cy="27855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282" y="1783693"/>
            <a:ext cx="2403204" cy="27855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08489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4926" y="662925"/>
            <a:ext cx="3156048" cy="861075"/>
          </a:xfrm>
        </p:spPr>
        <p:txBody>
          <a:bodyPr/>
          <a:lstStyle/>
          <a:p>
            <a:pPr algn="r"/>
            <a:r>
              <a:rPr lang="fa-IR" sz="4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نقوش گیاهی</a:t>
            </a:r>
            <a:endParaRPr lang="en-US" sz="40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30" y="973668"/>
            <a:ext cx="2323970" cy="534374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864" y="1972915"/>
            <a:ext cx="4049110" cy="40491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124" y="973668"/>
            <a:ext cx="3075435" cy="53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51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3548" y="522561"/>
            <a:ext cx="8761413" cy="706964"/>
          </a:xfrm>
        </p:spPr>
        <p:txBody>
          <a:bodyPr>
            <a:noAutofit/>
          </a:bodyPr>
          <a:lstStyle/>
          <a:p>
            <a:pPr algn="r"/>
            <a:r>
              <a:rPr lang="fa-IR" sz="3200" dirty="0">
                <a:solidFill>
                  <a:schemeClr val="tx1"/>
                </a:solidFill>
                <a:cs typeface="B Nazanin" panose="00000400000000000000" pitchFamily="2" charset="-78"/>
              </a:rPr>
              <a:t>نقوش گیاهی در </a:t>
            </a:r>
            <a:r>
              <a:rPr lang="fa-IR" sz="32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دوره </a:t>
            </a:r>
            <a:r>
              <a:rPr lang="fa-IR" sz="3200" dirty="0">
                <a:solidFill>
                  <a:schemeClr val="tx1"/>
                </a:solidFill>
                <a:cs typeface="B Nazanin" panose="00000400000000000000" pitchFamily="2" charset="-78"/>
              </a:rPr>
              <a:t>اسلامی به دو دسته تقسیم شدند:</a:t>
            </a:r>
            <a:br>
              <a:rPr lang="fa-IR" sz="3200" dirty="0">
                <a:solidFill>
                  <a:schemeClr val="tx1"/>
                </a:solidFill>
                <a:cs typeface="B Nazanin" panose="00000400000000000000" pitchFamily="2" charset="-78"/>
              </a:rPr>
            </a:br>
            <a:endParaRPr lang="en-US" sz="32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2649" y="1889974"/>
            <a:ext cx="4378599" cy="3416300"/>
          </a:xfrm>
        </p:spPr>
        <p:txBody>
          <a:bodyPr>
            <a:normAutofit/>
          </a:bodyPr>
          <a:lstStyle/>
          <a:p>
            <a:pPr algn="just" rtl="1"/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نقوش اسلیمی: نگاره ای که به واسطه ی تقسیم منظم و مداوم مجموعه ای متعادل و پیچیده به وجود می آورد.</a:t>
            </a:r>
          </a:p>
          <a:p>
            <a:pPr algn="just" rtl="1"/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نقوش ختایی: ختایی ساقه گلی است که به صورت موزون در سراسر سطح شکل می گیرد.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8" y="1563530"/>
            <a:ext cx="2853519" cy="4069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917" y="1563530"/>
            <a:ext cx="3305504" cy="4069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985126" y="5966724"/>
            <a:ext cx="2628061" cy="420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fa-IR" sz="1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نقش ختایی</a:t>
            </a:r>
            <a:endParaRPr lang="en-US" sz="1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167352" y="5966723"/>
            <a:ext cx="2628061" cy="420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fa-IR" sz="1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نقش اسلیمی</a:t>
            </a:r>
            <a:endParaRPr lang="en-US" sz="1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222639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4290" y="635410"/>
            <a:ext cx="9404723" cy="1400530"/>
          </a:xfrm>
        </p:spPr>
        <p:txBody>
          <a:bodyPr/>
          <a:lstStyle/>
          <a:p>
            <a:pPr algn="r"/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نقوش هندسی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9062" y="2035940"/>
            <a:ext cx="4693910" cy="4249245"/>
          </a:xfrm>
        </p:spPr>
        <p:txBody>
          <a:bodyPr>
            <a:normAutofit/>
          </a:bodyPr>
          <a:lstStyle/>
          <a:p>
            <a:pPr algn="just" rtl="1"/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نقوش هندسی به مجموعه ای از نقوش گفته می شود که بر پایه تناسبات هندسی استوار است . </a:t>
            </a:r>
          </a:p>
          <a:p>
            <a:pPr algn="just" rtl="1"/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تزیینات این نقش بیشتر از انواع مختلف طرح های خطی، نقطه و نقش های اصلی هندسی مانند، دایره، مربع، مثلث و ... تشکیل شده است.</a:t>
            </a:r>
            <a:endParaRPr lang="en-US" sz="24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39929"/>
            <a:ext cx="4286250" cy="3609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15470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697" y="4130566"/>
            <a:ext cx="7325711" cy="2827282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fa-IR" sz="4800" dirty="0" smtClean="0">
                <a:solidFill>
                  <a:schemeClr val="tx1"/>
                </a:solidFill>
                <a:cs typeface="2  Kamran" panose="00000400000000000000" pitchFamily="2" charset="-78"/>
              </a:rPr>
              <a:t>ای فزاینده مقام هنر </a:t>
            </a:r>
          </a:p>
          <a:p>
            <a:pPr marL="0" indent="0" algn="ctr" rtl="1">
              <a:buNone/>
            </a:pPr>
            <a:r>
              <a:rPr lang="fa-IR" sz="4800" dirty="0" smtClean="0">
                <a:solidFill>
                  <a:schemeClr val="tx1"/>
                </a:solidFill>
                <a:cs typeface="2  Kamran" panose="00000400000000000000" pitchFamily="2" charset="-78"/>
              </a:rPr>
              <a:t>نام تو جاودان چو نام هنر</a:t>
            </a:r>
          </a:p>
          <a:p>
            <a:pPr marL="0" indent="0" algn="ctr" rtl="1">
              <a:buNone/>
            </a:pPr>
            <a:r>
              <a:rPr lang="fa-IR" sz="4800" dirty="0" smtClean="0">
                <a:cs typeface="2  Nazanin" panose="00000400000000000000" pitchFamily="2" charset="-78"/>
              </a:rPr>
              <a:t> </a:t>
            </a:r>
            <a:endParaRPr lang="en-US" sz="4800" dirty="0">
              <a:cs typeface="2  Nazanin" panose="00000400000000000000" pitchFamily="2" charset="-7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6138041" y="1124608"/>
            <a:ext cx="3615424" cy="1694793"/>
          </a:xfrm>
          <a:prstGeom prst="wedgeRoundRectCallout">
            <a:avLst>
              <a:gd name="adj1" fmla="val -62428"/>
              <a:gd name="adj2" fmla="val 124113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4400" dirty="0" smtClean="0">
                <a:cs typeface="2  Kamran" panose="00000400000000000000" pitchFamily="2" charset="-78"/>
              </a:rPr>
              <a:t>پایان جلسه اول</a:t>
            </a:r>
            <a:endParaRPr lang="en-US" sz="4400" dirty="0">
              <a:cs typeface="2 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5342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6896" y="654270"/>
            <a:ext cx="5875283" cy="712076"/>
          </a:xfrm>
        </p:spPr>
        <p:txBody>
          <a:bodyPr>
            <a:normAutofit/>
          </a:bodyPr>
          <a:lstStyle/>
          <a:p>
            <a:pPr algn="r"/>
            <a:r>
              <a:rPr lang="fa-IR" sz="4000" dirty="0" smtClean="0">
                <a:cs typeface="2  Nazanin" panose="00000400000000000000" pitchFamily="2" charset="-78"/>
              </a:rPr>
              <a:t>ب</a:t>
            </a:r>
            <a:r>
              <a:rPr lang="fa-IR" sz="4000" dirty="0" smtClean="0">
                <a:solidFill>
                  <a:schemeClr val="tx1"/>
                </a:solidFill>
                <a:cs typeface="2  Nazanin" panose="00000400000000000000" pitchFamily="2" charset="-78"/>
              </a:rPr>
              <a:t>رنامه درسی این ترم</a:t>
            </a:r>
            <a:endParaRPr lang="en-US" sz="4000" dirty="0">
              <a:solidFill>
                <a:schemeClr val="tx1"/>
              </a:solidFill>
              <a:cs typeface="2 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4207" y="1723696"/>
            <a:ext cx="7924800" cy="4606159"/>
          </a:xfrm>
        </p:spPr>
        <p:txBody>
          <a:bodyPr>
            <a:noAutofit/>
          </a:bodyPr>
          <a:lstStyle/>
          <a:p>
            <a:pPr algn="r" rtl="1">
              <a:buFont typeface="Wingdings" panose="05000000000000000000" pitchFamily="2" charset="2"/>
              <a:buChar char="Ø"/>
            </a:pPr>
            <a:r>
              <a:rPr lang="fa-IR" dirty="0" smtClean="0">
                <a:solidFill>
                  <a:schemeClr val="tx1"/>
                </a:solidFill>
                <a:cs typeface="2  Nazanin" panose="00000400000000000000" pitchFamily="2" charset="-78"/>
              </a:rPr>
              <a:t>آشنایی با انواع نقوش	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dirty="0" smtClean="0">
                <a:solidFill>
                  <a:schemeClr val="tx1"/>
                </a:solidFill>
                <a:cs typeface="2  Nazanin" panose="00000400000000000000" pitchFamily="2" charset="-78"/>
              </a:rPr>
              <a:t>آشنایی </a:t>
            </a:r>
            <a:r>
              <a:rPr lang="fa-IR" dirty="0">
                <a:solidFill>
                  <a:schemeClr val="tx1"/>
                </a:solidFill>
                <a:cs typeface="2  Nazanin" panose="00000400000000000000" pitchFamily="2" charset="-78"/>
              </a:rPr>
              <a:t>با انواع نقوش در دوره های مختلف	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dirty="0" smtClean="0">
                <a:solidFill>
                  <a:schemeClr val="tx1"/>
                </a:solidFill>
                <a:cs typeface="2  Nazanin" panose="00000400000000000000" pitchFamily="2" charset="-78"/>
              </a:rPr>
              <a:t>آشنایی </a:t>
            </a:r>
            <a:r>
              <a:rPr lang="fa-IR" dirty="0">
                <a:solidFill>
                  <a:schemeClr val="tx1"/>
                </a:solidFill>
                <a:cs typeface="2  Nazanin" panose="00000400000000000000" pitchFamily="2" charset="-78"/>
              </a:rPr>
              <a:t>با انواع گسترش نقش	</a:t>
            </a:r>
            <a:endParaRPr lang="fa-IR" dirty="0" smtClean="0">
              <a:solidFill>
                <a:schemeClr val="tx1"/>
              </a:solidFill>
              <a:cs typeface="2  Nazanin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dirty="0" smtClean="0">
                <a:solidFill>
                  <a:schemeClr val="tx1"/>
                </a:solidFill>
                <a:cs typeface="2  Nazanin" panose="00000400000000000000" pitchFamily="2" charset="-78"/>
              </a:rPr>
              <a:t>نقش </a:t>
            </a:r>
            <a:r>
              <a:rPr lang="fa-IR" dirty="0">
                <a:solidFill>
                  <a:schemeClr val="tx1"/>
                </a:solidFill>
                <a:cs typeface="2  Nazanin" panose="00000400000000000000" pitchFamily="2" charset="-78"/>
              </a:rPr>
              <a:t>آفرینی در دایره های </a:t>
            </a:r>
            <a:r>
              <a:rPr lang="fa-IR" dirty="0" smtClean="0">
                <a:solidFill>
                  <a:schemeClr val="tx1"/>
                </a:solidFill>
                <a:cs typeface="2  Nazanin" panose="00000400000000000000" pitchFamily="2" charset="-78"/>
              </a:rPr>
              <a:t>گردان( نقش تزیینی)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dirty="0" smtClean="0">
                <a:solidFill>
                  <a:schemeClr val="tx1"/>
                </a:solidFill>
                <a:cs typeface="2  Nazanin" panose="00000400000000000000" pitchFamily="2" charset="-78"/>
              </a:rPr>
              <a:t>نقش </a:t>
            </a:r>
            <a:r>
              <a:rPr lang="fa-IR" dirty="0">
                <a:solidFill>
                  <a:schemeClr val="tx1"/>
                </a:solidFill>
                <a:cs typeface="2  Nazanin" panose="00000400000000000000" pitchFamily="2" charset="-78"/>
              </a:rPr>
              <a:t>آفرینی با توجه به نقوش گیاهی و یا تزیینی با فرم بسته، گسترش پذیر	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dirty="0" smtClean="0">
                <a:solidFill>
                  <a:schemeClr val="tx1"/>
                </a:solidFill>
                <a:cs typeface="2  Nazanin" panose="00000400000000000000" pitchFamily="2" charset="-78"/>
              </a:rPr>
              <a:t>نقش </a:t>
            </a:r>
            <a:r>
              <a:rPr lang="fa-IR" dirty="0">
                <a:solidFill>
                  <a:schemeClr val="tx1"/>
                </a:solidFill>
                <a:cs typeface="2  Nazanin" panose="00000400000000000000" pitchFamily="2" charset="-78"/>
              </a:rPr>
              <a:t>آفرینی با توجه به نقوش جانداران	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dirty="0" smtClean="0">
                <a:solidFill>
                  <a:schemeClr val="tx1"/>
                </a:solidFill>
                <a:cs typeface="2  Nazanin" panose="00000400000000000000" pitchFamily="2" charset="-78"/>
              </a:rPr>
              <a:t>نقش </a:t>
            </a:r>
            <a:r>
              <a:rPr lang="fa-IR" dirty="0">
                <a:solidFill>
                  <a:schemeClr val="tx1"/>
                </a:solidFill>
                <a:cs typeface="2  Nazanin" panose="00000400000000000000" pitchFamily="2" charset="-78"/>
              </a:rPr>
              <a:t>آفرینی با توجه به نقوش انسانی 	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dirty="0" smtClean="0">
                <a:solidFill>
                  <a:schemeClr val="tx1"/>
                </a:solidFill>
                <a:cs typeface="2  Nazanin" panose="00000400000000000000" pitchFamily="2" charset="-78"/>
              </a:rPr>
              <a:t>نقش </a:t>
            </a:r>
            <a:r>
              <a:rPr lang="fa-IR" dirty="0">
                <a:solidFill>
                  <a:schemeClr val="tx1"/>
                </a:solidFill>
                <a:cs typeface="2  Nazanin" panose="00000400000000000000" pitchFamily="2" charset="-78"/>
              </a:rPr>
              <a:t>آفرینی با توجه نقوش انسانی و تزیینی(نقش ترکیبی)	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dirty="0" smtClean="0">
                <a:solidFill>
                  <a:schemeClr val="tx1"/>
                </a:solidFill>
                <a:cs typeface="2  Nazanin" panose="00000400000000000000" pitchFamily="2" charset="-78"/>
              </a:rPr>
              <a:t>نقش </a:t>
            </a:r>
            <a:r>
              <a:rPr lang="fa-IR" dirty="0">
                <a:solidFill>
                  <a:schemeClr val="tx1"/>
                </a:solidFill>
                <a:cs typeface="2  Nazanin" panose="00000400000000000000" pitchFamily="2" charset="-78"/>
              </a:rPr>
              <a:t>آفرینی با توجه به نقوش جانداران و تزیینی(نقش ترکیبی)	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dirty="0" smtClean="0">
                <a:solidFill>
                  <a:schemeClr val="tx1"/>
                </a:solidFill>
                <a:cs typeface="2  Nazanin" panose="00000400000000000000" pitchFamily="2" charset="-78"/>
              </a:rPr>
              <a:t>نقش </a:t>
            </a:r>
            <a:r>
              <a:rPr lang="fa-IR" dirty="0">
                <a:solidFill>
                  <a:schemeClr val="tx1"/>
                </a:solidFill>
                <a:cs typeface="2  Nazanin" panose="00000400000000000000" pitchFamily="2" charset="-78"/>
              </a:rPr>
              <a:t>آفرینی با توجه به نقوش هندسی</a:t>
            </a:r>
            <a:r>
              <a:rPr lang="fa-IR" dirty="0">
                <a:cs typeface="2  Nazanin" panose="00000400000000000000" pitchFamily="2" charset="-78"/>
              </a:rPr>
              <a:t>	</a:t>
            </a:r>
          </a:p>
          <a:p>
            <a:pPr marL="0" indent="0" algn="r" rtl="1">
              <a:buNone/>
            </a:pPr>
            <a:endParaRPr lang="fa-IR" sz="2400" dirty="0">
              <a:cs typeface="2  Nazanin" panose="00000400000000000000" pitchFamily="2" charset="-78"/>
            </a:endParaRPr>
          </a:p>
          <a:p>
            <a:pPr marL="0" indent="0" algn="r" rtl="1">
              <a:buNone/>
            </a:pPr>
            <a:endParaRPr lang="fa-IR" sz="2400" dirty="0">
              <a:cs typeface="2  Nazanin" panose="00000400000000000000" pitchFamily="2" charset="-78"/>
            </a:endParaRPr>
          </a:p>
          <a:p>
            <a:pPr marL="0" indent="0" algn="r" rtl="1">
              <a:buNone/>
            </a:pPr>
            <a:endParaRPr lang="fa-IR" sz="2400" dirty="0">
              <a:cs typeface="2  Nazanin" panose="00000400000000000000" pitchFamily="2" charset="-78"/>
            </a:endParaRPr>
          </a:p>
          <a:p>
            <a:pPr algn="r" rtl="1"/>
            <a:endParaRPr lang="en-US" sz="2400" dirty="0">
              <a:cs typeface="2 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5184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675289"/>
            <a:ext cx="5517931" cy="775138"/>
          </a:xfrm>
        </p:spPr>
        <p:txBody>
          <a:bodyPr>
            <a:normAutofit/>
          </a:bodyPr>
          <a:lstStyle/>
          <a:p>
            <a:pPr algn="r"/>
            <a:r>
              <a:rPr lang="fa-IR" dirty="0" smtClean="0">
                <a:solidFill>
                  <a:schemeClr val="tx1"/>
                </a:solidFill>
                <a:cs typeface="2  Nazanin" panose="00000400000000000000" pitchFamily="2" charset="-78"/>
              </a:rPr>
              <a:t>هندسه نقوش</a:t>
            </a:r>
            <a:endParaRPr lang="en-US" dirty="0">
              <a:solidFill>
                <a:schemeClr val="tx1"/>
              </a:solidFill>
              <a:cs typeface="2  Nazanin" panose="00000400000000000000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90679" y="2042730"/>
            <a:ext cx="8219090" cy="32124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>
                <a:solidFill>
                  <a:schemeClr val="tx1"/>
                </a:solidFill>
                <a:cs typeface="2  Nazanin" panose="00000400000000000000" pitchFamily="2" charset="-78"/>
              </a:rPr>
              <a:t>هندسه نقوش علمی است که به چگونگی ایجاد نقش</a:t>
            </a:r>
          </a:p>
          <a:p>
            <a:pPr algn="ctr"/>
            <a:r>
              <a:rPr lang="fa-IR" sz="3200" dirty="0">
                <a:solidFill>
                  <a:schemeClr val="tx1"/>
                </a:solidFill>
                <a:cs typeface="2  Nazanin" panose="00000400000000000000" pitchFamily="2" charset="-78"/>
              </a:rPr>
              <a:t> و ترکیب آن بر پایه قواعد و تناسبات می پردازد.</a:t>
            </a:r>
          </a:p>
        </p:txBody>
      </p:sp>
    </p:spTree>
    <p:extLst>
      <p:ext uri="{BB962C8B-B14F-4D97-AF65-F5344CB8AC3E}">
        <p14:creationId xmlns:p14="http://schemas.microsoft.com/office/powerpoint/2010/main" val="40721116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201" y="706822"/>
            <a:ext cx="6884276" cy="911772"/>
          </a:xfrm>
        </p:spPr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1"/>
                </a:solidFill>
                <a:cs typeface="2  Nazanin" panose="00000400000000000000" pitchFamily="2" charset="-78"/>
              </a:rPr>
              <a:t>نقش</a:t>
            </a:r>
            <a:endParaRPr lang="en-US" sz="4000" dirty="0">
              <a:solidFill>
                <a:schemeClr val="tx1"/>
              </a:solidFill>
              <a:cs typeface="2 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9245" y="1713187"/>
            <a:ext cx="8825659" cy="4267200"/>
          </a:xfrm>
        </p:spPr>
        <p:txBody>
          <a:bodyPr>
            <a:noAutofit/>
          </a:bodyPr>
          <a:lstStyle/>
          <a:p>
            <a:pPr algn="ctr" rtl="1"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نقش: از چینش آگاهانه اشکال نقش تشکیل می شود.</a:t>
            </a:r>
          </a:p>
          <a:p>
            <a:pPr algn="ctr" rtl="1"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fa-IR" sz="2800" b="1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0" indent="0" algn="r">
              <a:buNone/>
            </a:pP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نقوش در بطن خود خصوصیات تزیینی دارند اما تزیین </a:t>
            </a: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تنها هدف آنها نیست، بلکه به مدد پشتوانه فرهنگی عرضه کننده </a:t>
            </a: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مفاهیمی نیزهستند. </a:t>
            </a:r>
          </a:p>
          <a:p>
            <a:pPr marL="0" indent="0" algn="r">
              <a:buNone/>
            </a:pPr>
            <a:endParaRPr lang="fa-IR" sz="24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کارکردهای نقوش: </a:t>
            </a:r>
          </a:p>
          <a:p>
            <a:pPr marL="0" indent="0" algn="r">
              <a:buNone/>
            </a:pP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 1. کارکرد زیبایی شناختی، که جنبه زیبایی و تزیینی دارند.</a:t>
            </a:r>
          </a:p>
          <a:p>
            <a:pPr marL="0" indent="0" algn="r">
              <a:buNone/>
            </a:pP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2.کارکرد های نمادین (که معنایی فراتر از لفظ خود را القا می کنند. (می توان گفت عرضه کننده معنا و مفاهیم هستند.</a:t>
            </a:r>
            <a:endParaRPr lang="fa-IR" sz="24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0" indent="0" algn="r">
              <a:buNone/>
            </a:pPr>
            <a:endParaRPr lang="fa-IR" sz="24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285353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2744" y="685800"/>
            <a:ext cx="4120055" cy="766822"/>
          </a:xfrm>
        </p:spPr>
        <p:txBody>
          <a:bodyPr/>
          <a:lstStyle/>
          <a:p>
            <a:pPr algn="r"/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نقوش نمادین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95" y="916588"/>
            <a:ext cx="3222803" cy="4711700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973572" y="5811338"/>
            <a:ext cx="2628061" cy="420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fa-IR" sz="1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نقش نیلوفر بر روی حجاری های تخت جمشید، دوره هخامنشی</a:t>
            </a:r>
            <a:endParaRPr lang="en-US" sz="1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559972" y="1635672"/>
            <a:ext cx="5412828" cy="4702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جنبه تقدس نیلوفر به محیط آبی آن بر می‌گردد. از آنجا که گل نیلوفر در سپیده دم باز و در هنگام غروب بسته می‌شود به خورشید شباهت دارد. خورشید خود منبع الهی حیات است و از این رو گل نیلوفر مظهر تجدید حیات شمسی به شمار می‌رفت. پس مظهر همه روشنگری‌ها، آفرینش، باروری، تجدید حیات و بی‌مرگی است.</a:t>
            </a:r>
            <a:b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</a:b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نیلوفر نماد کمال است. زیرا برگ‌ها گل‌ها و میوه اش دایره ای شکلند. و دایره خود از این جهت که کامل‌ترین شکل است نماد کمال به شمار می‌آید. نیلوفر یعنی شکفتن معنوی. زیرا ریشه‌هایش در لجن است و با این حال به سمت بالا و آسمان می‌روید از آبهای تیره خارج می‌شود و گل‌هایش زیر نور خورشید و روشنایی آسمان رشد </a:t>
            </a: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می‌کنند.</a:t>
            </a:r>
            <a:endParaRPr lang="en-US" sz="20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503146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5041" y="570106"/>
            <a:ext cx="5885792" cy="898356"/>
          </a:xfrm>
        </p:spPr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نقوش بر مبنای شیوه نقش پردازی:</a:t>
            </a:r>
            <a:endParaRPr lang="en-US" sz="40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0193" y="1941350"/>
            <a:ext cx="4420640" cy="3416300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نقوش بر مبنای شیوه نقش پردازی به دو گروه کلی تقسیم می شوند:</a:t>
            </a:r>
          </a:p>
          <a:p>
            <a:pPr algn="just" rtl="1">
              <a:buAutoNum type="arabicPeriod"/>
            </a:pP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نقوش گردان: </a:t>
            </a: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نقوشی هستند که در نقش پردازی آن ها از خطوط منحنی استفاده شده است.</a:t>
            </a:r>
          </a:p>
          <a:p>
            <a:pPr algn="just" rtl="1">
              <a:buAutoNum type="arabicPeriod"/>
            </a:pP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نقوش شکسته: </a:t>
            </a: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نقوش شکسته که به صورت زاویه دار و شکسته ترسیم می شوند.</a:t>
            </a:r>
            <a:endParaRPr lang="en-US" sz="24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12" r="74924"/>
          <a:stretch/>
        </p:blipFill>
        <p:spPr>
          <a:xfrm>
            <a:off x="860464" y="3649500"/>
            <a:ext cx="1517756" cy="29169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486" y="1456878"/>
            <a:ext cx="4034445" cy="20487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070" y="3649500"/>
            <a:ext cx="3694849" cy="2916986"/>
          </a:xfrm>
          <a:prstGeom prst="rect">
            <a:avLst/>
          </a:prstGeom>
        </p:spPr>
      </p:pic>
      <p:cxnSp>
        <p:nvCxnSpPr>
          <p:cNvPr id="10" name="Elbow Connector 9"/>
          <p:cNvCxnSpPr/>
          <p:nvPr/>
        </p:nvCxnSpPr>
        <p:spPr>
          <a:xfrm rot="10800000">
            <a:off x="5686097" y="2438401"/>
            <a:ext cx="1114096" cy="882869"/>
          </a:xfrm>
          <a:prstGeom prst="bentConnector3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 rot="10800000" flipV="1">
            <a:off x="6243145" y="4779582"/>
            <a:ext cx="1337121" cy="966951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2146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انواع نقوش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365000" y="1517835"/>
            <a:ext cx="2519855" cy="10300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>
                <a:cs typeface="2  Nazanin" panose="00000400000000000000" pitchFamily="2" charset="-78"/>
              </a:rPr>
              <a:t>نقوش گیاهی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749392" y="4023627"/>
            <a:ext cx="2519855" cy="10300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 smtClean="0">
                <a:cs typeface="2  Nazanin" panose="00000400000000000000" pitchFamily="2" charset="-78"/>
              </a:rPr>
              <a:t>نقوش هندسی</a:t>
            </a:r>
            <a:endParaRPr lang="en-US" sz="2800" dirty="0">
              <a:cs typeface="2  Nazanin" panose="00000400000000000000" pitchFamily="2" charset="-7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858845" y="1517835"/>
            <a:ext cx="2519855" cy="103001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 smtClean="0">
                <a:cs typeface="2  Nazanin" panose="00000400000000000000" pitchFamily="2" charset="-78"/>
              </a:rPr>
              <a:t>نقوش جانوری</a:t>
            </a:r>
            <a:endParaRPr lang="en-US" sz="2800" dirty="0">
              <a:cs typeface="2  Nazanin" panose="00000400000000000000" pitchFamily="2" charset="-78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477780" y="2823894"/>
            <a:ext cx="2519855" cy="103001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 smtClean="0">
                <a:cs typeface="2  Nazanin" panose="00000400000000000000" pitchFamily="2" charset="-78"/>
              </a:rPr>
              <a:t>نقوش انسانی</a:t>
            </a:r>
            <a:endParaRPr lang="en-US" sz="2800" dirty="0">
              <a:cs typeface="2  Nazanin" panose="00000400000000000000" pitchFamily="2" charset="-7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059896" y="2823894"/>
            <a:ext cx="2519855" cy="103001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 smtClean="0">
                <a:cs typeface="2  Nazanin" panose="00000400000000000000" pitchFamily="2" charset="-78"/>
              </a:rPr>
              <a:t>نقوش تزیینی</a:t>
            </a:r>
            <a:endParaRPr lang="en-US" sz="2800" dirty="0">
              <a:cs typeface="2  Nazanin" panose="00000400000000000000" pitchFamily="2" charset="-7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749391" y="5274358"/>
            <a:ext cx="2519855" cy="103001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 smtClean="0">
                <a:cs typeface="2  Nazanin" panose="00000400000000000000" pitchFamily="2" charset="-78"/>
              </a:rPr>
              <a:t>نقوش ترکیبی </a:t>
            </a:r>
            <a:endParaRPr lang="fa-IR" sz="2800" dirty="0">
              <a:cs typeface="2 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102648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 animBg="1"/>
      <p:bldP spid="24" grpId="0" animBg="1"/>
      <p:bldP spid="25" grpId="0" animBg="1"/>
      <p:bldP spid="27" grpId="0" animBg="1"/>
      <p:bldP spid="28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0" y="723982"/>
            <a:ext cx="4469842" cy="1010225"/>
          </a:xfrm>
        </p:spPr>
        <p:txBody>
          <a:bodyPr/>
          <a:lstStyle/>
          <a:p>
            <a:pPr algn="r"/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نقوش انسانی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7469" y="2171700"/>
            <a:ext cx="4567785" cy="4123997"/>
          </a:xfrm>
        </p:spPr>
        <p:txBody>
          <a:bodyPr>
            <a:normAutofit/>
          </a:bodyPr>
          <a:lstStyle/>
          <a:p>
            <a:pPr algn="just" rtl="1"/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نقوش انسانی: این دسته از نقوش که به تصویر کردن انسان در احوال مختلف می پردازد از آغاز در سنت تصویری ایران مورد توجه بوده است. این نقوش بیشتر در حالت: شکار، مراسم آیینی مثل دعا کردن، قربانی کردن،رقص، کار و ... ترسیم شده اند.</a:t>
            </a:r>
          </a:p>
          <a:p>
            <a:pPr algn="just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919" y="480630"/>
            <a:ext cx="2924721" cy="29247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4423" r="76" b="24389"/>
          <a:stretch/>
        </p:blipFill>
        <p:spPr>
          <a:xfrm>
            <a:off x="1194348" y="3625852"/>
            <a:ext cx="4939862" cy="25305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413443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نقوش جانوری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9" y="2060028"/>
            <a:ext cx="4288221" cy="3980793"/>
          </a:xfrm>
        </p:spPr>
        <p:txBody>
          <a:bodyPr>
            <a:normAutofit/>
          </a:bodyPr>
          <a:lstStyle/>
          <a:p>
            <a:pPr algn="just" rtl="1"/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این دسته از نقوش به تصویر کردن جانوران می پردازد. جانوران همواره جایگاه خاصی در فرهنگ و هنر ایران و باور ایرانیان داشته اند.</a:t>
            </a:r>
          </a:p>
          <a:p>
            <a:pPr algn="just" rtl="1"/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عقاید و باورهایی که ایرانیان در مورد جانوران داشته اند، دلیل ترسیم این نقوش بر انواع دست ساخته هایشان بوده است.</a:t>
            </a:r>
            <a:endParaRPr lang="en-US" sz="24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746" y="973668"/>
            <a:ext cx="2811517" cy="480015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518745" y="6040821"/>
            <a:ext cx="2811517" cy="420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fa-IR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نقش بز شاخه دار بر جام شوش</a:t>
            </a:r>
            <a:endParaRPr lang="en-US" sz="20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229010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rop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341</TotalTime>
  <Words>581</Words>
  <Application>Microsoft Office PowerPoint</Application>
  <PresentationFormat>Widescreen</PresentationFormat>
  <Paragraphs>63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2  Kamran</vt:lpstr>
      <vt:lpstr>2  Nazanin</vt:lpstr>
      <vt:lpstr>B Nazanin</vt:lpstr>
      <vt:lpstr>Franklin Gothic Book</vt:lpstr>
      <vt:lpstr>Wingdings</vt:lpstr>
      <vt:lpstr>Wingdings 3</vt:lpstr>
      <vt:lpstr>Crop</vt:lpstr>
      <vt:lpstr>کاردانی ارتباط تصویری  هندسه نقوش  مهری پوران مهر</vt:lpstr>
      <vt:lpstr>برنامه درسی این ترم</vt:lpstr>
      <vt:lpstr>هندسه نقوش</vt:lpstr>
      <vt:lpstr>نقش</vt:lpstr>
      <vt:lpstr>نقوش نمادین</vt:lpstr>
      <vt:lpstr>نقوش بر مبنای شیوه نقش پردازی:</vt:lpstr>
      <vt:lpstr>انواع نقوش</vt:lpstr>
      <vt:lpstr>نقوش انسانی</vt:lpstr>
      <vt:lpstr>نقوش جانوری</vt:lpstr>
      <vt:lpstr>نقش اسب بر ریتون</vt:lpstr>
      <vt:lpstr>نقوش گیاهی</vt:lpstr>
      <vt:lpstr>نقوش گیاهی</vt:lpstr>
      <vt:lpstr>نقوش گیاهی در دوره اسلامی به دو دسته تقسیم شدند: </vt:lpstr>
      <vt:lpstr>نقوش هندسی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هندسه نقوش</dc:title>
  <dc:creator>IDEAL</dc:creator>
  <cp:lastModifiedBy>IDEAL</cp:lastModifiedBy>
  <cp:revision>39</cp:revision>
  <dcterms:created xsi:type="dcterms:W3CDTF">2020-02-17T15:22:08Z</dcterms:created>
  <dcterms:modified xsi:type="dcterms:W3CDTF">2020-04-18T16:09:35Z</dcterms:modified>
</cp:coreProperties>
</file>