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3/24/2020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3/24/2020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3/24/2020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3/24/2020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3/24/2020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3/24/2020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a-IR" dirty="0" smtClean="0"/>
              <a:t>درس اصول سرپرستی جلسه دوم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a-IR" dirty="0" smtClean="0"/>
              <a:t>مدرس : فرح ناز عراقی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230080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7086" y="853440"/>
            <a:ext cx="10101943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a-IR" sz="3200" b="1" dirty="0" smtClean="0">
                <a:solidFill>
                  <a:srgbClr val="FF0000"/>
                </a:solidFill>
                <a:cs typeface="B Titr" panose="00000700000000000000" pitchFamily="2" charset="-78"/>
              </a:rPr>
              <a:t>انواع مرخصی :</a:t>
            </a:r>
          </a:p>
          <a:p>
            <a:pPr algn="r"/>
            <a:r>
              <a:rPr lang="fa-IR" sz="3200" dirty="0" smtClean="0">
                <a:cs typeface="B Nazanin" panose="00000400000000000000" pitchFamily="2" charset="-78"/>
              </a:rPr>
              <a:t>1-مرخصی ساعتی</a:t>
            </a:r>
          </a:p>
          <a:p>
            <a:pPr algn="r"/>
            <a:r>
              <a:rPr lang="fa-IR" sz="3200" dirty="0" smtClean="0">
                <a:cs typeface="B Nazanin" panose="00000400000000000000" pitchFamily="2" charset="-78"/>
              </a:rPr>
              <a:t>2-مرخصی روزانه</a:t>
            </a:r>
          </a:p>
          <a:p>
            <a:pPr algn="r"/>
            <a:r>
              <a:rPr lang="fa-IR" sz="3200" dirty="0" smtClean="0">
                <a:cs typeface="B Nazanin" panose="00000400000000000000" pitchFamily="2" charset="-78"/>
              </a:rPr>
              <a:t>3-مرخصی استحقاقی : 30 روز در سال  یک ماه در سال</a:t>
            </a:r>
          </a:p>
          <a:p>
            <a:pPr algn="r"/>
            <a:r>
              <a:rPr lang="fa-IR" sz="3200" dirty="0" smtClean="0">
                <a:cs typeface="B Nazanin" panose="00000400000000000000" pitchFamily="2" charset="-78"/>
              </a:rPr>
              <a:t>4- مرخصی استعلاجی : زمان درمان بیماری</a:t>
            </a:r>
          </a:p>
          <a:p>
            <a:pPr algn="r"/>
            <a:r>
              <a:rPr lang="fa-IR" sz="3200" dirty="0" smtClean="0">
                <a:cs typeface="B Nazanin" panose="00000400000000000000" pitchFamily="2" charset="-78"/>
              </a:rPr>
              <a:t>5- مرخصی زایمان : 9 ماه می باشد</a:t>
            </a:r>
          </a:p>
          <a:p>
            <a:pPr algn="r"/>
            <a:r>
              <a:rPr lang="fa-IR" sz="3200" dirty="0" smtClean="0">
                <a:cs typeface="B Nazanin" panose="00000400000000000000" pitchFamily="2" charset="-78"/>
              </a:rPr>
              <a:t>6-مرخصی بدون حقوق ( نه سابقه حساب می شود نه حقوق می گیرد .</a:t>
            </a:r>
          </a:p>
          <a:p>
            <a:pPr algn="r"/>
            <a:r>
              <a:rPr lang="fa-IR" sz="3200" dirty="0" smtClean="0">
                <a:cs typeface="B Nazanin" panose="00000400000000000000" pitchFamily="2" charset="-78"/>
              </a:rPr>
              <a:t>7- مرخصی اضطراری : سه روز است برای فوت افراد درجه یک ( پدر ، مادر ، همسر ، فرزند ) با حقوق – ازدواج دائم ( یکبار در طول خدمت )</a:t>
            </a:r>
          </a:p>
          <a:p>
            <a:pPr algn="r"/>
            <a:r>
              <a:rPr lang="fa-IR" sz="3200" dirty="0" smtClean="0">
                <a:cs typeface="B Nazanin" panose="00000400000000000000" pitchFamily="2" charset="-78"/>
              </a:rPr>
              <a:t>8- مرخصی حق شیر : در روز یکساعت </a:t>
            </a:r>
          </a:p>
          <a:p>
            <a:pPr algn="r"/>
            <a:r>
              <a:rPr lang="fa-IR" sz="3200" dirty="0" smtClean="0">
                <a:cs typeface="B Nazanin" panose="00000400000000000000" pitchFamily="2" charset="-78"/>
              </a:rPr>
              <a:t>9- مرخصی تحصیلی ( مختص افراد آموزشی ) با توجه به قوانین ادرات با حقوق</a:t>
            </a:r>
            <a:endParaRPr lang="en-US" sz="3200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9574214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619793" y="357051"/>
            <a:ext cx="8769533" cy="77053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a-IR" sz="3200" dirty="0" smtClean="0">
                <a:solidFill>
                  <a:srgbClr val="C00000"/>
                </a:solidFill>
                <a:cs typeface="B Titr" panose="00000700000000000000" pitchFamily="2" charset="-78"/>
              </a:rPr>
              <a:t>انواع بیمه:</a:t>
            </a:r>
            <a:endParaRPr lang="en-US" sz="3200" dirty="0" smtClean="0">
              <a:solidFill>
                <a:srgbClr val="C00000"/>
              </a:solidFill>
              <a:cs typeface="B Nazanin" panose="00000400000000000000" pitchFamily="2" charset="-78"/>
            </a:endParaRPr>
          </a:p>
          <a:p>
            <a:pPr algn="r">
              <a:lnSpc>
                <a:spcPct val="20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1-حوادث و بیماری</a:t>
            </a:r>
          </a:p>
          <a:p>
            <a:pPr algn="r">
              <a:lnSpc>
                <a:spcPct val="20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2-بارداری</a:t>
            </a:r>
          </a:p>
          <a:p>
            <a:pPr algn="r">
              <a:lnSpc>
                <a:spcPct val="20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3- غرامت و دستمزد</a:t>
            </a:r>
          </a:p>
          <a:p>
            <a:pPr algn="r">
              <a:lnSpc>
                <a:spcPct val="20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4- از کار افتادگی </a:t>
            </a:r>
          </a:p>
          <a:p>
            <a:pPr algn="r">
              <a:lnSpc>
                <a:spcPct val="20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5- بازنشستگی </a:t>
            </a:r>
          </a:p>
          <a:p>
            <a:pPr algn="r">
              <a:lnSpc>
                <a:spcPct val="20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6- مرگ </a:t>
            </a:r>
          </a:p>
          <a:p>
            <a:pPr algn="r">
              <a:lnSpc>
                <a:spcPct val="20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7- بیکاری</a:t>
            </a:r>
            <a:endParaRPr lang="en-US" sz="3200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59640585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13509" y="139338"/>
            <a:ext cx="10232571" cy="69865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a-IR" sz="3200" dirty="0" smtClean="0">
                <a:cs typeface="B Titr" panose="00000700000000000000" pitchFamily="2" charset="-78"/>
              </a:rPr>
              <a:t>انواع استخدامی:</a:t>
            </a:r>
          </a:p>
          <a:p>
            <a:pPr algn="r">
              <a:lnSpc>
                <a:spcPct val="20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1-حق التدریس : در قبال ساعتی که تدریس می کنید حقوق دریافت می کنید .</a:t>
            </a:r>
          </a:p>
          <a:p>
            <a:pPr algn="r">
              <a:lnSpc>
                <a:spcPct val="20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2- قراردادی : قرار داد انجام کار معین </a:t>
            </a:r>
          </a:p>
          <a:p>
            <a:pPr algn="r">
              <a:lnSpc>
                <a:spcPct val="20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3- پیمانی</a:t>
            </a:r>
          </a:p>
          <a:p>
            <a:pPr algn="r">
              <a:lnSpc>
                <a:spcPct val="20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4- روز مزد  کارگری</a:t>
            </a:r>
          </a:p>
          <a:p>
            <a:pPr algn="r">
              <a:lnSpc>
                <a:spcPct val="20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5- رسمی آزمایشی </a:t>
            </a:r>
          </a:p>
          <a:p>
            <a:pPr algn="r">
              <a:lnSpc>
                <a:spcPct val="20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6- رسمی قطعی</a:t>
            </a:r>
          </a:p>
          <a:p>
            <a:pPr algn="r"/>
            <a:endParaRPr lang="en-US" sz="3200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95945503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252549"/>
            <a:ext cx="11025051" cy="79714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a-IR" sz="3200" dirty="0" smtClean="0">
                <a:solidFill>
                  <a:schemeClr val="accent5"/>
                </a:solidFill>
                <a:cs typeface="B Titr" panose="00000700000000000000" pitchFamily="2" charset="-78"/>
              </a:rPr>
              <a:t>در قرارداد ها موارد زیر باید باشد:</a:t>
            </a:r>
          </a:p>
          <a:p>
            <a:pPr algn="r">
              <a:lnSpc>
                <a:spcPct val="20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1- مشخصات دقیق کار فرما / کارگر</a:t>
            </a:r>
          </a:p>
          <a:p>
            <a:pPr algn="r">
              <a:lnSpc>
                <a:spcPct val="20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نام :               نام خانوادگی :                    کد ملی:</a:t>
            </a:r>
          </a:p>
          <a:p>
            <a:pPr algn="r">
              <a:lnSpc>
                <a:spcPct val="20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نام پدر :             شماره شناسنامه :                  ساعت کار:</a:t>
            </a:r>
          </a:p>
          <a:p>
            <a:pPr algn="r">
              <a:lnSpc>
                <a:spcPct val="20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اضافه کار :                   سریال شناسنامه :              مزد:</a:t>
            </a:r>
          </a:p>
          <a:p>
            <a:pPr algn="r">
              <a:lnSpc>
                <a:spcPct val="20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بیمه دارد      ندارد                شماره تلفن همراه </a:t>
            </a:r>
          </a:p>
          <a:p>
            <a:pPr algn="r">
              <a:lnSpc>
                <a:spcPct val="20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شماره تلفن منزل :</a:t>
            </a:r>
          </a:p>
          <a:p>
            <a:pPr algn="r">
              <a:lnSpc>
                <a:spcPct val="20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آدرس دقیق منزل :</a:t>
            </a:r>
          </a:p>
          <a:p>
            <a:pPr algn="r"/>
            <a:endParaRPr lang="en-US" sz="3200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1488023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79566" y="296091"/>
            <a:ext cx="9797143" cy="69865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200000"/>
              </a:lnSpc>
            </a:pPr>
            <a:r>
              <a:rPr lang="fa-IR" sz="3200" dirty="0" smtClean="0">
                <a:cs typeface="B Titr" panose="00000700000000000000" pitchFamily="2" charset="-78"/>
              </a:rPr>
              <a:t>تعریف کارگر:</a:t>
            </a:r>
            <a:r>
              <a:rPr lang="fa-IR" sz="3200" dirty="0" smtClean="0">
                <a:cs typeface="B Nazanin" panose="00000400000000000000" pitchFamily="2" charset="-78"/>
              </a:rPr>
              <a:t>    کسی است که به هر عنوان در مقابل دریافت حق السعی اعم از حقوق ، مزد، سهم سود و سایر مزایا به درخواست کارفرما کار می کند .</a:t>
            </a:r>
          </a:p>
          <a:p>
            <a:pPr algn="r">
              <a:lnSpc>
                <a:spcPct val="200000"/>
              </a:lnSpc>
            </a:pPr>
            <a:r>
              <a:rPr lang="fa-IR" sz="3200" b="1" dirty="0" smtClean="0">
                <a:solidFill>
                  <a:srgbClr val="FF0000"/>
                </a:solidFill>
                <a:cs typeface="B Titr" panose="00000700000000000000" pitchFamily="2" charset="-78"/>
              </a:rPr>
              <a:t>کارفرما :</a:t>
            </a:r>
            <a:r>
              <a:rPr lang="fa-IR" sz="3200" dirty="0" smtClean="0">
                <a:cs typeface="B Nazanin" panose="00000400000000000000" pitchFamily="2" charset="-78"/>
              </a:rPr>
              <a:t> شخصیتی است حقیقی یا حقوقی که کارگر به در خواست و به حساب او در مقابل دریافت حق السعی کار می کند .</a:t>
            </a:r>
          </a:p>
          <a:p>
            <a:pPr algn="r">
              <a:lnSpc>
                <a:spcPct val="200000"/>
              </a:lnSpc>
            </a:pPr>
            <a:r>
              <a:rPr lang="fa-IR" sz="3200" dirty="0" smtClean="0">
                <a:solidFill>
                  <a:srgbClr val="C00000"/>
                </a:solidFill>
                <a:cs typeface="B Titr" panose="00000700000000000000" pitchFamily="2" charset="-78"/>
              </a:rPr>
              <a:t>کارگاه :</a:t>
            </a:r>
            <a:r>
              <a:rPr lang="fa-IR" sz="3200" dirty="0" smtClean="0">
                <a:cs typeface="B Nazanin" panose="00000400000000000000" pitchFamily="2" charset="-78"/>
              </a:rPr>
              <a:t> محلی است که کارگر به در خواست کارفرما یا نماینده او در آن جا کار می کند . مثال : موسسات صنعتی ، تجاری و تولیدی</a:t>
            </a:r>
          </a:p>
          <a:p>
            <a:pPr algn="r"/>
            <a:r>
              <a:rPr lang="fa-IR" sz="3200" b="1" dirty="0" smtClean="0">
                <a:cs typeface="B Titr" panose="00000700000000000000" pitchFamily="2" charset="-78"/>
              </a:rPr>
              <a:t>نکته :</a:t>
            </a:r>
            <a:r>
              <a:rPr lang="fa-IR" sz="3200" dirty="0" smtClean="0">
                <a:cs typeface="B Nazanin" panose="00000400000000000000" pitchFamily="2" charset="-78"/>
              </a:rPr>
              <a:t> حداقل دستمزد کارگران در سال 98 : یک میلیون و پانصد و هفده هزار تومان </a:t>
            </a:r>
            <a:endParaRPr lang="en-US" sz="3200" dirty="0">
              <a:cs typeface="B Titr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09539047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19497" y="653143"/>
            <a:ext cx="8334103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a-IR" sz="3200" dirty="0" smtClean="0">
                <a:cs typeface="B Titr" panose="00000700000000000000" pitchFamily="2" charset="-78"/>
              </a:rPr>
              <a:t>مزایای حقوق :</a:t>
            </a:r>
          </a:p>
          <a:p>
            <a:pPr algn="r"/>
            <a:r>
              <a:rPr lang="fa-IR" sz="3200" dirty="0" smtClean="0">
                <a:cs typeface="B Nazanin" panose="00000400000000000000" pitchFamily="2" charset="-78"/>
              </a:rPr>
              <a:t>حق مسکن 1000000 ریال</a:t>
            </a:r>
          </a:p>
          <a:p>
            <a:pPr algn="r"/>
            <a:r>
              <a:rPr lang="fa-IR" sz="3200" dirty="0" smtClean="0">
                <a:cs typeface="B Nazanin" panose="00000400000000000000" pitchFamily="2" charset="-78"/>
              </a:rPr>
              <a:t>حق اولاد یک فرزند  1510000ریال</a:t>
            </a:r>
          </a:p>
          <a:p>
            <a:pPr algn="r"/>
            <a:r>
              <a:rPr lang="fa-IR" sz="3200" dirty="0" smtClean="0">
                <a:cs typeface="B Nazanin" panose="00000400000000000000" pitchFamily="2" charset="-78"/>
              </a:rPr>
              <a:t>حق اولاد دو فرزند 3/033/764 ریال</a:t>
            </a:r>
          </a:p>
          <a:p>
            <a:pPr algn="r"/>
            <a:r>
              <a:rPr lang="fa-IR" sz="3200" dirty="0" smtClean="0">
                <a:cs typeface="B Nazanin" panose="00000400000000000000" pitchFamily="2" charset="-78"/>
              </a:rPr>
              <a:t>بن خوار بار بافزایش 800000 ریال</a:t>
            </a:r>
          </a:p>
          <a:p>
            <a:pPr algn="r"/>
            <a:r>
              <a:rPr lang="fa-IR" sz="3200" dirty="0" smtClean="0">
                <a:cs typeface="B Nazanin" panose="00000400000000000000" pitchFamily="2" charset="-78"/>
              </a:rPr>
              <a:t>بن کارگری </a:t>
            </a:r>
          </a:p>
        </p:txBody>
      </p:sp>
    </p:spTree>
    <p:extLst>
      <p:ext uri="{BB962C8B-B14F-4D97-AF65-F5344CB8AC3E}">
        <p14:creationId xmlns:p14="http://schemas.microsoft.com/office/powerpoint/2010/main" val="40440099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05989" y="670561"/>
            <a:ext cx="9509760" cy="66670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a-IR" sz="3200" b="1" dirty="0" smtClean="0">
                <a:solidFill>
                  <a:srgbClr val="FF0000"/>
                </a:solidFill>
                <a:cs typeface="B Titr" panose="00000700000000000000" pitchFamily="2" charset="-78"/>
              </a:rPr>
              <a:t>مشکل چیست ؟</a:t>
            </a:r>
          </a:p>
          <a:p>
            <a:pPr algn="r">
              <a:lnSpc>
                <a:spcPct val="200000"/>
              </a:lnSpc>
            </a:pPr>
            <a:r>
              <a:rPr lang="fa-IR" sz="3200" b="1" dirty="0" smtClean="0">
                <a:solidFill>
                  <a:srgbClr val="C00000"/>
                </a:solidFill>
                <a:cs typeface="B Nazanin" panose="00000400000000000000" pitchFamily="2" charset="-78"/>
              </a:rPr>
              <a:t>تعریف اول : </a:t>
            </a:r>
            <a:r>
              <a:rPr lang="fa-IR" sz="3200" dirty="0" smtClean="0">
                <a:cs typeface="B Nazanin" panose="00000400000000000000" pitchFamily="2" charset="-78"/>
              </a:rPr>
              <a:t>فاصله میان وضع موجود ( واقعیت ) و وضع مطلوب ( حقیقت ) چیزی که می خواهیم به آن برسیم .</a:t>
            </a:r>
          </a:p>
          <a:p>
            <a:pPr algn="r">
              <a:lnSpc>
                <a:spcPct val="200000"/>
              </a:lnSpc>
            </a:pPr>
            <a:r>
              <a:rPr lang="fa-IR" sz="3200" b="1" dirty="0" smtClean="0">
                <a:solidFill>
                  <a:srgbClr val="002060"/>
                </a:solidFill>
                <a:cs typeface="B Nazanin" panose="00000400000000000000" pitchFamily="2" charset="-78"/>
              </a:rPr>
              <a:t>تعریف دوم : </a:t>
            </a:r>
            <a:r>
              <a:rPr lang="fa-IR" sz="3200" dirty="0" smtClean="0">
                <a:cs typeface="B Nazanin" panose="00000400000000000000" pitchFamily="2" charset="-78"/>
              </a:rPr>
              <a:t>آن چیزی که نباید باشد ولی هست و آن چیزی که باید باشد ولی نیست .</a:t>
            </a:r>
          </a:p>
          <a:p>
            <a:pPr algn="r">
              <a:lnSpc>
                <a:spcPct val="200000"/>
              </a:lnSpc>
            </a:pPr>
            <a:r>
              <a:rPr lang="fa-IR" sz="3200" b="1" dirty="0" smtClean="0">
                <a:solidFill>
                  <a:schemeClr val="accent5"/>
                </a:solidFill>
                <a:cs typeface="B Nazanin" panose="00000400000000000000" pitchFamily="2" charset="-78"/>
              </a:rPr>
              <a:t>تعریف سوم : </a:t>
            </a:r>
            <a:r>
              <a:rPr lang="fa-IR" sz="3200" dirty="0" smtClean="0">
                <a:cs typeface="B Nazanin" panose="00000400000000000000" pitchFamily="2" charset="-78"/>
              </a:rPr>
              <a:t>هر مطلبی که ذهن را به خود مشغول کرده و باید در مورد آن فکر کنیم .</a:t>
            </a:r>
            <a:endParaRPr lang="en-US" sz="3200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692417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19497" y="714103"/>
            <a:ext cx="8665029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200000"/>
              </a:lnSpc>
            </a:pPr>
            <a:r>
              <a:rPr lang="fa-IR" sz="3200" dirty="0" smtClean="0">
                <a:solidFill>
                  <a:srgbClr val="008000"/>
                </a:solidFill>
                <a:cs typeface="B Titr" panose="00000700000000000000" pitchFamily="2" charset="-78"/>
              </a:rPr>
              <a:t>رفتار مناسب در مقابل مشکلات چیست ؟</a:t>
            </a:r>
          </a:p>
          <a:p>
            <a:pPr algn="r">
              <a:lnSpc>
                <a:spcPct val="20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1-پیشگیری ( برای پیشگیری ابتدا باید برنامه ریزی کنیم )</a:t>
            </a:r>
          </a:p>
          <a:p>
            <a:pPr algn="r">
              <a:lnSpc>
                <a:spcPct val="20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2-پیگیری </a:t>
            </a:r>
          </a:p>
          <a:p>
            <a:pPr algn="r">
              <a:lnSpc>
                <a:spcPct val="20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3-مقابله</a:t>
            </a:r>
            <a:endParaRPr lang="en-US" sz="3200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6909979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71451" y="862149"/>
            <a:ext cx="8934995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200000"/>
              </a:lnSpc>
            </a:pPr>
            <a:r>
              <a:rPr lang="fa-IR" sz="3200" dirty="0" smtClean="0">
                <a:solidFill>
                  <a:srgbClr val="FF0066"/>
                </a:solidFill>
                <a:cs typeface="B Titr" panose="00000700000000000000" pitchFamily="2" charset="-78"/>
              </a:rPr>
              <a:t>ویژگی های لازم برای پیشگیری و حل مشکلات:</a:t>
            </a:r>
          </a:p>
          <a:p>
            <a:pPr algn="r">
              <a:lnSpc>
                <a:spcPct val="20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1-تعادل رفتار</a:t>
            </a:r>
          </a:p>
          <a:p>
            <a:pPr algn="r">
              <a:lnSpc>
                <a:spcPct val="20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2-تحمل پذیری</a:t>
            </a:r>
          </a:p>
          <a:p>
            <a:pPr algn="r">
              <a:lnSpc>
                <a:spcPct val="20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3-تمرکز بر روی مشکل</a:t>
            </a:r>
          </a:p>
          <a:p>
            <a:pPr algn="r">
              <a:lnSpc>
                <a:spcPct val="20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4-نگرش همه جانبه ( به مشکل از یک بعد نگاه نکنید )</a:t>
            </a:r>
            <a:endParaRPr lang="en-US" sz="3200" dirty="0">
              <a:cs typeface="B Titr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8211262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332411" y="940526"/>
            <a:ext cx="8691155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200000"/>
              </a:lnSpc>
            </a:pPr>
            <a:r>
              <a:rPr lang="fa-IR" sz="3200" dirty="0" smtClean="0">
                <a:solidFill>
                  <a:srgbClr val="C00000"/>
                </a:solidFill>
                <a:cs typeface="B Titr" panose="00000700000000000000" pitchFamily="2" charset="-78"/>
              </a:rPr>
              <a:t>انواع مشکل از جنبه کاربردی:</a:t>
            </a:r>
          </a:p>
          <a:p>
            <a:pPr algn="r">
              <a:lnSpc>
                <a:spcPct val="20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1-مشکلات کیفیت کار</a:t>
            </a:r>
          </a:p>
          <a:p>
            <a:pPr algn="r">
              <a:lnSpc>
                <a:spcPct val="20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2-مشکلات هزینه ی انجام کار</a:t>
            </a:r>
          </a:p>
          <a:p>
            <a:pPr algn="r">
              <a:lnSpc>
                <a:spcPct val="20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3- مشکلات تحویل کار ( انجام تعهدات )</a:t>
            </a:r>
            <a:endParaRPr lang="en-US" sz="3200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9905362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6424" y="905691"/>
            <a:ext cx="10476410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a-IR" sz="3200" dirty="0" smtClean="0">
                <a:solidFill>
                  <a:srgbClr val="00B050"/>
                </a:solidFill>
                <a:cs typeface="B Titr" panose="00000700000000000000" pitchFamily="2" charset="-78"/>
              </a:rPr>
              <a:t>نقش سرپرست در پیشگیری و حل مشکلات :</a:t>
            </a:r>
          </a:p>
          <a:p>
            <a:pPr algn="r">
              <a:lnSpc>
                <a:spcPct val="20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1-سرپرست با ایجاد رابطه ی خوب میان کارکنان ، رابطه ای که با توجه به تفاوتهای فردی شکل گرفته می تواند از بروز بسیاری از مشکلات جلوگیری نماید .</a:t>
            </a:r>
          </a:p>
          <a:p>
            <a:pPr algn="r">
              <a:lnSpc>
                <a:spcPct val="20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2-رفتارهای آگاهانه و صمیمی با تک تک افراد مانع بروز مشکلات می شود .</a:t>
            </a:r>
          </a:p>
          <a:p>
            <a:pPr algn="r">
              <a:lnSpc>
                <a:spcPct val="20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3-مشکلات را می توان به دور از شتابزدگی و به وسیله ی مشارکت افراد با کمترین هزینه و زمان به بهترین شکل بر طرف نمود .</a:t>
            </a:r>
            <a:endParaRPr lang="en-US" sz="3200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0952731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3177" y="513806"/>
            <a:ext cx="10162903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200000"/>
              </a:lnSpc>
            </a:pPr>
            <a:r>
              <a:rPr lang="fa-IR" sz="3200" dirty="0" smtClean="0">
                <a:cs typeface="B Titr" panose="00000700000000000000" pitchFamily="2" charset="-78"/>
              </a:rPr>
              <a:t>انواع مشکلات از نظر زمان وقوع </a:t>
            </a:r>
            <a:r>
              <a:rPr lang="fa-IR" sz="3200" dirty="0" smtClean="0">
                <a:cs typeface="B Titr" panose="00000700000000000000" pitchFamily="2" charset="-78"/>
                <a:sym typeface="Wingdings" panose="05000000000000000000" pitchFamily="2" charset="2"/>
              </a:rPr>
              <a:t>:</a:t>
            </a:r>
          </a:p>
          <a:p>
            <a:pPr algn="r">
              <a:lnSpc>
                <a:spcPct val="200000"/>
              </a:lnSpc>
            </a:pPr>
            <a:r>
              <a:rPr lang="fa-IR" sz="3200" b="1" dirty="0" smtClean="0">
                <a:solidFill>
                  <a:srgbClr val="002060"/>
                </a:solidFill>
                <a:cs typeface="B Nazanin" panose="00000400000000000000" pitchFamily="2" charset="-78"/>
                <a:sym typeface="Wingdings" panose="05000000000000000000" pitchFamily="2" charset="2"/>
              </a:rPr>
              <a:t>1-مشکلات آنی ( لحظه ای ) : </a:t>
            </a:r>
            <a:r>
              <a:rPr lang="fa-IR" sz="3200" dirty="0" smtClean="0">
                <a:cs typeface="B Nazanin" panose="00000400000000000000" pitchFamily="2" charset="-78"/>
                <a:sym typeface="Wingdings" panose="05000000000000000000" pitchFamily="2" charset="2"/>
              </a:rPr>
              <a:t>قابل پیش بینی نبوده ، مثل حادثه ، خرابی بدون علت معین )</a:t>
            </a:r>
          </a:p>
          <a:p>
            <a:pPr algn="r">
              <a:lnSpc>
                <a:spcPct val="200000"/>
              </a:lnSpc>
            </a:pPr>
            <a:r>
              <a:rPr lang="fa-IR" sz="3200" b="1" dirty="0" smtClean="0">
                <a:solidFill>
                  <a:srgbClr val="00B0F0"/>
                </a:solidFill>
                <a:cs typeface="B Nazanin" panose="00000400000000000000" pitchFamily="2" charset="-78"/>
                <a:sym typeface="Wingdings" panose="05000000000000000000" pitchFamily="2" charset="2"/>
              </a:rPr>
              <a:t>2-مشکلات جاری : </a:t>
            </a:r>
            <a:r>
              <a:rPr lang="fa-IR" sz="3200" dirty="0" smtClean="0">
                <a:cs typeface="B Nazanin" panose="00000400000000000000" pitchFamily="2" charset="-78"/>
                <a:sym typeface="Wingdings" panose="05000000000000000000" pitchFamily="2" charset="2"/>
              </a:rPr>
              <a:t>قابل پیش بینی بوده و زمان آن نیز معلوم است ( مرخصی )</a:t>
            </a:r>
          </a:p>
          <a:p>
            <a:pPr algn="r">
              <a:lnSpc>
                <a:spcPct val="200000"/>
              </a:lnSpc>
            </a:pPr>
            <a:r>
              <a:rPr lang="fa-IR" sz="3200" b="1" dirty="0" smtClean="0">
                <a:solidFill>
                  <a:srgbClr val="FFC000"/>
                </a:solidFill>
                <a:cs typeface="B Nazanin" panose="00000400000000000000" pitchFamily="2" charset="-78"/>
                <a:sym typeface="Wingdings" panose="05000000000000000000" pitchFamily="2" charset="2"/>
              </a:rPr>
              <a:t>3- مشکلات نهفته ( پنهان ) : </a:t>
            </a:r>
            <a:r>
              <a:rPr lang="fa-IR" sz="3200" dirty="0" smtClean="0">
                <a:cs typeface="B Nazanin" panose="00000400000000000000" pitchFamily="2" charset="-78"/>
                <a:sym typeface="Wingdings" panose="05000000000000000000" pitchFamily="2" charset="2"/>
              </a:rPr>
              <a:t>قابل پیش بینی بوده ولی زمان وقوع آن معلوم نیست ، ماشین بدون حفاظ ، کار با روش غلط ، کار با آموزش و مهارت کم </a:t>
            </a:r>
            <a:endParaRPr lang="en-US" sz="3200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858548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01189" y="148046"/>
            <a:ext cx="9605554" cy="7478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a-IR" sz="3200" b="1" dirty="0" smtClean="0">
                <a:solidFill>
                  <a:srgbClr val="00B0F0"/>
                </a:solidFill>
                <a:cs typeface="B Titr" panose="00000700000000000000" pitchFamily="2" charset="-78"/>
              </a:rPr>
              <a:t>روش علمی حل مشکل:</a:t>
            </a:r>
          </a:p>
          <a:p>
            <a:pPr algn="r">
              <a:lnSpc>
                <a:spcPct val="20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1-قبل هر چیز باید هدف را به روشنی تعریف کنید و با تعیین هدف راه و مسیر حل مشکل مشخص می شود .</a:t>
            </a:r>
          </a:p>
          <a:p>
            <a:pPr algn="r">
              <a:lnSpc>
                <a:spcPct val="20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2-حقایق را پیدا کنید </a:t>
            </a:r>
          </a:p>
          <a:p>
            <a:pPr algn="r">
              <a:lnSpc>
                <a:spcPct val="20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3-سوابق مشکل</a:t>
            </a:r>
          </a:p>
          <a:p>
            <a:pPr algn="r">
              <a:lnSpc>
                <a:spcPct val="20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4-مقررات و رسوم</a:t>
            </a:r>
          </a:p>
          <a:p>
            <a:pPr algn="r">
              <a:lnSpc>
                <a:spcPct val="20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5-با افراد آگاه گفتگو کنید </a:t>
            </a:r>
          </a:p>
          <a:p>
            <a:pPr algn="r">
              <a:lnSpc>
                <a:spcPct val="20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6-اطلاعات را بسنجید و بعد تصمیم بگیرید .</a:t>
            </a:r>
            <a:endParaRPr lang="en-US" sz="3200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5019507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97280" y="940526"/>
            <a:ext cx="93878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513807" y="548640"/>
            <a:ext cx="10284822" cy="6494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a-IR" sz="3200" dirty="0" smtClean="0">
                <a:cs typeface="B Titr" panose="00000700000000000000" pitchFamily="2" charset="-78"/>
              </a:rPr>
              <a:t>ساعات کاری روزانه : </a:t>
            </a:r>
          </a:p>
          <a:p>
            <a:pPr algn="r">
              <a:lnSpc>
                <a:spcPct val="20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کارمند در هفته 44 ساعت باید کار کند بعضی مشاغل 48 ساعت</a:t>
            </a:r>
          </a:p>
          <a:p>
            <a:pPr algn="r">
              <a:lnSpc>
                <a:spcPct val="20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تدریس در ( دانشگاه ، آموزش و پرورش ) هر 45 دقیقه یک ساعت محسوب می شود.</a:t>
            </a:r>
          </a:p>
          <a:p>
            <a:pPr algn="r">
              <a:lnSpc>
                <a:spcPct val="20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مثلا هر واحد درسی تئوری 45 دقیقه است .</a:t>
            </a:r>
          </a:p>
          <a:p>
            <a:pPr algn="r">
              <a:lnSpc>
                <a:spcPct val="200000"/>
              </a:lnSpc>
            </a:pPr>
            <a:r>
              <a:rPr lang="fa-IR" sz="3200" dirty="0" smtClean="0">
                <a:cs typeface="B Nazanin" panose="00000400000000000000" pitchFamily="2" charset="-78"/>
              </a:rPr>
              <a:t>حق التدریس : هر کسی که تدریس می کند حق الزحمه آنها بصورت ساعت تدریس پرداخت می شود .</a:t>
            </a:r>
            <a:endParaRPr lang="en-US" sz="3200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840330643"/>
      </p:ext>
    </p:extLst>
  </p:cSld>
  <p:clrMapOvr>
    <a:masterClrMapping/>
  </p:clrMapOvr>
</p:sld>
</file>

<file path=ppt/theme/theme1.xml><?xml version="1.0" encoding="utf-8"?>
<a:theme xmlns:a="http://schemas.openxmlformats.org/drawingml/2006/main" name="Droplet">
  <a:themeElements>
    <a:clrScheme name="Droplet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A633B6A3-9E7F-4C10-9C98-2517A313436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TM04033925[[fn=Droplet]]</Template>
  <TotalTime>807</TotalTime>
  <Words>754</Words>
  <Application>Microsoft Office PowerPoint</Application>
  <PresentationFormat>Widescreen</PresentationFormat>
  <Paragraphs>82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2" baseType="lpstr">
      <vt:lpstr>Arial</vt:lpstr>
      <vt:lpstr>B Nazanin</vt:lpstr>
      <vt:lpstr>B Titr</vt:lpstr>
      <vt:lpstr>Times New Roman</vt:lpstr>
      <vt:lpstr>Tw Cen MT</vt:lpstr>
      <vt:lpstr>Wingdings</vt:lpstr>
      <vt:lpstr>Droplet</vt:lpstr>
      <vt:lpstr>درس اصول سرپرستی جلسه دوم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درس اصول سرپرستی جلسه دوم</dc:title>
  <dc:creator>F.Araghi</dc:creator>
  <cp:lastModifiedBy>F.Araghi</cp:lastModifiedBy>
  <cp:revision>13</cp:revision>
  <dcterms:created xsi:type="dcterms:W3CDTF">2020-03-24T06:31:00Z</dcterms:created>
  <dcterms:modified xsi:type="dcterms:W3CDTF">2020-03-24T19:58:33Z</dcterms:modified>
</cp:coreProperties>
</file>