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302" r:id="rId2"/>
    <p:sldId id="288" r:id="rId3"/>
    <p:sldId id="290" r:id="rId4"/>
    <p:sldId id="296" r:id="rId5"/>
    <p:sldId id="289" r:id="rId6"/>
    <p:sldId id="291" r:id="rId7"/>
    <p:sldId id="292" r:id="rId8"/>
    <p:sldId id="293" r:id="rId9"/>
    <p:sldId id="294" r:id="rId10"/>
    <p:sldId id="295" r:id="rId11"/>
    <p:sldId id="278" r:id="rId12"/>
    <p:sldId id="297" r:id="rId13"/>
    <p:sldId id="298" r:id="rId14"/>
    <p:sldId id="301" r:id="rId15"/>
    <p:sldId id="300" r:id="rId16"/>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3716" autoAdjust="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280FC4E-3752-4813-8768-84FE19DE230C}" type="datetimeFigureOut">
              <a:rPr lang="fa-IR" smtClean="0"/>
              <a:t>08/08/1441</a:t>
            </a:fld>
            <a:endParaRPr lang="fa-I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fa-I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64F0FE7-970B-43E6-BC20-7D3D17A426E7}" type="slidenum">
              <a:rPr lang="fa-IR" smtClean="0"/>
              <a:t>‹#›</a:t>
            </a:fld>
            <a:endParaRPr lang="fa-I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2123273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80FC4E-3752-4813-8768-84FE19DE230C}" type="datetimeFigureOut">
              <a:rPr lang="fa-IR" smtClean="0"/>
              <a:t>08/08/1441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4F0FE7-970B-43E6-BC20-7D3D17A426E7}" type="slidenum">
              <a:rPr lang="fa-IR" smtClean="0"/>
              <a:t>‹#›</a:t>
            </a:fld>
            <a:endParaRPr lang="fa-IR"/>
          </a:p>
        </p:txBody>
      </p:sp>
    </p:spTree>
    <p:extLst>
      <p:ext uri="{BB962C8B-B14F-4D97-AF65-F5344CB8AC3E}">
        <p14:creationId xmlns:p14="http://schemas.microsoft.com/office/powerpoint/2010/main" val="193029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80FC4E-3752-4813-8768-84FE19DE230C}" type="datetimeFigureOut">
              <a:rPr lang="fa-IR" smtClean="0"/>
              <a:t>08/08/1441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4F0FE7-970B-43E6-BC20-7D3D17A426E7}" type="slidenum">
              <a:rPr lang="fa-IR" smtClean="0"/>
              <a:t>‹#›</a:t>
            </a:fld>
            <a:endParaRPr lang="fa-IR"/>
          </a:p>
        </p:txBody>
      </p:sp>
    </p:spTree>
    <p:extLst>
      <p:ext uri="{BB962C8B-B14F-4D97-AF65-F5344CB8AC3E}">
        <p14:creationId xmlns:p14="http://schemas.microsoft.com/office/powerpoint/2010/main" val="1869931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80FC4E-3752-4813-8768-84FE19DE230C}" type="datetimeFigureOut">
              <a:rPr lang="fa-IR" smtClean="0"/>
              <a:t>08/08/1441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4F0FE7-970B-43E6-BC20-7D3D17A426E7}" type="slidenum">
              <a:rPr lang="fa-IR" smtClean="0"/>
              <a:t>‹#›</a:t>
            </a:fld>
            <a:endParaRPr lang="fa-IR"/>
          </a:p>
        </p:txBody>
      </p:sp>
    </p:spTree>
    <p:extLst>
      <p:ext uri="{BB962C8B-B14F-4D97-AF65-F5344CB8AC3E}">
        <p14:creationId xmlns:p14="http://schemas.microsoft.com/office/powerpoint/2010/main" val="412066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280FC4E-3752-4813-8768-84FE19DE230C}" type="datetimeFigureOut">
              <a:rPr lang="fa-IR" smtClean="0"/>
              <a:t>08/08/1441</a:t>
            </a:fld>
            <a:endParaRPr lang="fa-I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fa-I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64F0FE7-970B-43E6-BC20-7D3D17A426E7}" type="slidenum">
              <a:rPr lang="fa-IR" smtClean="0"/>
              <a:t>‹#›</a:t>
            </a:fld>
            <a:endParaRPr lang="fa-I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6102925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80FC4E-3752-4813-8768-84FE19DE230C}" type="datetimeFigureOut">
              <a:rPr lang="fa-IR" smtClean="0"/>
              <a:t>08/08/1441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4F0FE7-970B-43E6-BC20-7D3D17A426E7}" type="slidenum">
              <a:rPr lang="fa-IR" smtClean="0"/>
              <a:t>‹#›</a:t>
            </a:fld>
            <a:endParaRPr lang="fa-IR"/>
          </a:p>
        </p:txBody>
      </p:sp>
    </p:spTree>
    <p:extLst>
      <p:ext uri="{BB962C8B-B14F-4D97-AF65-F5344CB8AC3E}">
        <p14:creationId xmlns:p14="http://schemas.microsoft.com/office/powerpoint/2010/main" val="373063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80FC4E-3752-4813-8768-84FE19DE230C}" type="datetimeFigureOut">
              <a:rPr lang="fa-IR" smtClean="0"/>
              <a:t>08/08/1441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64F0FE7-970B-43E6-BC20-7D3D17A426E7}" type="slidenum">
              <a:rPr lang="fa-IR" smtClean="0"/>
              <a:t>‹#›</a:t>
            </a:fld>
            <a:endParaRPr lang="fa-IR"/>
          </a:p>
        </p:txBody>
      </p:sp>
    </p:spTree>
    <p:extLst>
      <p:ext uri="{BB962C8B-B14F-4D97-AF65-F5344CB8AC3E}">
        <p14:creationId xmlns:p14="http://schemas.microsoft.com/office/powerpoint/2010/main" val="392451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80FC4E-3752-4813-8768-84FE19DE230C}" type="datetimeFigureOut">
              <a:rPr lang="fa-IR" smtClean="0"/>
              <a:t>08/08/1441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64F0FE7-970B-43E6-BC20-7D3D17A426E7}" type="slidenum">
              <a:rPr lang="fa-IR" smtClean="0"/>
              <a:t>‹#›</a:t>
            </a:fld>
            <a:endParaRPr lang="fa-IR"/>
          </a:p>
        </p:txBody>
      </p:sp>
    </p:spTree>
    <p:extLst>
      <p:ext uri="{BB962C8B-B14F-4D97-AF65-F5344CB8AC3E}">
        <p14:creationId xmlns:p14="http://schemas.microsoft.com/office/powerpoint/2010/main" val="351804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0FC4E-3752-4813-8768-84FE19DE230C}" type="datetimeFigureOut">
              <a:rPr lang="fa-IR" smtClean="0"/>
              <a:t>08/08/1441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64F0FE7-970B-43E6-BC20-7D3D17A426E7}" type="slidenum">
              <a:rPr lang="fa-IR" smtClean="0"/>
              <a:t>‹#›</a:t>
            </a:fld>
            <a:endParaRPr lang="fa-IR"/>
          </a:p>
        </p:txBody>
      </p:sp>
    </p:spTree>
    <p:extLst>
      <p:ext uri="{BB962C8B-B14F-4D97-AF65-F5344CB8AC3E}">
        <p14:creationId xmlns:p14="http://schemas.microsoft.com/office/powerpoint/2010/main" val="424716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280FC4E-3752-4813-8768-84FE19DE230C}" type="datetimeFigureOut">
              <a:rPr lang="fa-IR" smtClean="0"/>
              <a:t>08/08/1441</a:t>
            </a:fld>
            <a:endParaRPr lang="fa-I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a-I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64F0FE7-970B-43E6-BC20-7D3D17A426E7}" type="slidenum">
              <a:rPr lang="fa-IR" smtClean="0"/>
              <a:t>‹#›</a:t>
            </a:fld>
            <a:endParaRPr lang="fa-I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7675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280FC4E-3752-4813-8768-84FE19DE230C}" type="datetimeFigureOut">
              <a:rPr lang="fa-IR" smtClean="0"/>
              <a:t>08/08/1441</a:t>
            </a:fld>
            <a:endParaRPr lang="fa-I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a-I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64F0FE7-970B-43E6-BC20-7D3D17A426E7}" type="slidenum">
              <a:rPr lang="fa-IR" smtClean="0"/>
              <a:t>‹#›</a:t>
            </a:fld>
            <a:endParaRPr lang="fa-I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40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280FC4E-3752-4813-8768-84FE19DE230C}" type="datetimeFigureOut">
              <a:rPr lang="fa-IR" smtClean="0"/>
              <a:t>08/08/1441</a:t>
            </a:fld>
            <a:endParaRPr lang="fa-I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fa-I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64F0FE7-970B-43E6-BC20-7D3D17A426E7}" type="slidenum">
              <a:rPr lang="fa-IR" smtClean="0"/>
              <a:t>‹#›</a:t>
            </a:fld>
            <a:endParaRPr lang="fa-I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7773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777285" y="1378039"/>
            <a:ext cx="8525814" cy="3580327"/>
          </a:xfrm>
        </p:spPr>
        <p:txBody>
          <a:bodyPr/>
          <a:lstStyle/>
          <a:p>
            <a:r>
              <a:rPr lang="fa-IR" sz="3200" dirty="0" smtClean="0">
                <a:cs typeface="B Titr" panose="00000700000000000000" pitchFamily="2" charset="-78"/>
              </a:rPr>
              <a:t>جزوه درس تاسیسات مکانیکی و الکتریکی</a:t>
            </a:r>
            <a:br>
              <a:rPr lang="fa-IR" sz="3200" dirty="0" smtClean="0">
                <a:cs typeface="B Titr" panose="00000700000000000000" pitchFamily="2" charset="-78"/>
              </a:rPr>
            </a:br>
            <a:r>
              <a:rPr lang="fa-IR" sz="3200" dirty="0" smtClean="0">
                <a:cs typeface="B Titr" panose="00000700000000000000" pitchFamily="2" charset="-78"/>
              </a:rPr>
              <a:t>(جلسه </a:t>
            </a:r>
            <a:r>
              <a:rPr lang="fa-IR" sz="3200" dirty="0" smtClean="0">
                <a:cs typeface="B Titr" panose="00000700000000000000" pitchFamily="2" charset="-78"/>
              </a:rPr>
              <a:t>سوم</a:t>
            </a:r>
            <a:r>
              <a:rPr lang="fa-IR" sz="3200" dirty="0" smtClean="0">
                <a:cs typeface="B Titr" panose="00000700000000000000" pitchFamily="2" charset="-78"/>
              </a:rPr>
              <a:t>)</a:t>
            </a:r>
            <a:br>
              <a:rPr lang="fa-IR" sz="3200" dirty="0" smtClean="0">
                <a:cs typeface="B Titr" panose="00000700000000000000" pitchFamily="2" charset="-78"/>
              </a:rPr>
            </a:br>
            <a:r>
              <a:rPr lang="fa-IR" sz="3200" dirty="0">
                <a:cs typeface="B Titr" panose="00000700000000000000" pitchFamily="2" charset="-78"/>
              </a:rPr>
              <a:t/>
            </a:r>
            <a:br>
              <a:rPr lang="fa-IR" sz="3200" dirty="0">
                <a:cs typeface="B Titr" panose="00000700000000000000" pitchFamily="2" charset="-78"/>
              </a:rPr>
            </a:br>
            <a:r>
              <a:rPr lang="fa-IR" sz="3200" dirty="0" smtClean="0">
                <a:cs typeface="B Titr" panose="00000700000000000000" pitchFamily="2" charset="-78"/>
              </a:rPr>
              <a:t>مدرس:</a:t>
            </a:r>
            <a:br>
              <a:rPr lang="fa-IR" sz="3200" dirty="0" smtClean="0">
                <a:cs typeface="B Titr" panose="00000700000000000000" pitchFamily="2" charset="-78"/>
              </a:rPr>
            </a:br>
            <a:r>
              <a:rPr lang="fa-IR" sz="3200" dirty="0" smtClean="0">
                <a:cs typeface="B Titr" panose="00000700000000000000" pitchFamily="2" charset="-78"/>
              </a:rPr>
              <a:t/>
            </a:r>
            <a:br>
              <a:rPr lang="fa-IR" sz="3200" dirty="0" smtClean="0">
                <a:cs typeface="B Titr" panose="00000700000000000000" pitchFamily="2" charset="-78"/>
              </a:rPr>
            </a:br>
            <a:r>
              <a:rPr lang="fa-IR" sz="3200" dirty="0" smtClean="0">
                <a:cs typeface="B Titr" panose="00000700000000000000" pitchFamily="2" charset="-78"/>
              </a:rPr>
              <a:t> دکتر امیررضا معموری </a:t>
            </a:r>
            <a:br>
              <a:rPr lang="fa-IR" sz="3200" dirty="0" smtClean="0">
                <a:cs typeface="B Titr" panose="00000700000000000000" pitchFamily="2" charset="-78"/>
              </a:rPr>
            </a:br>
            <a:r>
              <a:rPr lang="fa-IR" sz="2000" dirty="0" smtClean="0">
                <a:cs typeface="B Titr" panose="00000700000000000000" pitchFamily="2" charset="-78"/>
              </a:rPr>
              <a:t/>
            </a:r>
            <a:br>
              <a:rPr lang="fa-IR" sz="2000" dirty="0" smtClean="0">
                <a:cs typeface="B Titr" panose="00000700000000000000" pitchFamily="2" charset="-78"/>
              </a:rPr>
            </a:br>
            <a:endParaRPr lang="fa-IR" sz="2000" dirty="0">
              <a:cs typeface="B Titr" panose="00000700000000000000" pitchFamily="2" charset="-78"/>
            </a:endParaRPr>
          </a:p>
        </p:txBody>
      </p:sp>
    </p:spTree>
    <p:extLst>
      <p:ext uri="{BB962C8B-B14F-4D97-AF65-F5344CB8AC3E}">
        <p14:creationId xmlns:p14="http://schemas.microsoft.com/office/powerpoint/2010/main" val="2454752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5" y="0"/>
            <a:ext cx="11445026" cy="6858000"/>
          </a:xfrm>
        </p:spPr>
        <p:txBody>
          <a:bodyPr/>
          <a:lstStyle/>
          <a:p>
            <a:pPr marL="0" indent="0">
              <a:buNone/>
            </a:pPr>
            <a:endParaRPr lang="fa-IR" dirty="0"/>
          </a:p>
          <a:p>
            <a:endParaRPr lang="fa-IR" dirty="0" smtClean="0"/>
          </a:p>
          <a:p>
            <a:endParaRPr lang="fa-IR" dirty="0"/>
          </a:p>
        </p:txBody>
      </p:sp>
      <p:pic>
        <p:nvPicPr>
          <p:cNvPr id="2" name="Picture 1"/>
          <p:cNvPicPr>
            <a:picLocks noChangeAspect="1"/>
          </p:cNvPicPr>
          <p:nvPr/>
        </p:nvPicPr>
        <p:blipFill>
          <a:blip r:embed="rId2"/>
          <a:stretch>
            <a:fillRect/>
          </a:stretch>
        </p:blipFill>
        <p:spPr>
          <a:xfrm>
            <a:off x="1804044" y="798348"/>
            <a:ext cx="8583912" cy="5261304"/>
          </a:xfrm>
          <a:prstGeom prst="rect">
            <a:avLst/>
          </a:prstGeom>
        </p:spPr>
      </p:pic>
    </p:spTree>
    <p:extLst>
      <p:ext uri="{BB962C8B-B14F-4D97-AF65-F5344CB8AC3E}">
        <p14:creationId xmlns:p14="http://schemas.microsoft.com/office/powerpoint/2010/main" val="3198031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lstStyle/>
          <a:p>
            <a:r>
              <a:rPr lang="fa-IR" sz="2800" dirty="0">
                <a:cs typeface="B Nazanin" panose="00000400000000000000" pitchFamily="2" charset="-78"/>
              </a:rPr>
              <a:t>هواساز: یک دستگاه تبادل حرارتی دو فصلی است گرمایشی و سرمایشی است انتقال حرارت </a:t>
            </a:r>
            <a:r>
              <a:rPr lang="fa-IR" sz="2800" dirty="0" smtClean="0">
                <a:cs typeface="B Nazanin" panose="00000400000000000000" pitchFamily="2" charset="-78"/>
              </a:rPr>
              <a:t>آن به صورت جابجایی </a:t>
            </a:r>
            <a:r>
              <a:rPr lang="fa-IR" sz="2800" dirty="0">
                <a:cs typeface="B Nazanin" panose="00000400000000000000" pitchFamily="2" charset="-78"/>
              </a:rPr>
              <a:t>اجباری </a:t>
            </a:r>
            <a:r>
              <a:rPr lang="fa-IR" sz="2800" dirty="0" smtClean="0">
                <a:cs typeface="B Nazanin" panose="00000400000000000000" pitchFamily="2" charset="-78"/>
              </a:rPr>
              <a:t>می باشد</a:t>
            </a:r>
            <a:endParaRPr lang="fa-IR" sz="2800" dirty="0">
              <a:cs typeface="B Nazanin" panose="00000400000000000000" pitchFamily="2" charset="-78"/>
            </a:endParaRPr>
          </a:p>
          <a:p>
            <a:endParaRPr lang="fa-IR" dirty="0"/>
          </a:p>
        </p:txBody>
      </p:sp>
      <p:sp>
        <p:nvSpPr>
          <p:cNvPr id="5" name="Rectangle 4"/>
          <p:cNvSpPr/>
          <p:nvPr/>
        </p:nvSpPr>
        <p:spPr>
          <a:xfrm>
            <a:off x="3418639" y="1124934"/>
            <a:ext cx="6825077" cy="252376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342900" indent="-342900" algn="ctr">
              <a:buFont typeface="Arial" panose="020B0604020202020204" pitchFamily="34" charset="0"/>
              <a:buChar char="•"/>
            </a:pPr>
            <a:r>
              <a:rPr lang="fa-IR" sz="2400" b="1" dirty="0" smtClean="0">
                <a:latin typeface="2  Baran"/>
                <a:cs typeface="B Nazanin" panose="00000400000000000000" pitchFamily="2" charset="-78"/>
              </a:rPr>
              <a:t>دستگاه تبادل گرمای دو فصلی (گرمایش و سرمایش)</a:t>
            </a:r>
          </a:p>
          <a:p>
            <a:pPr marL="342900" indent="-342900" algn="ctr">
              <a:buFont typeface="Arial" panose="020B0604020202020204" pitchFamily="34" charset="0"/>
              <a:buChar char="•"/>
            </a:pPr>
            <a:r>
              <a:rPr lang="fa-IR" sz="2400" b="1" dirty="0">
                <a:latin typeface="2  Baran"/>
                <a:cs typeface="B Nazanin" panose="00000400000000000000" pitchFamily="2" charset="-78"/>
              </a:rPr>
              <a:t>نیازمند به تجهیزات تولید گرما (مانند دیگ، پکیج و</a:t>
            </a:r>
            <a:r>
              <a:rPr lang="fa-IR" sz="2400" b="1" dirty="0" smtClean="0">
                <a:latin typeface="2  Baran"/>
                <a:cs typeface="B Nazanin" panose="00000400000000000000" pitchFamily="2" charset="-78"/>
              </a:rPr>
              <a:t>...)</a:t>
            </a:r>
          </a:p>
          <a:p>
            <a:pPr marL="342900" indent="-342900" algn="ctr">
              <a:buFont typeface="Arial" panose="020B0604020202020204" pitchFamily="34" charset="0"/>
              <a:buChar char="•"/>
            </a:pPr>
            <a:r>
              <a:rPr lang="fa-IR" sz="2400" b="1" dirty="0" smtClean="0">
                <a:latin typeface="2  Baran"/>
                <a:cs typeface="B Nazanin" panose="00000400000000000000" pitchFamily="2" charset="-78"/>
              </a:rPr>
              <a:t>نیازمند به تجهیزات تولید سرما (مانند چیلر و...)</a:t>
            </a:r>
          </a:p>
          <a:p>
            <a:pPr marL="342900" indent="-342900" algn="ctr">
              <a:buFont typeface="Arial" panose="020B0604020202020204" pitchFamily="34" charset="0"/>
              <a:buChar char="•"/>
            </a:pPr>
            <a:r>
              <a:rPr lang="fa-IR" sz="2400" b="1" dirty="0" smtClean="0">
                <a:latin typeface="2  Baran"/>
                <a:cs typeface="B Nazanin" panose="00000400000000000000" pitchFamily="2" charset="-78"/>
              </a:rPr>
              <a:t>روش انتقال حرارت جابجایی اجباری (دارای فن)</a:t>
            </a:r>
          </a:p>
          <a:p>
            <a:pPr marL="342900" indent="-342900" algn="ctr">
              <a:buFont typeface="Arial" panose="020B0604020202020204" pitchFamily="34" charset="0"/>
              <a:buChar char="•"/>
            </a:pPr>
            <a:r>
              <a:rPr lang="fa-IR" sz="2400" b="1" dirty="0" smtClean="0">
                <a:latin typeface="2  Baran"/>
                <a:cs typeface="B Nazanin" panose="00000400000000000000" pitchFamily="2" charset="-78"/>
              </a:rPr>
              <a:t>به صورت مرکزی می باشد و با کانال هوای مطبوع را منتقل می نماید.</a:t>
            </a:r>
            <a:endParaRPr lang="en-US" sz="1400" dirty="0"/>
          </a:p>
          <a:p>
            <a:endParaRPr lang="en-US" sz="1400" dirty="0"/>
          </a:p>
        </p:txBody>
      </p:sp>
      <p:pic>
        <p:nvPicPr>
          <p:cNvPr id="6" name="Picture 5"/>
          <p:cNvPicPr>
            <a:picLocks noChangeAspect="1"/>
          </p:cNvPicPr>
          <p:nvPr/>
        </p:nvPicPr>
        <p:blipFill>
          <a:blip r:embed="rId4"/>
          <a:stretch>
            <a:fillRect/>
          </a:stretch>
        </p:blipFill>
        <p:spPr>
          <a:xfrm>
            <a:off x="6640726" y="3885199"/>
            <a:ext cx="4462041" cy="2736304"/>
          </a:xfrm>
          <a:prstGeom prst="rect">
            <a:avLst/>
          </a:prstGeom>
        </p:spPr>
      </p:pic>
      <p:pic>
        <p:nvPicPr>
          <p:cNvPr id="7" name="Picture 6"/>
          <p:cNvPicPr>
            <a:picLocks noChangeAspect="1"/>
          </p:cNvPicPr>
          <p:nvPr/>
        </p:nvPicPr>
        <p:blipFill>
          <a:blip r:embed="rId5"/>
          <a:stretch>
            <a:fillRect/>
          </a:stretch>
        </p:blipFill>
        <p:spPr>
          <a:xfrm>
            <a:off x="1838973" y="3996081"/>
            <a:ext cx="4211960" cy="2514540"/>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34173" y="1124934"/>
            <a:ext cx="609600" cy="609600"/>
          </a:xfrm>
          <a:prstGeom prst="rect">
            <a:avLst/>
          </a:prstGeom>
        </p:spPr>
      </p:pic>
    </p:spTree>
    <p:extLst>
      <p:ext uri="{BB962C8B-B14F-4D97-AF65-F5344CB8AC3E}">
        <p14:creationId xmlns:p14="http://schemas.microsoft.com/office/powerpoint/2010/main" val="30916137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19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2871742" y="563266"/>
            <a:ext cx="7405599" cy="5554200"/>
          </a:xfrm>
          <a:prstGeom prst="rect">
            <a:avLst/>
          </a:prstGeom>
        </p:spPr>
      </p:pic>
    </p:spTree>
    <p:extLst>
      <p:ext uri="{BB962C8B-B14F-4D97-AF65-F5344CB8AC3E}">
        <p14:creationId xmlns:p14="http://schemas.microsoft.com/office/powerpoint/2010/main" val="1050333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a-IR" dirty="0"/>
          </a:p>
        </p:txBody>
      </p:sp>
      <p:pic>
        <p:nvPicPr>
          <p:cNvPr id="7" name="Picture 6"/>
          <p:cNvPicPr>
            <a:picLocks noChangeAspect="1"/>
          </p:cNvPicPr>
          <p:nvPr/>
        </p:nvPicPr>
        <p:blipFill>
          <a:blip r:embed="rId4"/>
          <a:stretch>
            <a:fillRect/>
          </a:stretch>
        </p:blipFill>
        <p:spPr>
          <a:xfrm>
            <a:off x="2917519" y="299182"/>
            <a:ext cx="7445718" cy="2572866"/>
          </a:xfrm>
          <a:prstGeom prst="rect">
            <a:avLst/>
          </a:prstGeom>
        </p:spPr>
      </p:pic>
      <p:pic>
        <p:nvPicPr>
          <p:cNvPr id="8" name="Picture 7"/>
          <p:cNvPicPr>
            <a:picLocks noChangeAspect="1"/>
          </p:cNvPicPr>
          <p:nvPr/>
        </p:nvPicPr>
        <p:blipFill>
          <a:blip r:embed="rId5"/>
          <a:stretch>
            <a:fillRect/>
          </a:stretch>
        </p:blipFill>
        <p:spPr>
          <a:xfrm>
            <a:off x="1579114" y="3496984"/>
            <a:ext cx="9608371" cy="2723764"/>
          </a:xfrm>
          <a:prstGeom prst="rect">
            <a:avLst/>
          </a:prstGeom>
        </p:spPr>
      </p:pic>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34960" y="766108"/>
            <a:ext cx="609600" cy="609600"/>
          </a:xfrm>
          <a:prstGeom prst="rect">
            <a:avLst/>
          </a:prstGeom>
        </p:spPr>
      </p:pic>
    </p:spTree>
    <p:extLst>
      <p:ext uri="{BB962C8B-B14F-4D97-AF65-F5344CB8AC3E}">
        <p14:creationId xmlns:p14="http://schemas.microsoft.com/office/powerpoint/2010/main" val="40598230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298"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6219" y="439159"/>
            <a:ext cx="10844012" cy="5262979"/>
          </a:xfrm>
          <a:prstGeom prst="rect">
            <a:avLst/>
          </a:prstGeom>
        </p:spPr>
        <p:txBody>
          <a:bodyPr wrap="square">
            <a:spAutoFit/>
          </a:bodyPr>
          <a:lstStyle/>
          <a:p>
            <a:pPr algn="just"/>
            <a:r>
              <a:rPr lang="fa-IR" sz="2000" dirty="0">
                <a:cs typeface="B Nazanin" panose="00000400000000000000" pitchFamily="2" charset="-78"/>
              </a:rPr>
              <a:t>هواساز چیست ؟</a:t>
            </a:r>
          </a:p>
          <a:p>
            <a:pPr algn="just"/>
            <a:r>
              <a:rPr lang="fa-IR" sz="2000" dirty="0" smtClean="0">
                <a:cs typeface="B Nazanin" panose="00000400000000000000" pitchFamily="2" charset="-78"/>
              </a:rPr>
              <a:t>هواساز</a:t>
            </a:r>
            <a:r>
              <a:rPr lang="en-US" sz="2000" dirty="0" smtClean="0">
                <a:cs typeface="B Nazanin" panose="00000400000000000000" pitchFamily="2" charset="-78"/>
              </a:rPr>
              <a:t>، </a:t>
            </a:r>
            <a:r>
              <a:rPr lang="fa-IR" sz="2000" dirty="0">
                <a:cs typeface="B Nazanin" panose="00000400000000000000" pitchFamily="2" charset="-78"/>
              </a:rPr>
              <a:t>دستگاهی جهت تامین هوای مطبوع و سالم بوسیله دستیابی به دما و رطوبت مناسب است. هواساز یکی از دستگاه های تهویه مطبوع است که در مسیر چیلر و بویلر و کانال هوا مجموعه قرار گرفته می شود.</a:t>
            </a:r>
          </a:p>
          <a:p>
            <a:pPr algn="just"/>
            <a:endParaRPr lang="fa-IR" sz="2000" dirty="0">
              <a:cs typeface="B Nazanin" panose="00000400000000000000" pitchFamily="2" charset="-78"/>
            </a:endParaRPr>
          </a:p>
          <a:p>
            <a:pPr algn="just"/>
            <a:r>
              <a:rPr lang="fa-IR" sz="2000" dirty="0">
                <a:cs typeface="B Nazanin" panose="00000400000000000000" pitchFamily="2" charset="-78"/>
              </a:rPr>
              <a:t>اجزاء هواساز </a:t>
            </a:r>
            <a:r>
              <a:rPr lang="fa-IR" sz="2000" dirty="0" smtClean="0">
                <a:cs typeface="B Nazanin" panose="00000400000000000000" pitchFamily="2" charset="-78"/>
              </a:rPr>
              <a:t>:</a:t>
            </a:r>
          </a:p>
          <a:p>
            <a:pPr algn="just"/>
            <a:r>
              <a:rPr lang="fa-IR" sz="2000" dirty="0" smtClean="0">
                <a:cs typeface="B Nazanin" panose="00000400000000000000" pitchFamily="2" charset="-78"/>
              </a:rPr>
              <a:t>فن </a:t>
            </a:r>
            <a:r>
              <a:rPr lang="fa-IR" sz="2000" dirty="0">
                <a:cs typeface="B Nazanin" panose="00000400000000000000" pitchFamily="2" charset="-78"/>
              </a:rPr>
              <a:t>سانتریفیوژی : این فن به دلیل بی صدا بودن و عملکرد مناسب در فشار بالا بیش تر از سایر انواع فن کاربرد دارد. همچنین می توان دهانه ورودی این فن را به وسایلی که سطح مقطع بزرگ دارند متصل کرد و دهنه تخلیه را به کانال های نسبتا” کوچک متصل کرد.</a:t>
            </a:r>
          </a:p>
          <a:p>
            <a:pPr algn="just"/>
            <a:endParaRPr lang="fa-IR" sz="2000" dirty="0">
              <a:cs typeface="B Nazanin" panose="00000400000000000000" pitchFamily="2" charset="-78"/>
            </a:endParaRPr>
          </a:p>
          <a:p>
            <a:pPr algn="just"/>
            <a:r>
              <a:rPr lang="fa-IR" sz="2000" dirty="0">
                <a:cs typeface="B Nazanin" panose="00000400000000000000" pitchFamily="2" charset="-78"/>
              </a:rPr>
              <a:t>فن جریان محوری : این فن دارای صدای زیاد است اما حجم هوای زیادی را تامین می کند. به دلیل صدای زیاد غالبا” این فن ها در تهویه مطبوع مراکز صنعتی مشاهده شده است.</a:t>
            </a:r>
          </a:p>
          <a:p>
            <a:pPr algn="just"/>
            <a:endParaRPr lang="fa-IR" sz="2000" dirty="0">
              <a:cs typeface="B Nazanin" panose="00000400000000000000" pitchFamily="2" charset="-78"/>
            </a:endParaRPr>
          </a:p>
          <a:p>
            <a:pPr algn="just"/>
            <a:r>
              <a:rPr lang="fa-IR" sz="2000" dirty="0">
                <a:cs typeface="B Nazanin" panose="00000400000000000000" pitchFamily="2" charset="-78"/>
              </a:rPr>
              <a:t>فیلتر </a:t>
            </a:r>
            <a:r>
              <a:rPr lang="en-US" sz="2000" dirty="0" smtClean="0">
                <a:cs typeface="B Nazanin" panose="00000400000000000000" pitchFamily="2" charset="-78"/>
              </a:rPr>
              <a:t>:</a:t>
            </a:r>
            <a:endParaRPr lang="en-US" sz="2000" dirty="0">
              <a:cs typeface="B Nazanin" panose="00000400000000000000" pitchFamily="2" charset="-78"/>
            </a:endParaRPr>
          </a:p>
          <a:p>
            <a:pPr algn="just"/>
            <a:r>
              <a:rPr lang="fa-IR" sz="2000" dirty="0">
                <a:cs typeface="B Nazanin" panose="00000400000000000000" pitchFamily="2" charset="-78"/>
              </a:rPr>
              <a:t>هوای تمیز یکی از مهم ترین معیار های سلامتی ساکنین و محیط زندگی است. از هوای تمیز باید عاری از گرد و غبار ( آلاینده های فیزیکی ) و همچنین آلاینده های شیمیایی ( مانند منواکسید کربن ، گاز های شیمیایی و … ) و همچنین باکتری، ویروس و سایر عوامل بیماری زا باشد. انواع مختلفی از فیلتر ها در هواساز مورد استفاده قرار می گیرد که غالبا” وظیفه آنها تصفیه هوا از ذرات ریز گرد و غبار و … هستند.</a:t>
            </a:r>
          </a:p>
          <a:p>
            <a:endParaRPr lang="fa-IR" dirty="0"/>
          </a:p>
          <a:p>
            <a:endParaRPr lang="fa-IR" dirty="0"/>
          </a:p>
        </p:txBody>
      </p:sp>
    </p:spTree>
    <p:extLst>
      <p:ext uri="{BB962C8B-B14F-4D97-AF65-F5344CB8AC3E}">
        <p14:creationId xmlns:p14="http://schemas.microsoft.com/office/powerpoint/2010/main" val="3775243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6219" y="349006"/>
            <a:ext cx="10844012" cy="5632311"/>
          </a:xfrm>
          <a:prstGeom prst="rect">
            <a:avLst/>
          </a:prstGeom>
        </p:spPr>
        <p:txBody>
          <a:bodyPr wrap="square">
            <a:spAutoFit/>
          </a:bodyPr>
          <a:lstStyle/>
          <a:p>
            <a:r>
              <a:rPr lang="fa-IR" sz="2000" dirty="0" smtClean="0">
                <a:cs typeface="B Nazanin" panose="00000400000000000000" pitchFamily="2" charset="-78"/>
              </a:rPr>
              <a:t>کویل </a:t>
            </a:r>
            <a:r>
              <a:rPr lang="fa-IR" sz="2000" dirty="0">
                <a:cs typeface="B Nazanin" panose="00000400000000000000" pitchFamily="2" charset="-78"/>
              </a:rPr>
              <a:t>گرمایش و </a:t>
            </a:r>
            <a:r>
              <a:rPr lang="fa-IR" sz="2000" dirty="0" smtClean="0">
                <a:cs typeface="B Nazanin" panose="00000400000000000000" pitchFamily="2" charset="-78"/>
              </a:rPr>
              <a:t>سرمایش</a:t>
            </a:r>
            <a:endParaRPr lang="en-US" sz="2000" dirty="0">
              <a:cs typeface="B Nazanin" panose="00000400000000000000" pitchFamily="2" charset="-78"/>
            </a:endParaRPr>
          </a:p>
          <a:p>
            <a:pPr algn="just"/>
            <a:r>
              <a:rPr lang="fa-IR" sz="2000" dirty="0">
                <a:cs typeface="B Nazanin" panose="00000400000000000000" pitchFamily="2" charset="-78"/>
              </a:rPr>
              <a:t>هواساز به منظور سرمایش یا گرمایش یا هردو مورد استفاده قرار </a:t>
            </a:r>
            <a:r>
              <a:rPr lang="fa-IR" sz="2000" dirty="0" smtClean="0">
                <a:cs typeface="B Nazanin" panose="00000400000000000000" pitchFamily="2" charset="-78"/>
              </a:rPr>
              <a:t>می گیرد</a:t>
            </a:r>
            <a:r>
              <a:rPr lang="fa-IR" sz="2000" dirty="0">
                <a:cs typeface="B Nazanin" panose="00000400000000000000" pitchFamily="2" charset="-78"/>
              </a:rPr>
              <a:t>. اگرچه ممکن است هواساز های کوچک دارای گرمکن سوختی یا اواپراتور تبریدی جهت گرمایش یا سرمایش مستقیم جریان هوا باشند اما در اکثر مواقع برای هواساز های اماکن بزرگ و تجاری از کویل استفاده می شود.</a:t>
            </a:r>
          </a:p>
          <a:p>
            <a:pPr algn="just"/>
            <a:r>
              <a:rPr lang="fa-IR" sz="2000" dirty="0" smtClean="0">
                <a:cs typeface="B Nazanin" panose="00000400000000000000" pitchFamily="2" charset="-78"/>
              </a:rPr>
              <a:t>در </a:t>
            </a:r>
            <a:r>
              <a:rPr lang="fa-IR" sz="2000" dirty="0">
                <a:cs typeface="B Nazanin" panose="00000400000000000000" pitchFamily="2" charset="-78"/>
              </a:rPr>
              <a:t>کویل ها معمولا” آب داغ یا بخار به منظور گرمایش هوا و آب سرد به منظور سرمایش جریان دارد. جنس لوله های کویل ها مسی یا آلومینیومی است که به انتقال حرارت بهتر کمک می کند. عملکرد آن نیز به سادگی با عبور هوا از بین این پره ها یا لوله ها و انتقال حرارت می باشد.</a:t>
            </a:r>
          </a:p>
          <a:p>
            <a:endParaRPr lang="fa-IR" sz="2000" dirty="0">
              <a:cs typeface="B Nazanin" panose="00000400000000000000" pitchFamily="2" charset="-78"/>
            </a:endParaRPr>
          </a:p>
          <a:p>
            <a:r>
              <a:rPr lang="fa-IR" sz="2000" dirty="0" smtClean="0">
                <a:cs typeface="B Nazanin" panose="00000400000000000000" pitchFamily="2" charset="-78"/>
              </a:rPr>
              <a:t>محفظه اختلاط هوا </a:t>
            </a:r>
          </a:p>
          <a:p>
            <a:pPr algn="just"/>
            <a:r>
              <a:rPr lang="fa-IR" sz="2000" dirty="0" smtClean="0">
                <a:cs typeface="B Nazanin" panose="00000400000000000000" pitchFamily="2" charset="-78"/>
              </a:rPr>
              <a:t>همیشه </a:t>
            </a:r>
            <a:r>
              <a:rPr lang="fa-IR" sz="2000" dirty="0">
                <a:cs typeface="B Nazanin" panose="00000400000000000000" pitchFamily="2" charset="-78"/>
              </a:rPr>
              <a:t>در سیستم های هوساز مهم است که هوای برگشتی با درصد مناسبی از هوای تازه خارجی مخلوط شده و دوباره به سیستم بازگردد. هوای تازه دارای فاکتور های از قبیل اکسیژن بیشتر است که به افزایش کیفیت هوای داخلی کمک می کند. به این منظور محفظه ای درون سیستم هواساز تعبیه شده است که هوای خروجی را با هوای برگشتی مخلوط می کند. مقدار هوای خروجی مخلوط شده با هوای برگشتی توسط دمپر و کنترل آن توسط موتور دمپر صورت می گیرد.</a:t>
            </a:r>
          </a:p>
          <a:p>
            <a:endParaRPr lang="fa-IR" sz="2000" dirty="0">
              <a:cs typeface="B Nazanin" panose="00000400000000000000" pitchFamily="2" charset="-78"/>
            </a:endParaRPr>
          </a:p>
          <a:p>
            <a:r>
              <a:rPr lang="fa-IR" sz="2000" dirty="0">
                <a:cs typeface="B Nazanin" panose="00000400000000000000" pitchFamily="2" charset="-78"/>
              </a:rPr>
              <a:t>رطوبت ساز </a:t>
            </a:r>
            <a:endParaRPr lang="en-US" sz="2000" dirty="0" smtClean="0">
              <a:cs typeface="B Nazanin" panose="00000400000000000000" pitchFamily="2" charset="-78"/>
            </a:endParaRPr>
          </a:p>
          <a:p>
            <a:pPr algn="just"/>
            <a:r>
              <a:rPr lang="fa-IR" sz="2000" dirty="0" smtClean="0">
                <a:cs typeface="B Nazanin" panose="00000400000000000000" pitchFamily="2" charset="-78"/>
              </a:rPr>
              <a:t>این </a:t>
            </a:r>
            <a:r>
              <a:rPr lang="fa-IR" sz="2000" dirty="0">
                <a:cs typeface="B Nazanin" panose="00000400000000000000" pitchFamily="2" charset="-78"/>
              </a:rPr>
              <a:t>فرایند به سادگی توسط آب پاش صورت می گیرد. رطوبت دهی در مناطق سردسیر که گرمایش سبب خشکی هوا می شود بیشتر صورت می گیرد. ( خشکی هوا به خصوص در زمستان بیشتر مشاهده می شود و از علائم آن گلو درد بخصوص صبح ها هنگام از خواب برخواستن می باشد )</a:t>
            </a:r>
          </a:p>
        </p:txBody>
      </p:sp>
    </p:spTree>
    <p:extLst>
      <p:ext uri="{BB962C8B-B14F-4D97-AF65-F5344CB8AC3E}">
        <p14:creationId xmlns:p14="http://schemas.microsoft.com/office/powerpoint/2010/main" val="3771310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5" y="0"/>
            <a:ext cx="11445026" cy="6858000"/>
          </a:xfrm>
        </p:spPr>
        <p:txBody>
          <a:bodyPr/>
          <a:lstStyle/>
          <a:p>
            <a:pPr marL="0" indent="0">
              <a:buNone/>
            </a:pPr>
            <a:endParaRPr lang="fa-IR" dirty="0"/>
          </a:p>
          <a:p>
            <a:r>
              <a:rPr lang="fa-IR" sz="2400" dirty="0" smtClean="0">
                <a:cs typeface="B Nazanin" panose="00000400000000000000" pitchFamily="2" charset="-78"/>
              </a:rPr>
              <a:t>یونیت </a:t>
            </a:r>
            <a:r>
              <a:rPr lang="fa-IR" sz="2400" dirty="0" smtClean="0">
                <a:cs typeface="B Nazanin" panose="00000400000000000000" pitchFamily="2" charset="-78"/>
              </a:rPr>
              <a:t>هیتر: </a:t>
            </a:r>
            <a:r>
              <a:rPr lang="fa-IR" sz="2400" dirty="0" smtClean="0">
                <a:cs typeface="B Nazanin" panose="00000400000000000000" pitchFamily="2" charset="-78"/>
              </a:rPr>
              <a:t>یک وسیله تبادل </a:t>
            </a:r>
            <a:r>
              <a:rPr lang="fa-IR" sz="2400" dirty="0" smtClean="0">
                <a:cs typeface="B Nazanin" panose="00000400000000000000" pitchFamily="2" charset="-78"/>
              </a:rPr>
              <a:t>حرارت تک فصلی </a:t>
            </a:r>
            <a:r>
              <a:rPr lang="fa-IR" sz="2400" dirty="0" smtClean="0">
                <a:cs typeface="B Nazanin" panose="00000400000000000000" pitchFamily="2" charset="-78"/>
              </a:rPr>
              <a:t>گرمایشی می باشد </a:t>
            </a:r>
            <a:r>
              <a:rPr lang="fa-IR" sz="2400" dirty="0" smtClean="0">
                <a:cs typeface="B Nazanin" panose="00000400000000000000" pitchFamily="2" charset="-78"/>
              </a:rPr>
              <a:t>انتقال </a:t>
            </a:r>
            <a:r>
              <a:rPr lang="fa-IR" sz="2400" dirty="0" smtClean="0">
                <a:cs typeface="B Nazanin" panose="00000400000000000000" pitchFamily="2" charset="-78"/>
              </a:rPr>
              <a:t>حرارت در آن  </a:t>
            </a:r>
            <a:r>
              <a:rPr lang="fa-IR" sz="2400" dirty="0" smtClean="0">
                <a:cs typeface="B Nazanin" panose="00000400000000000000" pitchFamily="2" charset="-78"/>
              </a:rPr>
              <a:t>بصورت </a:t>
            </a:r>
            <a:r>
              <a:rPr lang="fa-IR" sz="2400" dirty="0" smtClean="0">
                <a:cs typeface="B Nazanin" panose="00000400000000000000" pitchFamily="2" charset="-78"/>
              </a:rPr>
              <a:t>جابجایی </a:t>
            </a:r>
            <a:r>
              <a:rPr lang="fa-IR" sz="2400" dirty="0" smtClean="0">
                <a:cs typeface="B Nazanin" panose="00000400000000000000" pitchFamily="2" charset="-78"/>
              </a:rPr>
              <a:t>اجباری </a:t>
            </a:r>
            <a:r>
              <a:rPr lang="fa-IR" sz="2400" dirty="0" smtClean="0">
                <a:cs typeface="B Nazanin" panose="00000400000000000000" pitchFamily="2" charset="-78"/>
              </a:rPr>
              <a:t>است یعنی </a:t>
            </a:r>
            <a:r>
              <a:rPr lang="fa-IR" sz="2400" dirty="0" smtClean="0">
                <a:cs typeface="B Nazanin" panose="00000400000000000000" pitchFamily="2" charset="-78"/>
              </a:rPr>
              <a:t>با یک فن </a:t>
            </a:r>
            <a:r>
              <a:rPr lang="fa-IR" sz="2400" dirty="0" smtClean="0">
                <a:cs typeface="B Nazanin" panose="00000400000000000000" pitchFamily="2" charset="-78"/>
              </a:rPr>
              <a:t>هوا را </a:t>
            </a:r>
            <a:r>
              <a:rPr lang="fa-IR" sz="2400" dirty="0" smtClean="0">
                <a:cs typeface="B Nazanin" panose="00000400000000000000" pitchFamily="2" charset="-78"/>
              </a:rPr>
              <a:t>پرتاب </a:t>
            </a:r>
            <a:r>
              <a:rPr lang="fa-IR" sz="2400" dirty="0" smtClean="0">
                <a:cs typeface="B Nazanin" panose="00000400000000000000" pitchFamily="2" charset="-78"/>
              </a:rPr>
              <a:t>می کند</a:t>
            </a:r>
            <a:r>
              <a:rPr lang="fa-IR" sz="2400" dirty="0" smtClean="0">
                <a:cs typeface="B Nazanin" panose="00000400000000000000" pitchFamily="2" charset="-78"/>
              </a:rPr>
              <a:t>.</a:t>
            </a:r>
          </a:p>
          <a:p>
            <a:endParaRPr lang="fa-IR" dirty="0" smtClean="0"/>
          </a:p>
          <a:p>
            <a:endParaRPr lang="fa-IR" dirty="0"/>
          </a:p>
        </p:txBody>
      </p:sp>
      <p:pic>
        <p:nvPicPr>
          <p:cNvPr id="2" name="Picture 1"/>
          <p:cNvPicPr>
            <a:picLocks noChangeAspect="1"/>
          </p:cNvPicPr>
          <p:nvPr/>
        </p:nvPicPr>
        <p:blipFill>
          <a:blip r:embed="rId4"/>
          <a:stretch>
            <a:fillRect/>
          </a:stretch>
        </p:blipFill>
        <p:spPr>
          <a:xfrm>
            <a:off x="4038632" y="1912303"/>
            <a:ext cx="5401582" cy="4179405"/>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86845" y="1607503"/>
            <a:ext cx="609600" cy="609600"/>
          </a:xfrm>
          <a:prstGeom prst="rect">
            <a:avLst/>
          </a:prstGeom>
        </p:spPr>
      </p:pic>
    </p:spTree>
    <p:extLst>
      <p:ext uri="{BB962C8B-B14F-4D97-AF65-F5344CB8AC3E}">
        <p14:creationId xmlns:p14="http://schemas.microsoft.com/office/powerpoint/2010/main" val="31148677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1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5" y="0"/>
            <a:ext cx="11445026" cy="6858000"/>
          </a:xfrm>
        </p:spPr>
        <p:txBody>
          <a:bodyPr/>
          <a:lstStyle/>
          <a:p>
            <a:pPr marL="0" indent="0">
              <a:buNone/>
            </a:pPr>
            <a:endParaRPr lang="fa-IR" dirty="0"/>
          </a:p>
          <a:p>
            <a:endParaRPr lang="fa-IR" dirty="0" smtClean="0"/>
          </a:p>
          <a:p>
            <a:endParaRPr lang="fa-IR" dirty="0"/>
          </a:p>
        </p:txBody>
      </p:sp>
      <p:sp>
        <p:nvSpPr>
          <p:cNvPr id="4" name="Rectangle 3"/>
          <p:cNvSpPr/>
          <p:nvPr/>
        </p:nvSpPr>
        <p:spPr>
          <a:xfrm>
            <a:off x="2903484" y="810371"/>
            <a:ext cx="6825077" cy="1415772"/>
          </a:xfrm>
          <a:prstGeom prst="rect">
            <a:avLst/>
          </a:prstGeom>
          <a:gradFill rotWithShape="1">
            <a:gsLst>
              <a:gs pos="0">
                <a:sysClr val="windowText" lastClr="000000">
                  <a:tint val="70000"/>
                  <a:satMod val="130000"/>
                </a:sysClr>
              </a:gs>
              <a:gs pos="43000">
                <a:sysClr val="windowText" lastClr="000000">
                  <a:tint val="44000"/>
                  <a:satMod val="165000"/>
                </a:sysClr>
              </a:gs>
              <a:gs pos="93000">
                <a:sysClr val="windowText" lastClr="000000">
                  <a:tint val="15000"/>
                  <a:satMod val="165000"/>
                </a:sysClr>
              </a:gs>
              <a:gs pos="100000">
                <a:sysClr val="windowText" lastClr="000000">
                  <a:tint val="5000"/>
                  <a:satMod val="250000"/>
                </a:sysClr>
              </a:gs>
            </a:gsLst>
            <a:path path="circle">
              <a:fillToRect l="50000" t="130000" r="50000" b="-30000"/>
            </a:path>
          </a:gradFill>
          <a:ln w="9525" cap="flat" cmpd="sng" algn="ctr">
            <a:solidFill>
              <a:sysClr val="windowText" lastClr="000000">
                <a:shade val="50000"/>
                <a:satMod val="103000"/>
              </a:sysClr>
            </a:solidFill>
            <a:prstDash val="solid"/>
          </a:ln>
          <a:effectLst>
            <a:outerShdw blurRad="57150" dist="38100" dir="5400000" algn="ctr" rotWithShape="0">
              <a:sysClr val="windowText" lastClr="000000">
                <a:shade val="9000"/>
                <a:satMod val="105000"/>
                <a:alpha val="48000"/>
              </a:sysClr>
            </a:outerShdw>
          </a:effectLst>
        </p:spPr>
        <p:txBody>
          <a:bodyPr wrap="square">
            <a:spAutoFit/>
          </a:bodyPr>
          <a:lstStyle/>
          <a:p>
            <a:pPr marL="342900" marR="0" lvl="0" indent="-3429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1" i="0" u="none" strike="noStrike" kern="0" cap="none" spc="0" normalizeH="0" baseline="0" noProof="0" dirty="0" smtClean="0">
                <a:ln>
                  <a:noFill/>
                </a:ln>
                <a:solidFill>
                  <a:prstClr val="black"/>
                </a:solidFill>
                <a:effectLst/>
                <a:uLnTx/>
                <a:uFillTx/>
                <a:latin typeface="2  Baran"/>
                <a:ea typeface="+mn-ea"/>
                <a:cs typeface="B Nazanin" panose="00000400000000000000" pitchFamily="2" charset="-78"/>
              </a:rPr>
              <a:t>دستگاه تبادل گرمای تک فصلی (گرمایش)</a:t>
            </a:r>
          </a:p>
          <a:p>
            <a:pPr marL="342900" marR="0" lvl="0" indent="-3429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1" i="0" u="none" strike="noStrike" kern="0" cap="none" spc="0" normalizeH="0" baseline="0" noProof="0" dirty="0" smtClean="0">
                <a:ln>
                  <a:noFill/>
                </a:ln>
                <a:solidFill>
                  <a:prstClr val="black"/>
                </a:solidFill>
                <a:effectLst/>
                <a:uLnTx/>
                <a:uFillTx/>
                <a:latin typeface="2  Baran"/>
                <a:ea typeface="+mn-ea"/>
                <a:cs typeface="B Nazanin" panose="00000400000000000000" pitchFamily="2" charset="-78"/>
              </a:rPr>
              <a:t>نیازمند به تجهیزات تولید گرما (مانند دیگ، پکیج و...)</a:t>
            </a:r>
          </a:p>
          <a:p>
            <a:pPr marL="342900" marR="0" lvl="0" indent="-3429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1" i="0" u="none" strike="noStrike" kern="0" cap="none" spc="0" normalizeH="0" baseline="0" noProof="0" dirty="0" smtClean="0">
                <a:ln>
                  <a:noFill/>
                </a:ln>
                <a:solidFill>
                  <a:prstClr val="black"/>
                </a:solidFill>
                <a:effectLst/>
                <a:uLnTx/>
                <a:uFillTx/>
                <a:latin typeface="2  Baran"/>
                <a:ea typeface="+mn-ea"/>
                <a:cs typeface="B Nazanin" panose="00000400000000000000" pitchFamily="2" charset="-78"/>
              </a:rPr>
              <a:t>روش انتقال حرارت جابجایی اجباری (دارای فن)</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onstantia"/>
              <a:ea typeface="+mn-ea"/>
              <a:cs typeface="+mn-cs"/>
            </a:endParaRPr>
          </a:p>
        </p:txBody>
      </p:sp>
      <p:pic>
        <p:nvPicPr>
          <p:cNvPr id="5" name="Picture 4"/>
          <p:cNvPicPr>
            <a:picLocks noChangeAspect="1"/>
          </p:cNvPicPr>
          <p:nvPr/>
        </p:nvPicPr>
        <p:blipFill>
          <a:blip r:embed="rId2"/>
          <a:stretch>
            <a:fillRect/>
          </a:stretch>
        </p:blipFill>
        <p:spPr>
          <a:xfrm>
            <a:off x="2154676" y="3429000"/>
            <a:ext cx="3721596" cy="2481064"/>
          </a:xfrm>
          <a:prstGeom prst="rect">
            <a:avLst/>
          </a:prstGeom>
        </p:spPr>
      </p:pic>
      <p:pic>
        <p:nvPicPr>
          <p:cNvPr id="6" name="Picture 5"/>
          <p:cNvPicPr>
            <a:picLocks noChangeAspect="1"/>
          </p:cNvPicPr>
          <p:nvPr/>
        </p:nvPicPr>
        <p:blipFill>
          <a:blip r:embed="rId3"/>
          <a:stretch>
            <a:fillRect/>
          </a:stretch>
        </p:blipFill>
        <p:spPr>
          <a:xfrm>
            <a:off x="6681787" y="3274086"/>
            <a:ext cx="4019550" cy="2535971"/>
          </a:xfrm>
          <a:prstGeom prst="rect">
            <a:avLst/>
          </a:prstGeom>
        </p:spPr>
      </p:pic>
    </p:spTree>
    <p:extLst>
      <p:ext uri="{BB962C8B-B14F-4D97-AF65-F5344CB8AC3E}">
        <p14:creationId xmlns:p14="http://schemas.microsoft.com/office/powerpoint/2010/main" val="3638211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5" y="0"/>
            <a:ext cx="11445026" cy="6858000"/>
          </a:xfrm>
        </p:spPr>
        <p:txBody>
          <a:bodyPr/>
          <a:lstStyle/>
          <a:p>
            <a:pPr marL="0" indent="0">
              <a:buNone/>
            </a:pPr>
            <a:endParaRPr lang="fa-IR" dirty="0"/>
          </a:p>
          <a:p>
            <a:endParaRPr lang="fa-IR" dirty="0" smtClean="0"/>
          </a:p>
          <a:p>
            <a:endParaRPr lang="fa-IR" dirty="0"/>
          </a:p>
        </p:txBody>
      </p:sp>
      <p:pic>
        <p:nvPicPr>
          <p:cNvPr id="2" name="Picture 1"/>
          <p:cNvPicPr>
            <a:picLocks noChangeAspect="1"/>
          </p:cNvPicPr>
          <p:nvPr/>
        </p:nvPicPr>
        <p:blipFill>
          <a:blip r:embed="rId4"/>
          <a:stretch>
            <a:fillRect/>
          </a:stretch>
        </p:blipFill>
        <p:spPr>
          <a:xfrm>
            <a:off x="3537425" y="1477350"/>
            <a:ext cx="5864126" cy="3558289"/>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51019" y="599941"/>
            <a:ext cx="609600" cy="609600"/>
          </a:xfrm>
          <a:prstGeom prst="rect">
            <a:avLst/>
          </a:prstGeom>
        </p:spPr>
      </p:pic>
    </p:spTree>
    <p:extLst>
      <p:ext uri="{BB962C8B-B14F-4D97-AF65-F5344CB8AC3E}">
        <p14:creationId xmlns:p14="http://schemas.microsoft.com/office/powerpoint/2010/main" val="37156501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88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5" y="0"/>
            <a:ext cx="11445026" cy="6858000"/>
          </a:xfrm>
        </p:spPr>
        <p:txBody>
          <a:bodyPr/>
          <a:lstStyle/>
          <a:p>
            <a:pPr marL="0" indent="0">
              <a:buNone/>
            </a:pPr>
            <a:endParaRPr lang="fa-IR" dirty="0"/>
          </a:p>
          <a:p>
            <a:r>
              <a:rPr lang="fa-IR" sz="2800" dirty="0" smtClean="0">
                <a:cs typeface="B Nazanin" panose="00000400000000000000" pitchFamily="2" charset="-78"/>
              </a:rPr>
              <a:t>فن </a:t>
            </a:r>
            <a:r>
              <a:rPr lang="fa-IR" sz="2800" dirty="0" smtClean="0">
                <a:cs typeface="B Nazanin" panose="00000400000000000000" pitchFamily="2" charset="-78"/>
              </a:rPr>
              <a:t>کویل: یک دستگاه تبادل حرارتی دوفصلی است </a:t>
            </a:r>
            <a:r>
              <a:rPr lang="fa-IR" sz="2800" dirty="0" smtClean="0">
                <a:cs typeface="B Nazanin" panose="00000400000000000000" pitchFamily="2" charset="-78"/>
              </a:rPr>
              <a:t>(گرمایشی </a:t>
            </a:r>
            <a:r>
              <a:rPr lang="fa-IR" sz="2800" dirty="0" smtClean="0">
                <a:cs typeface="B Nazanin" panose="00000400000000000000" pitchFamily="2" charset="-78"/>
              </a:rPr>
              <a:t>و </a:t>
            </a:r>
            <a:r>
              <a:rPr lang="fa-IR" sz="2800" dirty="0" smtClean="0">
                <a:cs typeface="B Nazanin" panose="00000400000000000000" pitchFamily="2" charset="-78"/>
              </a:rPr>
              <a:t>سرمایشی) انتقال </a:t>
            </a:r>
            <a:r>
              <a:rPr lang="fa-IR" sz="2800" dirty="0" smtClean="0">
                <a:cs typeface="B Nazanin" panose="00000400000000000000" pitchFamily="2" charset="-78"/>
              </a:rPr>
              <a:t>حرارت به صورت </a:t>
            </a:r>
            <a:r>
              <a:rPr lang="fa-IR" sz="2800" dirty="0" smtClean="0">
                <a:cs typeface="B Nazanin" panose="00000400000000000000" pitchFamily="2" charset="-78"/>
              </a:rPr>
              <a:t>جابجایی </a:t>
            </a:r>
            <a:r>
              <a:rPr lang="fa-IR" sz="2800" dirty="0" smtClean="0">
                <a:cs typeface="B Nazanin" panose="00000400000000000000" pitchFamily="2" charset="-78"/>
              </a:rPr>
              <a:t>اجباری است چون دارای فن </a:t>
            </a:r>
            <a:r>
              <a:rPr lang="fa-IR" sz="2800" dirty="0" smtClean="0">
                <a:cs typeface="B Nazanin" panose="00000400000000000000" pitchFamily="2" charset="-78"/>
              </a:rPr>
              <a:t>می باشد.</a:t>
            </a:r>
            <a:endParaRPr lang="fa-IR" sz="2800" dirty="0" smtClean="0">
              <a:cs typeface="B Nazanin" panose="00000400000000000000" pitchFamily="2" charset="-78"/>
            </a:endParaRPr>
          </a:p>
          <a:p>
            <a:endParaRPr lang="fa-IR" dirty="0" smtClean="0"/>
          </a:p>
          <a:p>
            <a:r>
              <a:rPr lang="fa-IR" sz="2800" dirty="0" smtClean="0">
                <a:cs typeface="B Nazanin" panose="00000400000000000000" pitchFamily="2" charset="-78"/>
              </a:rPr>
              <a:t>انواع فن کویل: زمینی ، سقفی با کابینت(دیواری)، سقفی بدون کابینت، کانالی، کاستی</a:t>
            </a:r>
          </a:p>
          <a:p>
            <a:endParaRPr lang="fa-IR" dirty="0"/>
          </a:p>
        </p:txBody>
      </p:sp>
      <p:sp>
        <p:nvSpPr>
          <p:cNvPr id="4" name="Rectangle 3"/>
          <p:cNvSpPr/>
          <p:nvPr/>
        </p:nvSpPr>
        <p:spPr>
          <a:xfrm>
            <a:off x="3056949" y="2979492"/>
            <a:ext cx="6825077" cy="2523768"/>
          </a:xfrm>
          <a:prstGeom prst="rect">
            <a:avLst/>
          </a:prstGeom>
          <a:gradFill rotWithShape="1">
            <a:gsLst>
              <a:gs pos="0">
                <a:sysClr val="windowText" lastClr="000000">
                  <a:tint val="70000"/>
                  <a:satMod val="130000"/>
                </a:sysClr>
              </a:gs>
              <a:gs pos="43000">
                <a:sysClr val="windowText" lastClr="000000">
                  <a:tint val="44000"/>
                  <a:satMod val="165000"/>
                </a:sysClr>
              </a:gs>
              <a:gs pos="93000">
                <a:sysClr val="windowText" lastClr="000000">
                  <a:tint val="15000"/>
                  <a:satMod val="165000"/>
                </a:sysClr>
              </a:gs>
              <a:gs pos="100000">
                <a:sysClr val="windowText" lastClr="000000">
                  <a:tint val="5000"/>
                  <a:satMod val="250000"/>
                </a:sysClr>
              </a:gs>
            </a:gsLst>
            <a:path path="circle">
              <a:fillToRect l="50000" t="130000" r="50000" b="-30000"/>
            </a:path>
          </a:gradFill>
          <a:ln w="9525" cap="flat" cmpd="sng" algn="ctr">
            <a:solidFill>
              <a:sysClr val="windowText" lastClr="000000">
                <a:shade val="50000"/>
                <a:satMod val="103000"/>
              </a:sysClr>
            </a:solidFill>
            <a:prstDash val="solid"/>
          </a:ln>
          <a:effectLst>
            <a:outerShdw blurRad="57150" dist="38100" dir="5400000" algn="ctr" rotWithShape="0">
              <a:sysClr val="windowText" lastClr="000000">
                <a:shade val="9000"/>
                <a:satMod val="105000"/>
                <a:alpha val="48000"/>
              </a:sysClr>
            </a:outerShdw>
          </a:effectLst>
        </p:spPr>
        <p:txBody>
          <a:bodyPr wrap="square">
            <a:spAutoFit/>
          </a:bodyPr>
          <a:lstStyle/>
          <a:p>
            <a:pPr marL="342900" marR="0" lvl="0" indent="-3429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1" i="0" u="none" strike="noStrike" kern="0" cap="none" spc="0" normalizeH="0" baseline="0" noProof="0" dirty="0" smtClean="0">
                <a:ln>
                  <a:noFill/>
                </a:ln>
                <a:solidFill>
                  <a:prstClr val="black"/>
                </a:solidFill>
                <a:effectLst/>
                <a:uLnTx/>
                <a:uFillTx/>
                <a:latin typeface="2  Baran"/>
                <a:ea typeface="+mn-ea"/>
                <a:cs typeface="B Nazanin" panose="00000400000000000000" pitchFamily="2" charset="-78"/>
              </a:rPr>
              <a:t>دستگاه تبادل گرمای دو فصلی (گرمایش و سرمایش)</a:t>
            </a:r>
          </a:p>
          <a:p>
            <a:pPr marL="342900" marR="0" lvl="0" indent="-3429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1" i="0" u="none" strike="noStrike" kern="0" cap="none" spc="0" normalizeH="0" baseline="0" noProof="0" dirty="0" smtClean="0">
                <a:ln>
                  <a:noFill/>
                </a:ln>
                <a:solidFill>
                  <a:prstClr val="black"/>
                </a:solidFill>
                <a:effectLst/>
                <a:uLnTx/>
                <a:uFillTx/>
                <a:latin typeface="2  Baran"/>
                <a:ea typeface="+mn-ea"/>
                <a:cs typeface="B Nazanin" panose="00000400000000000000" pitchFamily="2" charset="-78"/>
              </a:rPr>
              <a:t>نیازمند به تجهیزات تولید گرما (مانند دیگ، پکیج و...)</a:t>
            </a:r>
          </a:p>
          <a:p>
            <a:pPr marL="342900" marR="0" lvl="0" indent="-3429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1" i="0" u="none" strike="noStrike" kern="0" cap="none" spc="0" normalizeH="0" baseline="0" noProof="0" dirty="0" smtClean="0">
                <a:ln>
                  <a:noFill/>
                </a:ln>
                <a:solidFill>
                  <a:prstClr val="black"/>
                </a:solidFill>
                <a:effectLst/>
                <a:uLnTx/>
                <a:uFillTx/>
                <a:latin typeface="2  Baran"/>
                <a:ea typeface="+mn-ea"/>
                <a:cs typeface="B Nazanin" panose="00000400000000000000" pitchFamily="2" charset="-78"/>
              </a:rPr>
              <a:t>نیازمند به تجهیزات تولید سرما (مانند چیلر و...)</a:t>
            </a:r>
          </a:p>
          <a:p>
            <a:pPr marL="342900" marR="0" lvl="0" indent="-3429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1" i="0" u="none" strike="noStrike" kern="0" cap="none" spc="0" normalizeH="0" baseline="0" noProof="0" dirty="0" smtClean="0">
                <a:ln>
                  <a:noFill/>
                </a:ln>
                <a:solidFill>
                  <a:prstClr val="black"/>
                </a:solidFill>
                <a:effectLst/>
                <a:uLnTx/>
                <a:uFillTx/>
                <a:latin typeface="2  Baran"/>
                <a:ea typeface="+mn-ea"/>
                <a:cs typeface="B Nazanin" panose="00000400000000000000" pitchFamily="2" charset="-78"/>
              </a:rPr>
              <a:t>روش انتقال حرارت جابجایی اجباری (دارای فن)</a:t>
            </a:r>
          </a:p>
          <a:p>
            <a:pPr marL="342900" marR="0" lvl="0" indent="-3429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1" i="0" u="none" strike="noStrike" kern="0" cap="none" spc="0" normalizeH="0" baseline="0" noProof="0" dirty="0" smtClean="0">
                <a:ln>
                  <a:noFill/>
                </a:ln>
                <a:solidFill>
                  <a:prstClr val="black"/>
                </a:solidFill>
                <a:effectLst/>
                <a:uLnTx/>
                <a:uFillTx/>
                <a:latin typeface="2  Baran"/>
                <a:ea typeface="+mn-ea"/>
                <a:cs typeface="B Nazanin" panose="00000400000000000000" pitchFamily="2" charset="-78"/>
              </a:rPr>
              <a:t>شامل: فن کویل زمینی، فن کویل سقفی کابینت دار، فن کویل سقفی بدون کابینت، فن کویل کانالی و فن کویل کاستی</a:t>
            </a:r>
            <a:endParaRPr kumimoji="0" lang="en-US" sz="1400" b="0" i="0" u="none" strike="noStrike" kern="0" cap="none" spc="0" normalizeH="0" baseline="0" noProof="0" dirty="0" smtClean="0">
              <a:ln>
                <a:noFill/>
              </a:ln>
              <a:solidFill>
                <a:prstClr val="black"/>
              </a:solidFill>
              <a:effectLst/>
              <a:uLnTx/>
              <a:uFillTx/>
              <a:latin typeface="Constantia"/>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Constantia"/>
              <a:ea typeface="+mn-ea"/>
              <a:cs typeface="+mn-cs"/>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70715" y="1656008"/>
            <a:ext cx="609600" cy="609600"/>
          </a:xfrm>
          <a:prstGeom prst="rect">
            <a:avLst/>
          </a:prstGeom>
        </p:spPr>
      </p:pic>
    </p:spTree>
    <p:extLst>
      <p:ext uri="{BB962C8B-B14F-4D97-AF65-F5344CB8AC3E}">
        <p14:creationId xmlns:p14="http://schemas.microsoft.com/office/powerpoint/2010/main" val="31512764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7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5" y="0"/>
            <a:ext cx="11445026" cy="6858000"/>
          </a:xfrm>
        </p:spPr>
        <p:txBody>
          <a:bodyPr/>
          <a:lstStyle/>
          <a:p>
            <a:pPr marL="0" indent="0">
              <a:buNone/>
            </a:pPr>
            <a:endParaRPr lang="fa-IR" dirty="0"/>
          </a:p>
          <a:p>
            <a:endParaRPr lang="fa-IR" dirty="0" smtClean="0"/>
          </a:p>
          <a:p>
            <a:endParaRPr lang="fa-IR" dirty="0"/>
          </a:p>
        </p:txBody>
      </p:sp>
      <p:pic>
        <p:nvPicPr>
          <p:cNvPr id="2" name="Picture 1"/>
          <p:cNvPicPr>
            <a:picLocks noChangeAspect="1"/>
          </p:cNvPicPr>
          <p:nvPr/>
        </p:nvPicPr>
        <p:blipFill>
          <a:blip r:embed="rId2"/>
          <a:stretch>
            <a:fillRect/>
          </a:stretch>
        </p:blipFill>
        <p:spPr>
          <a:xfrm>
            <a:off x="3869165" y="1468966"/>
            <a:ext cx="5767316" cy="3920068"/>
          </a:xfrm>
          <a:prstGeom prst="rect">
            <a:avLst/>
          </a:prstGeom>
        </p:spPr>
      </p:pic>
    </p:spTree>
    <p:extLst>
      <p:ext uri="{BB962C8B-B14F-4D97-AF65-F5344CB8AC3E}">
        <p14:creationId xmlns:p14="http://schemas.microsoft.com/office/powerpoint/2010/main" val="2770113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5" y="0"/>
            <a:ext cx="11445026" cy="6858000"/>
          </a:xfrm>
        </p:spPr>
        <p:txBody>
          <a:bodyPr/>
          <a:lstStyle/>
          <a:p>
            <a:pPr marL="0" indent="0">
              <a:buNone/>
            </a:pPr>
            <a:endParaRPr lang="fa-IR" dirty="0"/>
          </a:p>
          <a:p>
            <a:endParaRPr lang="fa-IR" dirty="0" smtClean="0"/>
          </a:p>
          <a:p>
            <a:endParaRPr lang="fa-IR" dirty="0"/>
          </a:p>
        </p:txBody>
      </p:sp>
      <p:pic>
        <p:nvPicPr>
          <p:cNvPr id="4" name="Picture 3"/>
          <p:cNvPicPr>
            <a:picLocks noChangeAspect="1"/>
          </p:cNvPicPr>
          <p:nvPr/>
        </p:nvPicPr>
        <p:blipFill>
          <a:blip r:embed="rId2"/>
          <a:stretch>
            <a:fillRect/>
          </a:stretch>
        </p:blipFill>
        <p:spPr>
          <a:xfrm>
            <a:off x="2819116" y="926375"/>
            <a:ext cx="6553768" cy="5005250"/>
          </a:xfrm>
          <a:prstGeom prst="rect">
            <a:avLst/>
          </a:prstGeom>
        </p:spPr>
      </p:pic>
    </p:spTree>
    <p:extLst>
      <p:ext uri="{BB962C8B-B14F-4D97-AF65-F5344CB8AC3E}">
        <p14:creationId xmlns:p14="http://schemas.microsoft.com/office/powerpoint/2010/main" val="959672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5" y="0"/>
            <a:ext cx="11445026" cy="6858000"/>
          </a:xfrm>
        </p:spPr>
        <p:txBody>
          <a:bodyPr/>
          <a:lstStyle/>
          <a:p>
            <a:pPr marL="0" indent="0">
              <a:buNone/>
            </a:pPr>
            <a:endParaRPr lang="fa-IR" dirty="0"/>
          </a:p>
          <a:p>
            <a:endParaRPr lang="fa-IR" dirty="0" smtClean="0"/>
          </a:p>
          <a:p>
            <a:endParaRPr lang="fa-IR" dirty="0"/>
          </a:p>
        </p:txBody>
      </p:sp>
      <p:sp>
        <p:nvSpPr>
          <p:cNvPr id="2" name="Rectangle 1"/>
          <p:cNvSpPr/>
          <p:nvPr/>
        </p:nvSpPr>
        <p:spPr>
          <a:xfrm>
            <a:off x="1403797" y="784263"/>
            <a:ext cx="10612192" cy="4893647"/>
          </a:xfrm>
          <a:prstGeom prst="rect">
            <a:avLst/>
          </a:prstGeom>
        </p:spPr>
        <p:txBody>
          <a:bodyPr wrap="square">
            <a:spAutoFit/>
          </a:bodyPr>
          <a:lstStyle/>
          <a:p>
            <a:pPr algn="just"/>
            <a:r>
              <a:rPr lang="fa-IR" sz="2400" dirty="0">
                <a:cs typeface="B Nazanin" panose="00000400000000000000" pitchFamily="2" charset="-78"/>
              </a:rPr>
              <a:t>فن کویل چیست؟ فن کویل یک دستگاه ساده است که از یک مبدل حرارتی (کویل) سرمایشی/گرمایشی و یک فن تشکیل شده است. آب گرم یا سرد درون کویل ها جریان داشته و فن با وزیدن هوا از لابلای کویل ها، هوای گرم یا سرد را به فضای داخل ساختمان ارسال می کند</a:t>
            </a:r>
            <a:r>
              <a:rPr lang="fa-IR" sz="2400" dirty="0" smtClean="0">
                <a:cs typeface="B Nazanin" panose="00000400000000000000" pitchFamily="2" charset="-78"/>
              </a:rPr>
              <a:t>.</a:t>
            </a:r>
          </a:p>
          <a:p>
            <a:pPr algn="just" fontAlgn="base"/>
            <a:r>
              <a:rPr lang="fa-IR" sz="2400" dirty="0" smtClean="0">
                <a:cs typeface="B Nazanin" panose="00000400000000000000" pitchFamily="2" charset="-78"/>
              </a:rPr>
              <a:t>گاهی </a:t>
            </a:r>
            <a:r>
              <a:rPr lang="fa-IR" sz="2400" dirty="0">
                <a:cs typeface="B Nazanin" panose="00000400000000000000" pitchFamily="2" charset="-78"/>
              </a:rPr>
              <a:t>یونیت فن کویل به صورت داکت (کانالی) استفاده شده که به آن داکت فن کویل یا فن کویل کانالی گفته می شود و دما را در فضایی که نصب می شود کنترل می کند و یا اینکه به چندین قسمت به طور همزمان هوای گرم یا سرد ارسال می کند.</a:t>
            </a:r>
          </a:p>
          <a:p>
            <a:pPr algn="just" fontAlgn="base"/>
            <a:r>
              <a:rPr lang="fa-IR" sz="2400" dirty="0">
                <a:cs typeface="B Nazanin" panose="00000400000000000000" pitchFamily="2" charset="-78"/>
              </a:rPr>
              <a:t>فن کویل توسط یک کلید </a:t>
            </a:r>
            <a:r>
              <a:rPr lang="en-US" sz="2400" dirty="0">
                <a:cs typeface="B Nazanin" panose="00000400000000000000" pitchFamily="2" charset="-78"/>
              </a:rPr>
              <a:t>On/Off </a:t>
            </a:r>
            <a:r>
              <a:rPr lang="fa-IR" sz="2400" dirty="0">
                <a:cs typeface="B Nazanin" panose="00000400000000000000" pitchFamily="2" charset="-78"/>
              </a:rPr>
              <a:t>دستی یا ترموستاتی کنترل می شود که به واسطه آن یا دور فن تغییر می کند و یا اینکه جریان آب ورودی به آن توسط یک دریچه باز و بست می شود. در ساختمان های مجهز به </a:t>
            </a:r>
            <a:r>
              <a:rPr lang="en-US" sz="2400" dirty="0">
                <a:cs typeface="B Nazanin" panose="00000400000000000000" pitchFamily="2" charset="-78"/>
              </a:rPr>
              <a:t>BMS ، </a:t>
            </a:r>
            <a:r>
              <a:rPr lang="fa-IR" sz="2400" dirty="0">
                <a:cs typeface="B Nazanin" panose="00000400000000000000" pitchFamily="2" charset="-78"/>
              </a:rPr>
              <a:t>کنترل فن کویل توسط یک کنترلر دیجیتال که به شبکه </a:t>
            </a:r>
            <a:r>
              <a:rPr lang="en-US" sz="2400" dirty="0">
                <a:cs typeface="B Nazanin" panose="00000400000000000000" pitchFamily="2" charset="-78"/>
              </a:rPr>
              <a:t>BMS </a:t>
            </a:r>
            <a:r>
              <a:rPr lang="fa-IR" sz="2400" dirty="0">
                <a:cs typeface="B Nazanin" panose="00000400000000000000" pitchFamily="2" charset="-78"/>
              </a:rPr>
              <a:t>متصل می شود، انجام می گردد.</a:t>
            </a:r>
          </a:p>
          <a:p>
            <a:pPr algn="just"/>
            <a:r>
              <a:rPr lang="fa-IR" sz="2400" dirty="0">
                <a:cs typeface="B Nazanin" panose="00000400000000000000" pitchFamily="2" charset="-78"/>
              </a:rPr>
              <a:t>یک واحد فن کویل را می توان به صورت توکار (مخفی) و یا روکار (در معرض دید) طراحی و نصب کرد. نوع روکار می تواند از نوع دیواری، ایستاده و یا سقفی باشد که به یک محفظه مناسب جهت حفاظت آن نیاز است. واحد فن کویل در این محفظه بسته و مشبک جاسازی شده است.</a:t>
            </a:r>
          </a:p>
          <a:p>
            <a:pPr algn="just"/>
            <a:r>
              <a:rPr lang="fa-IR" sz="2400" dirty="0">
                <a:cs typeface="B Nazanin" panose="00000400000000000000" pitchFamily="2" charset="-78"/>
              </a:rPr>
              <a:t>نوع توکار که معمولا به صورت سقفی و کانال کشی شده انجام می شود مزایای بیشتری دارد</a:t>
            </a:r>
          </a:p>
        </p:txBody>
      </p:sp>
    </p:spTree>
    <p:extLst>
      <p:ext uri="{BB962C8B-B14F-4D97-AF65-F5344CB8AC3E}">
        <p14:creationId xmlns:p14="http://schemas.microsoft.com/office/powerpoint/2010/main" val="3452381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5" y="0"/>
            <a:ext cx="11445026" cy="6858000"/>
          </a:xfrm>
        </p:spPr>
        <p:txBody>
          <a:bodyPr/>
          <a:lstStyle/>
          <a:p>
            <a:pPr marL="0" indent="0">
              <a:buNone/>
            </a:pPr>
            <a:endParaRPr lang="fa-IR" dirty="0"/>
          </a:p>
          <a:p>
            <a:endParaRPr lang="fa-IR" dirty="0" smtClean="0"/>
          </a:p>
          <a:p>
            <a:endParaRPr lang="fa-IR" dirty="0"/>
          </a:p>
        </p:txBody>
      </p:sp>
      <p:pic>
        <p:nvPicPr>
          <p:cNvPr id="4" name="Picture 3"/>
          <p:cNvPicPr>
            <a:picLocks noChangeAspect="1"/>
          </p:cNvPicPr>
          <p:nvPr/>
        </p:nvPicPr>
        <p:blipFill rotWithShape="1">
          <a:blip r:embed="rId4"/>
          <a:srcRect l="538" t="266" r="-538" b="47670"/>
          <a:stretch/>
        </p:blipFill>
        <p:spPr>
          <a:xfrm>
            <a:off x="2189046" y="599642"/>
            <a:ext cx="4791302" cy="2517045"/>
          </a:xfrm>
          <a:prstGeom prst="rect">
            <a:avLst/>
          </a:prstGeom>
        </p:spPr>
      </p:pic>
      <p:pic>
        <p:nvPicPr>
          <p:cNvPr id="5" name="Picture 4"/>
          <p:cNvPicPr>
            <a:picLocks noChangeAspect="1"/>
          </p:cNvPicPr>
          <p:nvPr/>
        </p:nvPicPr>
        <p:blipFill rotWithShape="1">
          <a:blip r:embed="rId5"/>
          <a:srcRect t="49133"/>
          <a:stretch/>
        </p:blipFill>
        <p:spPr>
          <a:xfrm>
            <a:off x="6623568" y="3271234"/>
            <a:ext cx="4791871" cy="2459169"/>
          </a:xfrm>
          <a:prstGeom prst="rect">
            <a:avLst/>
          </a:prstGeom>
        </p:spPr>
      </p:pic>
      <p:cxnSp>
        <p:nvCxnSpPr>
          <p:cNvPr id="7" name="Straight Connector 6"/>
          <p:cNvCxnSpPr/>
          <p:nvPr/>
        </p:nvCxnSpPr>
        <p:spPr>
          <a:xfrm>
            <a:off x="7173532" y="1815921"/>
            <a:ext cx="11075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281115" y="1858164"/>
            <a:ext cx="0" cy="1258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111544" y="2012711"/>
            <a:ext cx="0" cy="1258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980348" y="2012711"/>
            <a:ext cx="1107583"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211" y="599642"/>
            <a:ext cx="609600" cy="609600"/>
          </a:xfrm>
          <a:prstGeom prst="rect">
            <a:avLst/>
          </a:prstGeom>
        </p:spPr>
      </p:pic>
    </p:spTree>
    <p:extLst>
      <p:ext uri="{BB962C8B-B14F-4D97-AF65-F5344CB8AC3E}">
        <p14:creationId xmlns:p14="http://schemas.microsoft.com/office/powerpoint/2010/main" val="41269678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418"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387</TotalTime>
  <Words>1001</Words>
  <Application>Microsoft Office PowerPoint</Application>
  <PresentationFormat>Widescreen</PresentationFormat>
  <Paragraphs>52</Paragraphs>
  <Slides>15</Slides>
  <Notes>0</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2  Baran</vt:lpstr>
      <vt:lpstr>Arial</vt:lpstr>
      <vt:lpstr>B Nazanin</vt:lpstr>
      <vt:lpstr>B Titr</vt:lpstr>
      <vt:lpstr>Constantia</vt:lpstr>
      <vt:lpstr>Franklin Gothic Book</vt:lpstr>
      <vt:lpstr>Tahoma</vt:lpstr>
      <vt:lpstr>Crop</vt:lpstr>
      <vt:lpstr>جزوه درس تاسیسات مکانیکی و الکتریکی (جلسه سوم)  مدرس:   دکتر امیررضا معموری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جزوه درس تاسیسات مکانیکی و الکتریکی  نام استاد: آقای معموری دانشجو: مهلا کریمان تابستان 98</dc:title>
  <dc:creator>Sana Rayan</dc:creator>
  <cp:lastModifiedBy>ARIO</cp:lastModifiedBy>
  <cp:revision>45</cp:revision>
  <dcterms:created xsi:type="dcterms:W3CDTF">2019-08-21T11:22:45Z</dcterms:created>
  <dcterms:modified xsi:type="dcterms:W3CDTF">2020-04-01T08:07:29Z</dcterms:modified>
</cp:coreProperties>
</file>