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Baran" panose="00000400000000000000" pitchFamily="2" charset="-78"/>
              </a:rPr>
              <a:t>مقدمه ای بر برنامه ریزی و کنترل تولید و موجودیها</a:t>
            </a:r>
            <a:endParaRPr lang="en-US" dirty="0">
              <a:cs typeface="B Baran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مدرس : فرح ناز عراقی</a:t>
            </a:r>
          </a:p>
          <a:p>
            <a:r>
              <a:rPr lang="fa-IR" dirty="0" smtClean="0"/>
              <a:t>دانشجویان کارشناسی رشته حسابداری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90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69670"/>
            <a:ext cx="12078788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برای مثال یک کارخانه سازنده یک وسیله خانگی، نظیر کولرهای آبی در نظر گرفته می شود و موجودیهای این کارخانه به مفهوم مورد نظر ما ، در بخشهای مرتبط با تولید ، فروش و اداره صنعت نام برده می شوند :</a:t>
            </a:r>
          </a:p>
          <a:p>
            <a:pPr algn="r"/>
            <a:r>
              <a:rPr lang="fa-IR" sz="3600" b="1" dirty="0" smtClean="0">
                <a:cs typeface="B Nazanin" panose="00000400000000000000" pitchFamily="2" charset="-78"/>
              </a:rPr>
              <a:t>الف – در بخش تولید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اجناس و مواد و مصالح نظیر ورقهای فولاد برای ساخت بدنه ، رنگ برای رنگ آمیزی بدنه ، الکترودهای جوشکاری ، و نظایر آنها 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قطعات ، نظیر موتورهای الکتریکی ، تسمه پروانه ها ، پمپ آب ، پیچ و مهره ها و غیره .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محصولات نیمه ساخته شده ای که در مسیر خط تولید در کارخانه انباشته شده اند ، نظیر قسمتهای مختلف بدنه که پس از پرسکاری جهت جوشکاری در جلوی کارگاه جوشکاری انباشته شده اند .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کارتن ها ، برچسب ها ، تسمه های فلزی و غیره که در بسته بندی نهائی محصول مصرف می شوند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79194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2446" y="513806"/>
            <a:ext cx="997131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600" b="1" dirty="0" smtClean="0">
                <a:cs typeface="B Nazanin" panose="00000400000000000000" pitchFamily="2" charset="-78"/>
              </a:rPr>
              <a:t>ب – در بخش فروش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محصولات ساخته شده و آماده فروش که در این مثال عبارت از کولرهای ساخته شده و بسته بندی شده اند ، و در انبار محصولات ساخته شده نگهداری می شوند . این محصولات بنابر تعریف ، توسط قسمت فروش مصرف خواهند شد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38111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60961"/>
            <a:ext cx="11425646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cs typeface="B Nazanin" panose="00000400000000000000" pitchFamily="2" charset="-78"/>
              </a:rPr>
              <a:t>ج –در بخش اداره صنعت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قطعات یدکی ماشین آلات ، شامل قطعاتی که روی ماشین آلات و ابزار تولیدی ( و نه روی محصول کارخانه ) مورد استفاده قرار می گیرند 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مواد مصرفی ماشین آلات نظیر روغن ، گریس که مورد مصرف ماشینهای خط تولید است 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مواد سوخت نظیر گازوئیل و گاز مایع ( در صورتیکه در منابع کارخانه ذخیره شده باشند و نه در صورتی که از طریق شبکه لوله کشی شهری به کارخانه مرتبط باشند 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مواد شیمیایی مورد استفاده در تصفیه خانه آب و نظایر آنها 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مواد مصرفی دفتری ، نظیر کاغذ ، نوشت افزار ، فرمهای چاپ شده و غیره .  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45196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27909" y="121920"/>
            <a:ext cx="948363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cs typeface="B Nazanin" panose="00000400000000000000" pitchFamily="2" charset="-78"/>
              </a:rPr>
              <a:t>بخشی از دارائیهای این کارخانه که جزء موجودیها ( به مفهوم ) مورد نظر در اینجا ) محسوب نمی شوند عبارتند از :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ساختمان ها و زمین کارخانه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ماشین آلات خط تولید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مبلمان و وسایل دفتری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دارائیهای نقدی و اسناد و مدارک مربوط به امورمالی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و.....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552544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243841"/>
            <a:ext cx="9669267" cy="1097279"/>
          </a:xfrm>
        </p:spPr>
        <p:txBody>
          <a:bodyPr>
            <a:normAutofit/>
          </a:bodyPr>
          <a:lstStyle/>
          <a:p>
            <a:pPr algn="r"/>
            <a:r>
              <a:rPr lang="fa-IR" sz="6000" dirty="0" smtClean="0">
                <a:cs typeface="B Nazanin" panose="00000400000000000000" pitchFamily="2" charset="-78"/>
              </a:rPr>
              <a:t>گروه بندی موجودیها</a:t>
            </a:r>
            <a:endParaRPr lang="en-US" sz="6000" dirty="0">
              <a:cs typeface="B Nazanin" panose="000004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0629" y="1854927"/>
            <a:ext cx="1166077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موجودیها را می توان بنا به شرایطی که در مسیر تولید در بردارند به پنج گروه تقسیم نمود 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1- مواد اولیه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2 – قطعات مربوط به تولید ( آماده مونتاژ)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3 – قطعات نیمه تمام در مسیر تولید ( قطعات بین کارگاهی )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4 – محصولات تمام شده ( فرآورده نهائی)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5 – سایر مواد و قطعات ( مواد غیر مستقیم ) 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349975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5400" dirty="0" smtClean="0"/>
              <a:t>مواد اولیه </a:t>
            </a:r>
            <a:endParaRPr lang="en-US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592182" y="2002971"/>
            <a:ext cx="1052866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مواد اولیه در این گروه بندی نباید با مواد خام اشتباه شود.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با وجود این بعضی از مواد اولیه ی یک کارخانه می تواند ماده خام باشد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مواد خام به آن دسته از مواد اطلاق می شود که مستقیما از طبیعت برداشت شده اند و تغییرات فیزیکی یا شیمیایی قابل توجهی بر روی آنها صورت نگرفته است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52891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391887"/>
            <a:ext cx="9603275" cy="1045027"/>
          </a:xfrm>
        </p:spPr>
        <p:txBody>
          <a:bodyPr>
            <a:normAutofit/>
          </a:bodyPr>
          <a:lstStyle/>
          <a:p>
            <a:pPr algn="r"/>
            <a:r>
              <a:rPr lang="fa-IR" sz="5400" dirty="0" smtClean="0"/>
              <a:t>مواد اولیه</a:t>
            </a:r>
            <a:endParaRPr lang="en-US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296091" y="1540246"/>
            <a:ext cx="1151273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برای مثال، موادی نظیر سنگ آهن ، بوکسیت ، نفت خام یا غلات و میوه ها جزء مواد خام محسوب می شوند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مقابل ، مواد اولیه یک کارخانه آن دسته از مواد و مصالح هستند که در کارخانه مورد نظر هنوز هیچگونه کاری بر روی آنها انجام نگرفته است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مثلا در یک کارخانه سازنده نان ماشینی ، آرد جزء مواد اولیه است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064650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5400" dirty="0" smtClean="0"/>
              <a:t>مواد اولیه </a:t>
            </a:r>
            <a:endParaRPr lang="en-US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-60960" y="2124891"/>
            <a:ext cx="1164336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در صورتیکه در یک کارخانه تهیه آرد ، گندم و جو جزء مواد اولیه هستند و آرد عبارت از محصول نهایی می باشد .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در مثال کارخانه ی سازنده ی کولرهای آبی ، ورقهای فولادی جزء مواد اولیه اند .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این ورقها جزء محصولات تمام شده یا فرآورده نهایی یک کارخانه نورد فولاد محسوب می شود که مواد اولیه آن عبارت از شمشهای فولادی است .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شمسهای فولادی جزء محصولات نهائی کارخانه ذوب آهن است و از جمله مواد اولیه ی کارخانه ذوب آهن ، سنگهای آهن استخراج شده از معادن را می توان نام برد .</a:t>
            </a:r>
          </a:p>
          <a:p>
            <a:pPr algn="r"/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267904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12096206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40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قطعات مربوط به تولید </a:t>
            </a:r>
          </a:p>
          <a:p>
            <a:pPr algn="r"/>
            <a:endParaRPr lang="fa-IR" sz="3200" dirty="0">
              <a:cs typeface="B Nazanin" panose="00000400000000000000" pitchFamily="2" charset="-78"/>
            </a:endParaRP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قطعات مربوط به تولید ، قطعاتی هستند که بر روی آنها کلیه عملیات ساخت انجام شده و هم اکنون به صورت یک قطعه ی کامل آماده ی مونتاژ شدن بر محصول نهائی هستند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ممکن است قطعات مربوط به تولید توسط خود کارخانه سازنده ی محصول نهائی ساخته شده و در انبار ذخیره شده باشند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همینطور در اکثر موارد قطعات مربوط به تولید توسط سایر سازندگان ساخته شده و به کارخانه فروخته می شوند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150222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" y="1"/>
            <a:ext cx="1130372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هر حال مناسب است بین قطعات مربوط به تولید با مواد و مصالحی که کارخانه از یک کارخانه دیگر خریداری می کند تفکیکی قائل شویم .( در مثال کارخانه سازنده کولرهای آبی ، ورقهای فولادی از جمله مصالحی هستند که قبلا در کارخانه دیگری تولید شده اند ، ولی در کارخانه سازنده کولرهای آبی نیز قرار است روی آنها کارهای برش ، پرس کاری ، جوشکاری و رنگ آمیزی صورت گیرد . بنابر این ورقهای فولادی در گروه قطعات مربوط به تولید قرار نمی گیرند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78570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8046" y="95794"/>
            <a:ext cx="11791405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4400" b="1" dirty="0" smtClean="0">
                <a:solidFill>
                  <a:schemeClr val="accent1"/>
                </a:solidFill>
                <a:cs typeface="B Baran" panose="00000400000000000000" pitchFamily="2" charset="-78"/>
              </a:rPr>
              <a:t>مقدمه – معرفی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Baran" panose="00000400000000000000" pitchFamily="2" charset="-78"/>
              </a:rPr>
              <a:t>از مسئولیت های مهم و اساسی در واحدهای صنعتی ، برنامه ریزی و کنترل موجودیها است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Baran" panose="00000400000000000000" pitchFamily="2" charset="-78"/>
              </a:rPr>
              <a:t>فعالیتهای متمرکز شده با عنوان کنترل موجودیها همواره مورد توجه خاص مدیریت ، بخش کنترل مواد و سفارشات و مهندسی صنایع است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Baran" panose="00000400000000000000" pitchFamily="2" charset="-78"/>
              </a:rPr>
              <a:t>سایر واحدهای صنعت نیز با توجه به اهداف و وظایفی که به عهده دارند هر یک به نوعی خاص ، سیاستهای رایج و نحوه اعمال فعالیتهای برنامه ریزی و کنترل موجودیها را مورد توجه قرار داده و بنابر مصالح خود به نوعی سیاست و خط مشی برای اداره این فعالیت گرایش دارند .</a:t>
            </a:r>
            <a:endParaRPr lang="en-US" sz="3200" dirty="0">
              <a:cs typeface="B Bar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2625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794" y="95795"/>
            <a:ext cx="1138210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ممکن است قطعات مربوط به تولید به صورت یک قطعه مرکب ، ترکیب شده از چندین قطعه کوچکتر باشند یا فقط از یک قطعه ساده و غیر قابل تفکیک تشکیل شده باشند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مورد اول می توان مثالهائی نظیر کاربراتورهای موتورهای درون سوز ( یا حتی کل موتور درون سوز) را برای یک کارخانه تولید خوردو مطرح نمود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مورد دوم پیچ و مهره ها ، واشرها و یا بسیاری قطعات و عناصر ساده مشابه را می توان مثال آورد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955204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7086" y="444137"/>
            <a:ext cx="11373394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6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قطعات نیمه تمام در مسیر تولید ( یا قطعات بین کارگاهی </a:t>
            </a:r>
            <a:r>
              <a:rPr lang="fa-IR" sz="3200" dirty="0" smtClean="0">
                <a:cs typeface="B Nazanin" panose="00000400000000000000" pitchFamily="2" charset="-78"/>
              </a:rPr>
              <a:t>)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قطعات نیمه تمام در مسیر تولید به موجودیهایی گفته می شود که در مراحل مختلف در مسیر خط تولید قرار گرفته اند و هنوز عملیات تولیدی روی آنها به اتمام نرسیده است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بنابر این یا در حال حاضر کار ساخت بر روی آنها ادامه دارد یا در بین ماشینهای تولید و کارگاهها انباشته شده اند ، تا در زمان مناسب عملیات لازم بر روی آنها ادامه یابد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427049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1"/>
            <a:ext cx="11617234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برای مثال ، در یک کارخانه ی تولید لباس ممکن است مقداری پارچه از مرحله برش گذشته باشد و در جلوی ماشینهای دوخت ، منتظر عملیات دوخت باشد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قسمت دیگری از لباسهای نیمه تمام که بر روی آنها عملیات دوخت انجام یافته است احتمالا در قسمت دکمه دوزی انباشته شده اند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کلیه ی این کالاها در گروه قطعات نیمه تمام قرار می گیرند.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یک تعریف کلی هر نوع مواد ، مصالح و قطعاتی که وارد خط تولید شده و هنوز به صورت تمام شده به انبار تحویل نگردیده اند ، جزء این گروه از موجودیها به حساب می آیند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000165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8377" y="69669"/>
            <a:ext cx="1191332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600" b="1" dirty="0" smtClean="0">
                <a:solidFill>
                  <a:schemeClr val="accent4"/>
                </a:solidFill>
                <a:cs typeface="B Nazanin" panose="00000400000000000000" pitchFamily="2" charset="-78"/>
              </a:rPr>
              <a:t>محصولات تمام شده ( فرآورده نهائی )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محصولات تمام شده و آماده فروش یا فرآورده نهایی ، آنهایی هستند که کلیه ی عملیات تولیدی ، کنترل کیفیت و بسته بندی بر روی آنها انجام گرفته و به انبار تحویل شده اند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این محصولات ممکن است بنا به سفارش مشتری به مقدار معین تولید شده باشند ، ولی هنوز به مشتری تحویل نشده باشند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همینطور ممکن است براساس پیش بینی های بخش فروش ، محصولات آماده شده و تدریجا به بازار تحویل شوند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691229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0628" y="191589"/>
            <a:ext cx="11913325" cy="6721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600" b="1" dirty="0" smtClean="0">
                <a:solidFill>
                  <a:schemeClr val="accent2"/>
                </a:solidFill>
                <a:cs typeface="B Nazanin" panose="00000400000000000000" pitchFamily="2" charset="-78"/>
              </a:rPr>
              <a:t>سایر مواد و قطعات ( مواد غیر مستقیم )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مواد غیر مستقیم آنها هستند که در جریان تولید ( یا در پشتیبانی از تولید ) در کارخانه مصرف شده اند ، ولی در فرآورده نهائی اثری از آنها وجود ندارند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برای مثال ، در کارخانه سازنده کولرهای آبی و در کارگاه پرسکاری ، انواع روغنهای هیدرولیک در داخل پرسها مورد استفاده قرار می گیرد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یا در تصفیه خانه آب صنعتی کارخانه ، مواد شیمیائی مصرف می شوند ، ولی این مواد در محصول نهائی حضور ندارند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18645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01189" y="513806"/>
            <a:ext cx="10023565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علاوه بر آن انواع مواد و قطعات مورد مصرف اداری ، و دارای مصارف عمومی نظیر لوازم التحریر و وسایل مصرفی ایمنی نظیر دستکش ها و عینک های ایمنی نمونه هایی از موجودیهای این گروه می باشند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746236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6755" y="130630"/>
            <a:ext cx="1139952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40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هزینه های موجودیها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این بحث به تشریح هزینه هائی می پردازیم که موجودیهای یک کارخانه یا سازمان به آن کارخانه یا سازمان تحمیل می نمایند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ادامه مباحث این فصل ، به مزایا یا فواید نگهداری موجودی خواهیم پرداخت و به این نکته خواهیم رسید که علی رغم هزینه هایی که نگهداری موجودی ، برای هر سازمان صنعتی و تولیدی نگهداری سطح معین و صحیحی از موجودیها امری الزامی خواهد بود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608581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154" y="487680"/>
            <a:ext cx="974489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i="1" dirty="0" smtClean="0">
                <a:cs typeface="B Nazanin" panose="00000400000000000000" pitchFamily="2" charset="-78"/>
              </a:rPr>
              <a:t>عمده ترین هزینه های موجودیها را می توان در سه طبقه اصلی تقسیم بندی نمود :</a:t>
            </a:r>
          </a:p>
          <a:p>
            <a:pPr algn="r">
              <a:lnSpc>
                <a:spcPct val="200000"/>
              </a:lnSpc>
            </a:pPr>
            <a:r>
              <a:rPr lang="fa-IR" sz="3200" i="1" dirty="0" smtClean="0">
                <a:cs typeface="B Nazanin" panose="00000400000000000000" pitchFamily="2" charset="-78"/>
              </a:rPr>
              <a:t>1-هزینه قیمت مواد یا هزینه</a:t>
            </a:r>
            <a:r>
              <a:rPr lang="fa-IR" sz="3200" dirty="0" smtClean="0">
                <a:cs typeface="B Nazanin" panose="00000400000000000000" pitchFamily="2" charset="-78"/>
              </a:rPr>
              <a:t> مواد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2-هزینه های سفارش دهی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3-هزینه های نگهداری ( انبار داری )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4-هزینه های مواجهه با کمبود کالا</a:t>
            </a:r>
          </a:p>
        </p:txBody>
      </p:sp>
    </p:spTree>
    <p:extLst>
      <p:ext uri="{BB962C8B-B14F-4D97-AF65-F5344CB8AC3E}">
        <p14:creationId xmlns:p14="http://schemas.microsoft.com/office/powerpoint/2010/main" val="9332682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9670"/>
            <a:ext cx="12122331" cy="754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600" b="1" dirty="0" smtClean="0">
                <a:solidFill>
                  <a:schemeClr val="accent4"/>
                </a:solidFill>
                <a:cs typeface="B Nazanin" panose="00000400000000000000" pitchFamily="2" charset="-78"/>
              </a:rPr>
              <a:t>هزینه قیمت مواد یا هزینه مواد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این هزینه شامل پولی است که برای خرید موجودیها پرداخته می شود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فرض کنیم برای یک کارخانه در سال به 1000 عدد از یک نوع قطعه خاص نیاز باشد و قیمت این قطعه در طول سال ثابت و برابر با هر عدد 2500 ریال تعیین شده است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هزینه مواد کارخانه بابت این قطعه خاص در یک سال برابر با 2/5 میلیون ریال خواهد بود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همین جا لازم است به این نکته توجه شود که در این مثال ساده که مصرف سالیانه معلوم و قیمت واحد کالا نیز در طول سال ثابت است ، هزینه سالیانه قیمت مواد تحت تاثیر مقدار هر بار سفارش نخواهد بود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272478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6982" y="156754"/>
            <a:ext cx="10415451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فرض کنیم کارخانه تعداد 1000 عدد از این قطعه را به طور یک جا در یک نوبت در سال یا همین مقدار را در 10 نوبت و هر بار 100 عدد یا 50 نوبت و هر نوبت 20 عدد سفارش و خریداری نماید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هر حال جمع پولی که کارخانه بابت خرید این کالا پرداخت می نماید همان 2/5 میلیون ریال خواهد بود.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فاصله نزدیکی در ادامه این مباحث ، موضوع بالا را گسترش بیشتری خواهیم داد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22325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9634" y="505097"/>
            <a:ext cx="10554789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Baran" panose="00000400000000000000" pitchFamily="2" charset="-78"/>
              </a:rPr>
              <a:t>در این میان وظیفه مسئولین و دست اندر کاران بخش کنترل تولید و موجودیها و مهندسی صنایع و مدیریت مواد و سفارشات آن است که با در نظر گرفتن اهداف و استراتژیهای کل سازمان و ضمن توجه به مجموعه عوامل و شرایط حاکم بر سازمان روشها و سیاستهایی را اتخاذ نموده و به اجراء در آورند که در اقتصاد کلی سازمان اثر مثبت داشته باشد .</a:t>
            </a:r>
            <a:endParaRPr lang="en-US" sz="3200" dirty="0">
              <a:cs typeface="B Bar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518836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70857" y="60960"/>
            <a:ext cx="11051177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4000" b="1" dirty="0" smtClean="0">
                <a:solidFill>
                  <a:schemeClr val="accent5"/>
                </a:solidFill>
                <a:cs typeface="B Nazanin" panose="00000400000000000000" pitchFamily="2" charset="-78"/>
              </a:rPr>
              <a:t>هزینه های سفارش دهی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آغاز این بحث لازم است به یک موضوع مهم و قابل توجه که همواره در امور برنامه ریزی و کنترل موجودی با آن سرو کار داریم توجه شود : قسمت های کنترل مواد یا سفارشات یا انبارهای یک کارخانه معمولا برای تامین مواد ، سفارش خرید یا سفارش ساخت تهیه می کنند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سفارشهای خرید برای تامین کالا از خارج از کارخانه تهیه می شود .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در مواردی نیز به جای سفارش خرید ، سفارش ساخت به داخل کارخانه داده می شود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891088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"/>
            <a:ext cx="1167819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این حالت نیز عملا بخش انبار ، یا کنترل مواد ، یا سفارشات ، کالا را از بخش تولید کارخانه خریداری می نماید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گرچه در این حالت عملا انتقالات پولی بین بخشهای کنترل مواد و تولید انجام نمی شود ، ولی از نظر اسناد حسابداری ، انبار در مقابل اجناسی که از قسمت تولید تحویل گرفته است به بخش تولید بدهکار شده است .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انبار پس از تحویل مجدد این قطعات به قسمت تولید ( احتمالا به منظور مونتاژ در محصول نهائی ) به همان مقدار طلبکار می شود ، و بدین ترتیب تسویه حساب به عمل می آید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25579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503" y="148046"/>
            <a:ext cx="11669486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6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هزینه های دفتری و اداری: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هر بار سفارش و مخصوصا سفارشات خرید ، مخارجی بابت صرف وقت کارمندان جهت تهیه سفارش و توزیع آن ، تماس با فروشندگان و دریافت پیشنهاد قیمت ، تشکیل کمیسیون های خرید جهت بررسی پیشنهادات ، تایید بودجه و تامین نقدینگی ، عملیات بانکی ، هماهنگی امور حمل و نقل ، ماموریتهای اداری جهت تماس حضوری با فروشندگان ، هزینه های مخابراتی تلفن ، فاکس ، و بسیاری هزینه های دیگر اداری صرف خواهد شد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385244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5063" y="87086"/>
            <a:ext cx="1081604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صورتیکه سفارش مربوط به خرید از خارج کشور باشد ، علاوه بر آنچه که گفته شد عملیات تماس با مسئولین دولتی ، دریافت اجازه واردات ، تامین اعتبار ارزی ، عملیات ترخیص گمرکی و نظایر آنها نیز در هر بار سفارش خرید هزینه قابل توجهی را بر سازمان تحمیل خواهد نمود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شایان توجه است که هزینه های دفتری و اداری مربوط به سفارش در ظرف سال بستگی به تعداد دفعات صدور سفارش دارد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914912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87085" y="95794"/>
            <a:ext cx="11982994" cy="7117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برای مثال فرض کنیم کارخانه در ظرف سال به 1000 عدد از یک نوع قطعه خاص نیاز دارد و به طور یکجا و یکبار در سال سفارش بدهد ، در صورتیکه هزینه های دفتری مربوط به هر بار سفارش مثلا یک میلیون ریال فرض شود ، آن گاه هزینه سفارش دهی این کالا در سال همان یک میلیون ریال خواهد بود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حال در صورتیکه این 1000 قطعه مثلا در 5 نوبت و هر بار 200 عدد سفارش داده شود ، آنگاه کارخانه هزینه ای برابر با 5 میلیون ریال را در سال بابت هزینه سفارش دهی این کالا خواهد پرداخت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575549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87086"/>
            <a:ext cx="1194816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هزینه های آماده سازی برای ساخت :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صورتیکه به جای سفارش خرید ، لازم باشد برای کالایی سفارش ساخت به داخل کارخانه صادر شود بدیهی است که به عملیات اداری و مالی کمتری در مقایسه با سفارش خرید نیاز خواهد بود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این حالت به جای هزینه های اداری دفتری ، عملیات و هزینه های آماده سازی تجهیزات مطرح می شوند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برای هر بار ساخت یک قطعه یا یک ماده خاص لازم است که کارگاه ماشینها را متوقف نماید ، ابزار و قالبهای لازم را روی ماشین نصل نماید و تنظیمات لازم را به عمل آورد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25504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01189" y="121920"/>
            <a:ext cx="1100763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علاوه بر آن لازم خواهد شد که مهندسین تولید نحوه ساخت قطعه یا کالا را بررسی مجدد نموده و به کارگران یادآوری نمایند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همینطور لازم است مواد اولیه لازم برای تولید از انبار تحویل گرفته شود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علاوه بر اینها ، معمولا در شروع عملیات تولید چندین قطعه معیوب تولید شده و در پایان عملیات تولید نیز ممکن است قطعاتی ناسالم به وجود آیند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کلیه این عملیات و اتفاقات باعث توقف تولید و در نهایت ایجاد کننده هزینه خواهند بود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126562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3211" y="60960"/>
            <a:ext cx="11834949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اینگونه هزینه ها نیز عینا در مدلهای مالی و اقتصادی کنترل موجودی دارای نقشی مشابه هزینه های دفتری و اداری هستند که در سفارشات خرید تشریح شدند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به این مفهوم که هزینه های آماده سازی برای ساخت یک قطعه در داخل کارخانه نیز بستگی به تعداد دفعات ساخت آن قطعه در ظرف سال دارند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برای مثال ، فرض کنیم یک کارخانه خودرو سازی برای تولید 10000 دستگاه خودرو از یک مدل خاص ، به تعداد 50000 عدد رینگ اتومبیل نیاز داشته باشد و قرار باشد این رینگ ها در بخش تولید کارخانه خودرو سازی تولید شوند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580770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5464" y="269967"/>
            <a:ext cx="1145177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صورتیکه هزینه آماده سازی سیستم تولید برای هر بار تولید این نوع رینگ 5 میلیون ریال باشد و این تعداد رینگ در 5 نوبت و هر بار 10000 عدد تولید شوند هزینه سالیانه آماده سازی کارخانه برای تولید این قطعه 25 میلیون ریال خواهد شد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ولی در صورتیکه کارخانه به دلایلی نظیر محدودیت فضا و غیره این کالا را در ظرف سال در 20 نوبت ( هر بار 2500 عدد ) تولید نماید ، آنگاه هزینه های آماده سازی سالیانه به 100 میلیون ریال خواهد رسید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03337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2182" y="104504"/>
            <a:ext cx="11234057" cy="6132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Baran" panose="00000400000000000000" pitchFamily="2" charset="-78"/>
              </a:rPr>
              <a:t>در شرایط امروزی صنعت با استفاده از سیستمهای پیشرفته تر تولید نظیر </a:t>
            </a:r>
            <a:r>
              <a:rPr lang="fa-IR" sz="3200" b="1" dirty="0" smtClean="0">
                <a:solidFill>
                  <a:schemeClr val="accent3"/>
                </a:solidFill>
                <a:cs typeface="B Baran" panose="00000400000000000000" pitchFamily="2" charset="-78"/>
              </a:rPr>
              <a:t>سیستمهای انعطاف پذیر </a:t>
            </a:r>
            <a:r>
              <a:rPr lang="fa-IR" sz="3200" dirty="0" smtClean="0">
                <a:cs typeface="B Baran" panose="00000400000000000000" pitchFamily="2" charset="-78"/>
              </a:rPr>
              <a:t>و </a:t>
            </a:r>
            <a:r>
              <a:rPr lang="fa-IR" sz="3200" b="1" dirty="0" smtClean="0">
                <a:solidFill>
                  <a:schemeClr val="accent2"/>
                </a:solidFill>
                <a:cs typeface="B Baran" panose="00000400000000000000" pitchFamily="2" charset="-78"/>
              </a:rPr>
              <a:t>تولید به هنگام </a:t>
            </a:r>
            <a:r>
              <a:rPr lang="fa-IR" sz="3200" dirty="0" smtClean="0">
                <a:cs typeface="B Baran" panose="00000400000000000000" pitchFamily="2" charset="-78"/>
              </a:rPr>
              <a:t>سعی می شود که سطح موجودیها را در کارخانه پائین نگهدارند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Baran" panose="00000400000000000000" pitchFamily="2" charset="-78"/>
              </a:rPr>
              <a:t>با این حال هنوز سرمایه درگیر به صورت موجودی در مواردی تا 25 درصد کل سرمایه کارخانه را در بر می گیرد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Baran" panose="00000400000000000000" pitchFamily="2" charset="-78"/>
              </a:rPr>
              <a:t>هزینه نگهداری موجودیها نیز در موارد زیاد حتی در صنایع پیشرفته تا حدود 5 درصد کل فروش کارخانه می رسد .</a:t>
            </a:r>
            <a:endParaRPr lang="en-US" sz="3200" dirty="0">
              <a:cs typeface="B Bar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74931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2777" y="383177"/>
            <a:ext cx="998873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Baran" panose="00000400000000000000" pitchFamily="2" charset="-78"/>
              </a:rPr>
              <a:t>در صنایع کشور ما هنوز بخش قابل توجهی از قطعات یدکی و کالای مصرفی صنایع تولیدی از خارج کشور وارد شده و باعث تحمیل هزینه های ارزی می شود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Baran" panose="00000400000000000000" pitchFamily="2" charset="-78"/>
              </a:rPr>
              <a:t>در چنین شرایطی ممکن است میزان هزینه های تحمیل شده بر صنعت در اثر نگهداری موجودیها حتی از این ارقام بالاتر باشد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Baran" panose="00000400000000000000" pitchFamily="2" charset="-78"/>
              </a:rPr>
              <a:t>متاسفانه آمار دقیقی در این موارد در حال حاضر قابل دسترسی نیست .</a:t>
            </a:r>
          </a:p>
          <a:p>
            <a:pPr algn="r"/>
            <a:endParaRPr lang="fa-IR" sz="3200" dirty="0" smtClean="0">
              <a:cs typeface="B Baran" panose="00000400000000000000" pitchFamily="2" charset="-78"/>
            </a:endParaRPr>
          </a:p>
          <a:p>
            <a:pPr algn="r"/>
            <a:endParaRPr lang="en-US" sz="3200" dirty="0">
              <a:cs typeface="B Bar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77007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7086" y="95795"/>
            <a:ext cx="11747863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علیرغم هزینه های مرتبط با نگهداری موجودیها ، داشتن موجودی در کارخانه امری غیر قابل اجتناب می باشد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مساله ی مهم این است که هزینه های روبرو شدن با کمبود کالا و مواد اولیه و قطعات یدکی ، مشکلات توقف تولید ، ازدست رفتن فرصت فروش کالا و کسر اعتبار سازمان را در برخواهد داشت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مواردی هزینه ی این اشکالات می تواند به مراتب بیشتر از هزینه های ذخیره موجودی باشد 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36310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"/>
            <a:ext cx="12087497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هدف اصلی امور برنامه ریزی و کنترل موجودی آن است که با تجزیه و تحلیل شرایط و هزینه ها ، مناسب ترین سیاستها را برای سفارش و نگهداری موجودی در کارخانه اتخاذ نماید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فعالیتهای برنامه ریزی و کنترل موجودی ، همان گونه که از عنوان آن مشخص است به دو بخش برنامه ریزی و کنترل قابل تفکیک است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بخش برنامه ریزی سیاستها و شیوه های مناسب و اقتصادی تدوین می شود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بخش کنترل نقش اجراء کننده و به کار گیرنده این روشها و سیاستهای تدوین شده را به عهده خواهد داشت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57319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0594" y="470263"/>
            <a:ext cx="1067670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 </a:t>
            </a:r>
            <a:r>
              <a:rPr lang="fa-IR" sz="44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تعریف موجودی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صرفنظر از معنای لغوی کلمه موجودی آنچه که در ادبیات مدیریت موجودیها و مهندسی صنایع از این واژه برداشت می شود به شرح زیر می باشد :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موجودیها عبارتند از : اجناس ، مصالح ، مواد و قطعاتی که در امر تولید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و فروش و اداره صنعت مورد مصرف قرار می گیرند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17632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2846" y="87087"/>
            <a:ext cx="1115568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این تعریف از واژه مصرف استفاده شده و بنابراین داراییهایی نظیر ساختمان ها ، زمین ، ماشین آلات ، وسایل و مبلمان اداری جزء موجودیها قلمداد نمی شوند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همچنین موجودیهای مالی نظیر اسناد دریافتنی ، مبالغ نقدینگی موجود در صندوق و یا در حسابهای بانکی و نظایر آنها ، با توجه به اینکه در مجموعه اجناس ، مصالح و مواد و قطعات قرار نمی گیرند جزء موجودیها به آن مفهوم که مورد نظر ماست نمی باشند . 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4628253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193</TotalTime>
  <Words>3055</Words>
  <Application>Microsoft Office PowerPoint</Application>
  <PresentationFormat>Widescreen</PresentationFormat>
  <Paragraphs>134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Arial</vt:lpstr>
      <vt:lpstr>B Baran</vt:lpstr>
      <vt:lpstr>B Nazanin</vt:lpstr>
      <vt:lpstr>Gill Sans MT</vt:lpstr>
      <vt:lpstr>Times New Roman</vt:lpstr>
      <vt:lpstr>Gallery</vt:lpstr>
      <vt:lpstr>مقدمه ای بر برنامه ریزی و کنترل تولید و موجودیها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گروه بندی موجودیها</vt:lpstr>
      <vt:lpstr>مواد اولیه </vt:lpstr>
      <vt:lpstr>مواد اولیه</vt:lpstr>
      <vt:lpstr>مواد اولیه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مقدمه ای بر برنامه ریزی و کنترل تولید و موجودیها</dc:title>
  <dc:creator>F.Araghi</dc:creator>
  <cp:lastModifiedBy>F.Araghi</cp:lastModifiedBy>
  <cp:revision>22</cp:revision>
  <dcterms:created xsi:type="dcterms:W3CDTF">2020-03-16T18:03:31Z</dcterms:created>
  <dcterms:modified xsi:type="dcterms:W3CDTF">2020-03-21T06:25:04Z</dcterms:modified>
</cp:coreProperties>
</file>