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93" r:id="rId2"/>
    <p:sldId id="306" r:id="rId3"/>
    <p:sldId id="328" r:id="rId4"/>
    <p:sldId id="307" r:id="rId5"/>
    <p:sldId id="308" r:id="rId6"/>
    <p:sldId id="309" r:id="rId7"/>
    <p:sldId id="311" r:id="rId8"/>
    <p:sldId id="312" r:id="rId9"/>
    <p:sldId id="313" r:id="rId10"/>
    <p:sldId id="310" r:id="rId11"/>
    <p:sldId id="320" r:id="rId12"/>
    <p:sldId id="323" r:id="rId13"/>
    <p:sldId id="322" r:id="rId14"/>
    <p:sldId id="326" r:id="rId15"/>
    <p:sldId id="321" r:id="rId16"/>
    <p:sldId id="324" r:id="rId17"/>
    <p:sldId id="327" r:id="rId18"/>
    <p:sldId id="318" r:id="rId19"/>
    <p:sldId id="319" r:id="rId20"/>
    <p:sldId id="314" r:id="rId21"/>
    <p:sldId id="317" r:id="rId22"/>
    <p:sldId id="315" r:id="rId23"/>
    <p:sldId id="316" r:id="rId24"/>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3716" autoAdjust="0"/>
  </p:normalViewPr>
  <p:slideViewPr>
    <p:cSldViewPr snapToGrid="0">
      <p:cViewPr varScale="1">
        <p:scale>
          <a:sx n="74" d="100"/>
          <a:sy n="74" d="100"/>
        </p:scale>
        <p:origin x="5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280FC4E-3752-4813-8768-84FE19DE230C}" type="datetimeFigureOut">
              <a:rPr lang="fa-IR" smtClean="0"/>
              <a:t>16/08/1441</a:t>
            </a:fld>
            <a:endParaRPr lang="fa-I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a-I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C64F0FE7-970B-43E6-BC20-7D3D17A426E7}" type="slidenum">
              <a:rPr lang="fa-IR" smtClean="0"/>
              <a:t>‹#›</a:t>
            </a:fld>
            <a:endParaRPr lang="fa-I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2123273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16/08/1441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1930293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16/08/1441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1869931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16/08/1441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412066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280FC4E-3752-4813-8768-84FE19DE230C}" type="datetimeFigureOut">
              <a:rPr lang="fa-IR" smtClean="0"/>
              <a:t>16/08/1441</a:t>
            </a:fld>
            <a:endParaRPr lang="fa-I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a-I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102925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80FC4E-3752-4813-8768-84FE19DE230C}" type="datetimeFigureOut">
              <a:rPr lang="fa-IR" smtClean="0"/>
              <a:t>16/08/1441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73063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80FC4E-3752-4813-8768-84FE19DE230C}" type="datetimeFigureOut">
              <a:rPr lang="fa-IR" smtClean="0"/>
              <a:t>16/08/1441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924510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80FC4E-3752-4813-8768-84FE19DE230C}" type="datetimeFigureOut">
              <a:rPr lang="fa-IR" smtClean="0"/>
              <a:t>16/08/1441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51804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0FC4E-3752-4813-8768-84FE19DE230C}" type="datetimeFigureOut">
              <a:rPr lang="fa-IR" smtClean="0"/>
              <a:t>16/08/1441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424716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280FC4E-3752-4813-8768-84FE19DE230C}" type="datetimeFigureOut">
              <a:rPr lang="fa-IR" smtClean="0"/>
              <a:t>16/08/1441</a:t>
            </a:fld>
            <a:endParaRPr lang="fa-I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a-I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767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280FC4E-3752-4813-8768-84FE19DE230C}" type="datetimeFigureOut">
              <a:rPr lang="fa-IR" smtClean="0"/>
              <a:t>16/08/1441</a:t>
            </a:fld>
            <a:endParaRPr lang="fa-I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a-I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40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280FC4E-3752-4813-8768-84FE19DE230C}" type="datetimeFigureOut">
              <a:rPr lang="fa-IR" smtClean="0"/>
              <a:t>16/08/1441</a:t>
            </a:fld>
            <a:endParaRPr lang="fa-I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a-I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C64F0FE7-970B-43E6-BC20-7D3D17A426E7}" type="slidenum">
              <a:rPr lang="fa-IR" smtClean="0"/>
              <a:t>‹#›</a:t>
            </a:fld>
            <a:endParaRPr lang="fa-I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7773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r" defTabSz="914400" rtl="1"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777285" y="1378039"/>
            <a:ext cx="8525814" cy="3580327"/>
          </a:xfrm>
        </p:spPr>
        <p:txBody>
          <a:bodyPr/>
          <a:lstStyle/>
          <a:p>
            <a:r>
              <a:rPr lang="fa-IR" sz="3200" dirty="0" smtClean="0">
                <a:cs typeface="B Titr" panose="00000700000000000000" pitchFamily="2" charset="-78"/>
              </a:rPr>
              <a:t>جزوه درس تاسیسات مکانیکی و الکتریکی</a:t>
            </a:r>
            <a:br>
              <a:rPr lang="fa-IR" sz="3200" dirty="0" smtClean="0">
                <a:cs typeface="B Titr" panose="00000700000000000000" pitchFamily="2" charset="-78"/>
              </a:rPr>
            </a:br>
            <a:r>
              <a:rPr lang="fa-IR" sz="3200" dirty="0" smtClean="0">
                <a:cs typeface="B Titr" panose="00000700000000000000" pitchFamily="2" charset="-78"/>
              </a:rPr>
              <a:t>(جلسه ششم)</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smtClean="0">
                <a:cs typeface="B Titr" panose="00000700000000000000" pitchFamily="2" charset="-78"/>
              </a:rPr>
              <a:t>مدرس:</a:t>
            </a:r>
            <a:br>
              <a:rPr lang="fa-IR" sz="3200" dirty="0" smtClean="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smtClean="0">
                <a:cs typeface="B Titr" panose="00000700000000000000" pitchFamily="2" charset="-78"/>
              </a:rPr>
              <a:t> دکتر امیررضا معموری </a:t>
            </a:r>
            <a:br>
              <a:rPr lang="fa-IR" sz="3200" dirty="0" smtClean="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endParaRPr lang="fa-IR" sz="2000" dirty="0">
              <a:cs typeface="B Titr" panose="00000700000000000000" pitchFamily="2" charset="-78"/>
            </a:endParaRPr>
          </a:p>
        </p:txBody>
      </p:sp>
    </p:spTree>
    <p:extLst>
      <p:ext uri="{BB962C8B-B14F-4D97-AF65-F5344CB8AC3E}">
        <p14:creationId xmlns:p14="http://schemas.microsoft.com/office/powerpoint/2010/main" val="217381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9" name="Rectangle 8"/>
          <p:cNvSpPr/>
          <p:nvPr/>
        </p:nvSpPr>
        <p:spPr>
          <a:xfrm>
            <a:off x="1171977" y="375101"/>
            <a:ext cx="10805375" cy="5016758"/>
          </a:xfrm>
          <a:prstGeom prst="rect">
            <a:avLst/>
          </a:prstGeom>
        </p:spPr>
        <p:txBody>
          <a:bodyPr wrap="square">
            <a:spAutoFit/>
          </a:bodyPr>
          <a:lstStyle/>
          <a:p>
            <a:pPr algn="just"/>
            <a:r>
              <a:rPr lang="fa-IR" sz="2000" dirty="0">
                <a:cs typeface="B Nazanin" panose="00000400000000000000" pitchFamily="2" charset="-78"/>
              </a:rPr>
              <a:t>آبگرمکن خورشیدی چیست؟</a:t>
            </a:r>
          </a:p>
          <a:p>
            <a:pPr algn="just"/>
            <a:r>
              <a:rPr lang="fa-IR" sz="2000" dirty="0">
                <a:cs typeface="B Nazanin" panose="00000400000000000000" pitchFamily="2" charset="-78"/>
              </a:rPr>
              <a:t>آبگرمکن خورشیدی تشکیل شده از یک کلکتور شامل ماده شفاف که معمولاً شیشه بوده و ممکن است از یک یا چند لایه باشد. جذب کننده که معمولاً به رنگ سیاه میباشد، که می‌تواند صفحه صاف موجدار یا شیاردار، یا لوله‌ای یا بشکه‌ای از جنس فلزات مس، آلومینیوم و استیل باشد. لوله‌ها و یا گذرگاه‌ها که می‌توانند به شکل‌های مختلف باشند و برای هدایت سیال ناقل حرارت بکار برده میشوند. جمع کننده‌ها و تقسیم کننده‌ها برای عبور و تخلیه سیال ناقل حرارت و نیز عایق حرارتی برای کاهش اتلاف حرارتی کلکتور بکار میرود</a:t>
            </a:r>
            <a:r>
              <a:rPr lang="fa-IR" sz="2000" dirty="0" smtClean="0">
                <a:cs typeface="B Nazanin" panose="00000400000000000000" pitchFamily="2" charset="-78"/>
              </a:rPr>
              <a:t>.</a:t>
            </a:r>
          </a:p>
          <a:p>
            <a:pPr algn="just"/>
            <a:r>
              <a:rPr lang="fa-IR" sz="2000" dirty="0">
                <a:cs typeface="B Nazanin" panose="00000400000000000000" pitchFamily="2" charset="-78"/>
              </a:rPr>
              <a:t>سیالاتی که مورد استفاده قرار می گیرند، برای سیکل بسته، محلول آب و گلیکول و برای سیکل باز فقط آب است. در سیکل بسته، سیال ناقل حرارت وارد یک مبدل حرارتی در مخزن مصرف آب شده و بعد از انتقال حرارت مجدداً بوسلیه پمپ وارد کلکتور میگردد. در کلکتور با سیکل بسته، برای جلوگیری از خطر انبساط حرارتی سیال، وجود یک مخزن انبساط یا لوله انبساطی که به یک شیر اطمینان مجهز باشد ضروری است.</a:t>
            </a:r>
          </a:p>
          <a:p>
            <a:pPr algn="just"/>
            <a:r>
              <a:rPr lang="fa-IR" sz="2000" dirty="0">
                <a:cs typeface="B Nazanin" panose="00000400000000000000" pitchFamily="2" charset="-78"/>
              </a:rPr>
              <a:t> </a:t>
            </a:r>
            <a:r>
              <a:rPr lang="fa-IR" sz="2000" dirty="0" smtClean="0">
                <a:cs typeface="B Nazanin" panose="00000400000000000000" pitchFamily="2" charset="-78"/>
              </a:rPr>
              <a:t>در </a:t>
            </a:r>
            <a:r>
              <a:rPr lang="fa-IR" sz="2000" dirty="0">
                <a:cs typeface="B Nazanin" panose="00000400000000000000" pitchFamily="2" charset="-78"/>
              </a:rPr>
              <a:t>سیکل باز که اصطلاحاً به آن ترموسیفونی گفته میشود، سیال عامل به دلیل اختلاف درجه حرارت بطور طبیعی و بدون استفاده از پمپ و با استفاده از عمل ترموسیفون در آن‌ها گردش می کند. شرایط لازم در نصب این آبگرمکن آن است که مخزن مصرف نسبت که کلکتور حدود ۳۰ سانتیمتر بالاتر قرار گیرد و حداقل درجه انحراف کلکتور نسبت به سطح افق زمین برای تحقق جریان ترموسیفون در حدود ۲۰ درجه رو به جنوب، ضروریست.</a:t>
            </a:r>
          </a:p>
          <a:p>
            <a:pPr algn="just"/>
            <a:r>
              <a:rPr lang="fa-IR" sz="2000" dirty="0" smtClean="0">
                <a:cs typeface="B Nazanin" panose="00000400000000000000" pitchFamily="2" charset="-78"/>
              </a:rPr>
              <a:t>آزمایش </a:t>
            </a:r>
            <a:r>
              <a:rPr lang="fa-IR" sz="2000" dirty="0">
                <a:cs typeface="B Nazanin" panose="00000400000000000000" pitchFamily="2" charset="-78"/>
              </a:rPr>
              <a:t>روی آبگرمکن خورشیدی سیکل باز که ترموسیفونی کار میکند نشان داد که در پایان یک روز آفتابی، مخزن مصرف در زمستان دارای آب ۴۹ درجه و در تابستان به ۷۴ درجه سانتیگراد رسیده است. در صورتیکه سطح کلکتور حدود ۲ مترمربع باشد و ظرفیت مخزن بین ۴۰ تا ۶۰ گالن انتخاب شود، این آبگرمکن میتواند جوابگوی نیاز آبگرم مصرفی یک خانواده ۳ الی ۵ نفره باشد.</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75290" y="5515329"/>
            <a:ext cx="609600" cy="609600"/>
          </a:xfrm>
          <a:prstGeom prst="rect">
            <a:avLst/>
          </a:prstGeom>
        </p:spPr>
      </p:pic>
    </p:spTree>
    <p:extLst>
      <p:ext uri="{BB962C8B-B14F-4D97-AF65-F5344CB8AC3E}">
        <p14:creationId xmlns:p14="http://schemas.microsoft.com/office/powerpoint/2010/main" val="4248718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5" name="Picture 4"/>
          <p:cNvPicPr>
            <a:picLocks noChangeAspect="1"/>
          </p:cNvPicPr>
          <p:nvPr/>
        </p:nvPicPr>
        <p:blipFill>
          <a:blip r:embed="rId4"/>
          <a:stretch>
            <a:fillRect/>
          </a:stretch>
        </p:blipFill>
        <p:spPr>
          <a:xfrm>
            <a:off x="1014212" y="734096"/>
            <a:ext cx="5774432" cy="5774432"/>
          </a:xfrm>
          <a:prstGeom prst="rect">
            <a:avLst/>
          </a:prstGeom>
        </p:spPr>
      </p:pic>
      <p:pic>
        <p:nvPicPr>
          <p:cNvPr id="6" name="Picture 5"/>
          <p:cNvPicPr>
            <a:picLocks noChangeAspect="1"/>
          </p:cNvPicPr>
          <p:nvPr/>
        </p:nvPicPr>
        <p:blipFill>
          <a:blip r:embed="rId5"/>
          <a:stretch>
            <a:fillRect/>
          </a:stretch>
        </p:blipFill>
        <p:spPr>
          <a:xfrm>
            <a:off x="7096260" y="1550777"/>
            <a:ext cx="4788124" cy="3830499"/>
          </a:xfrm>
          <a:prstGeom prst="rect">
            <a:avLst/>
          </a:prstGeom>
        </p:spPr>
      </p:pic>
      <p:sp>
        <p:nvSpPr>
          <p:cNvPr id="9" name="Rectangle 8"/>
          <p:cNvSpPr/>
          <p:nvPr/>
        </p:nvSpPr>
        <p:spPr>
          <a:xfrm>
            <a:off x="8570323" y="364764"/>
            <a:ext cx="2852063" cy="400110"/>
          </a:xfrm>
          <a:prstGeom prst="rect">
            <a:avLst/>
          </a:prstGeom>
        </p:spPr>
        <p:txBody>
          <a:bodyPr wrap="none">
            <a:spAutoFit/>
          </a:bodyPr>
          <a:lstStyle/>
          <a:p>
            <a:pPr algn="just"/>
            <a:r>
              <a:rPr lang="fa-IR" sz="2000" dirty="0">
                <a:cs typeface="B Nazanin" panose="00000400000000000000" pitchFamily="2" charset="-78"/>
              </a:rPr>
              <a:t>آبگرمکن خورشیدی با سیکل بسته</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0152" y="5814838"/>
            <a:ext cx="609600" cy="609600"/>
          </a:xfrm>
          <a:prstGeom prst="rect">
            <a:avLst/>
          </a:prstGeom>
        </p:spPr>
      </p:pic>
    </p:spTree>
    <p:extLst>
      <p:ext uri="{BB962C8B-B14F-4D97-AF65-F5344CB8AC3E}">
        <p14:creationId xmlns:p14="http://schemas.microsoft.com/office/powerpoint/2010/main" val="3953302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2" name="Picture 1"/>
          <p:cNvPicPr>
            <a:picLocks noChangeAspect="1"/>
          </p:cNvPicPr>
          <p:nvPr/>
        </p:nvPicPr>
        <p:blipFill>
          <a:blip r:embed="rId4"/>
          <a:stretch>
            <a:fillRect/>
          </a:stretch>
        </p:blipFill>
        <p:spPr>
          <a:xfrm>
            <a:off x="3714750" y="1524000"/>
            <a:ext cx="4762500" cy="3810000"/>
          </a:xfrm>
          <a:prstGeom prst="rect">
            <a:avLst/>
          </a:prstGeom>
        </p:spPr>
      </p:pic>
      <p:sp>
        <p:nvSpPr>
          <p:cNvPr id="6" name="Rectangle 5"/>
          <p:cNvSpPr/>
          <p:nvPr/>
        </p:nvSpPr>
        <p:spPr>
          <a:xfrm>
            <a:off x="8670510" y="364764"/>
            <a:ext cx="2651688" cy="400110"/>
          </a:xfrm>
          <a:prstGeom prst="rect">
            <a:avLst/>
          </a:prstGeom>
        </p:spPr>
        <p:txBody>
          <a:bodyPr wrap="none">
            <a:spAutoFit/>
          </a:bodyPr>
          <a:lstStyle/>
          <a:p>
            <a:pPr algn="just"/>
            <a:r>
              <a:rPr lang="fa-IR" sz="2000" dirty="0">
                <a:cs typeface="B Nazanin" panose="00000400000000000000" pitchFamily="2" charset="-78"/>
              </a:rPr>
              <a:t>آبگرمکن خورشیدی با سیکل </a:t>
            </a:r>
            <a:r>
              <a:rPr lang="fa-IR" sz="2000" dirty="0" smtClean="0">
                <a:cs typeface="B Nazanin" panose="00000400000000000000" pitchFamily="2" charset="-78"/>
              </a:rPr>
              <a:t>باز</a:t>
            </a:r>
            <a:endParaRPr lang="fa-IR" sz="2000"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5025" y="2415862"/>
            <a:ext cx="609600" cy="609600"/>
          </a:xfrm>
          <a:prstGeom prst="rect">
            <a:avLst/>
          </a:prstGeom>
        </p:spPr>
      </p:pic>
    </p:spTree>
    <p:extLst>
      <p:ext uri="{BB962C8B-B14F-4D97-AF65-F5344CB8AC3E}">
        <p14:creationId xmlns:p14="http://schemas.microsoft.com/office/powerpoint/2010/main" val="50357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3703624" y="151326"/>
            <a:ext cx="4097092" cy="3277674"/>
          </a:xfrm>
          <a:prstGeom prst="rect">
            <a:avLst/>
          </a:prstGeom>
        </p:spPr>
      </p:pic>
      <p:sp>
        <p:nvSpPr>
          <p:cNvPr id="7" name="Rectangle 6"/>
          <p:cNvSpPr/>
          <p:nvPr/>
        </p:nvSpPr>
        <p:spPr>
          <a:xfrm>
            <a:off x="8758679" y="364764"/>
            <a:ext cx="2475358" cy="400110"/>
          </a:xfrm>
          <a:prstGeom prst="rect">
            <a:avLst/>
          </a:prstGeom>
        </p:spPr>
        <p:txBody>
          <a:bodyPr wrap="none">
            <a:spAutoFit/>
          </a:bodyPr>
          <a:lstStyle/>
          <a:p>
            <a:pPr algn="just"/>
            <a:r>
              <a:rPr lang="fa-IR" sz="2000" dirty="0" smtClean="0">
                <a:cs typeface="B Nazanin" panose="00000400000000000000" pitchFamily="2" charset="-78"/>
              </a:rPr>
              <a:t>صفحات جذب گرما و کلکتور</a:t>
            </a:r>
            <a:endParaRPr lang="fa-IR" sz="2000" dirty="0">
              <a:cs typeface="B Nazanin" panose="00000400000000000000" pitchFamily="2" charset="-78"/>
            </a:endParaRPr>
          </a:p>
        </p:txBody>
      </p:sp>
      <p:pic>
        <p:nvPicPr>
          <p:cNvPr id="9" name="Picture 8"/>
          <p:cNvPicPr>
            <a:picLocks noChangeAspect="1"/>
          </p:cNvPicPr>
          <p:nvPr/>
        </p:nvPicPr>
        <p:blipFill>
          <a:blip r:embed="rId5"/>
          <a:stretch>
            <a:fillRect/>
          </a:stretch>
        </p:blipFill>
        <p:spPr>
          <a:xfrm>
            <a:off x="1520291" y="3580325"/>
            <a:ext cx="3246429" cy="3082954"/>
          </a:xfrm>
          <a:prstGeom prst="rect">
            <a:avLst/>
          </a:prstGeom>
        </p:spPr>
      </p:pic>
      <p:pic>
        <p:nvPicPr>
          <p:cNvPr id="10" name="Picture 9"/>
          <p:cNvPicPr>
            <a:picLocks noChangeAspect="1"/>
          </p:cNvPicPr>
          <p:nvPr/>
        </p:nvPicPr>
        <p:blipFill>
          <a:blip r:embed="rId6"/>
          <a:stretch>
            <a:fillRect/>
          </a:stretch>
        </p:blipFill>
        <p:spPr>
          <a:xfrm>
            <a:off x="5473521" y="3580325"/>
            <a:ext cx="3670613" cy="3082953"/>
          </a:xfrm>
          <a:prstGeom prst="rect">
            <a:avLst/>
          </a:prstGeom>
        </p:spPr>
      </p:pic>
      <p:sp>
        <p:nvSpPr>
          <p:cNvPr id="11" name="Rectangle 10"/>
          <p:cNvSpPr/>
          <p:nvPr/>
        </p:nvSpPr>
        <p:spPr>
          <a:xfrm>
            <a:off x="10257086" y="3942947"/>
            <a:ext cx="1045479" cy="400110"/>
          </a:xfrm>
          <a:prstGeom prst="rect">
            <a:avLst/>
          </a:prstGeom>
        </p:spPr>
        <p:txBody>
          <a:bodyPr wrap="none">
            <a:spAutoFit/>
          </a:bodyPr>
          <a:lstStyle/>
          <a:p>
            <a:pPr algn="just"/>
            <a:r>
              <a:rPr lang="fa-IR" sz="2000" dirty="0" smtClean="0">
                <a:cs typeface="B Nazanin" panose="00000400000000000000" pitchFamily="2" charset="-78"/>
              </a:rPr>
              <a:t>ترموسیفون</a:t>
            </a:r>
            <a:endParaRPr lang="fa-IR" sz="2000" dirty="0">
              <a:cs typeface="B Nazanin"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24437" y="4707821"/>
            <a:ext cx="609600" cy="609600"/>
          </a:xfrm>
          <a:prstGeom prst="rect">
            <a:avLst/>
          </a:prstGeom>
        </p:spPr>
      </p:pic>
    </p:spTree>
    <p:extLst>
      <p:ext uri="{BB962C8B-B14F-4D97-AF65-F5344CB8AC3E}">
        <p14:creationId xmlns:p14="http://schemas.microsoft.com/office/powerpoint/2010/main" val="95286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2" name="Picture 1"/>
          <p:cNvPicPr>
            <a:picLocks noChangeAspect="1"/>
          </p:cNvPicPr>
          <p:nvPr/>
        </p:nvPicPr>
        <p:blipFill>
          <a:blip r:embed="rId2"/>
          <a:stretch>
            <a:fillRect/>
          </a:stretch>
        </p:blipFill>
        <p:spPr>
          <a:xfrm>
            <a:off x="5522199" y="1278228"/>
            <a:ext cx="6452316" cy="4301544"/>
          </a:xfrm>
          <a:prstGeom prst="rect">
            <a:avLst/>
          </a:prstGeom>
        </p:spPr>
      </p:pic>
      <p:pic>
        <p:nvPicPr>
          <p:cNvPr id="5" name="Picture 4"/>
          <p:cNvPicPr>
            <a:picLocks noChangeAspect="1"/>
          </p:cNvPicPr>
          <p:nvPr/>
        </p:nvPicPr>
        <p:blipFill>
          <a:blip r:embed="rId3"/>
          <a:stretch>
            <a:fillRect/>
          </a:stretch>
        </p:blipFill>
        <p:spPr>
          <a:xfrm>
            <a:off x="1078874" y="1609858"/>
            <a:ext cx="3879606" cy="3215762"/>
          </a:xfrm>
          <a:prstGeom prst="rect">
            <a:avLst/>
          </a:prstGeom>
        </p:spPr>
      </p:pic>
    </p:spTree>
    <p:extLst>
      <p:ext uri="{BB962C8B-B14F-4D97-AF65-F5344CB8AC3E}">
        <p14:creationId xmlns:p14="http://schemas.microsoft.com/office/powerpoint/2010/main" val="2500591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721217" y="1853171"/>
            <a:ext cx="5720300" cy="3813533"/>
          </a:xfrm>
          <a:prstGeom prst="rect">
            <a:avLst/>
          </a:prstGeom>
        </p:spPr>
      </p:pic>
      <p:pic>
        <p:nvPicPr>
          <p:cNvPr id="7" name="Picture 6"/>
          <p:cNvPicPr>
            <a:picLocks noChangeAspect="1"/>
          </p:cNvPicPr>
          <p:nvPr/>
        </p:nvPicPr>
        <p:blipFill>
          <a:blip r:embed="rId3"/>
          <a:stretch>
            <a:fillRect/>
          </a:stretch>
        </p:blipFill>
        <p:spPr>
          <a:xfrm>
            <a:off x="6675549" y="1564067"/>
            <a:ext cx="4876800" cy="4210050"/>
          </a:xfrm>
          <a:prstGeom prst="rect">
            <a:avLst/>
          </a:prstGeom>
        </p:spPr>
      </p:pic>
    </p:spTree>
    <p:extLst>
      <p:ext uri="{BB962C8B-B14F-4D97-AF65-F5344CB8AC3E}">
        <p14:creationId xmlns:p14="http://schemas.microsoft.com/office/powerpoint/2010/main" val="3428167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2" name="Picture 1"/>
          <p:cNvPicPr>
            <a:picLocks noChangeAspect="1"/>
          </p:cNvPicPr>
          <p:nvPr/>
        </p:nvPicPr>
        <p:blipFill>
          <a:blip r:embed="rId2"/>
          <a:stretch>
            <a:fillRect/>
          </a:stretch>
        </p:blipFill>
        <p:spPr>
          <a:xfrm>
            <a:off x="2286000" y="1223962"/>
            <a:ext cx="7620000" cy="4410075"/>
          </a:xfrm>
          <a:prstGeom prst="rect">
            <a:avLst/>
          </a:prstGeom>
        </p:spPr>
      </p:pic>
      <p:sp>
        <p:nvSpPr>
          <p:cNvPr id="6" name="Rectangle 5"/>
          <p:cNvSpPr/>
          <p:nvPr/>
        </p:nvSpPr>
        <p:spPr>
          <a:xfrm>
            <a:off x="1503969" y="523790"/>
            <a:ext cx="9905277" cy="400110"/>
          </a:xfrm>
          <a:prstGeom prst="rect">
            <a:avLst/>
          </a:prstGeom>
        </p:spPr>
        <p:txBody>
          <a:bodyPr wrap="none">
            <a:spAutoFit/>
          </a:bodyPr>
          <a:lstStyle/>
          <a:p>
            <a:pPr algn="just"/>
            <a:r>
              <a:rPr lang="fa-IR" sz="2000" dirty="0" smtClean="0">
                <a:cs typeface="B Nazanin" panose="00000400000000000000" pitchFamily="2" charset="-78"/>
              </a:rPr>
              <a:t>انرژی خورشیدی به صورت گرمای کمکی و گرمای ناشی از سوخت های فسیلی به عنوان منبع اصلی انرژی استفاده شده است</a:t>
            </a:r>
            <a:endParaRPr lang="fa-IR" sz="2000" dirty="0">
              <a:cs typeface="B Nazanin" panose="00000400000000000000" pitchFamily="2" charset="-78"/>
            </a:endParaRPr>
          </a:p>
        </p:txBody>
      </p:sp>
    </p:spTree>
    <p:extLst>
      <p:ext uri="{BB962C8B-B14F-4D97-AF65-F5344CB8AC3E}">
        <p14:creationId xmlns:p14="http://schemas.microsoft.com/office/powerpoint/2010/main" val="1731518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4832092"/>
          </a:xfrm>
          <a:prstGeom prst="rect">
            <a:avLst/>
          </a:prstGeom>
        </p:spPr>
        <p:txBody>
          <a:bodyPr wrap="square">
            <a:spAutoFit/>
          </a:bodyPr>
          <a:lstStyle/>
          <a:p>
            <a:pPr algn="just" fontAlgn="base"/>
            <a:r>
              <a:rPr lang="fa-IR" sz="2800" dirty="0" smtClean="0">
                <a:solidFill>
                  <a:schemeClr val="tx2"/>
                </a:solidFill>
                <a:cs typeface="B Nazanin" panose="00000400000000000000" pitchFamily="2" charset="-78"/>
              </a:rPr>
              <a:t>آبگرمکن </a:t>
            </a:r>
            <a:r>
              <a:rPr lang="fa-IR" sz="2800" dirty="0">
                <a:solidFill>
                  <a:schemeClr val="tx2"/>
                </a:solidFill>
                <a:cs typeface="B Nazanin" panose="00000400000000000000" pitchFamily="2" charset="-78"/>
              </a:rPr>
              <a:t>های نوع </a:t>
            </a:r>
            <a:r>
              <a:rPr lang="fa-IR" sz="2800" dirty="0" smtClean="0">
                <a:solidFill>
                  <a:schemeClr val="tx2"/>
                </a:solidFill>
                <a:cs typeface="B Nazanin" panose="00000400000000000000" pitchFamily="2" charset="-78"/>
              </a:rPr>
              <a:t>غیر مستقیم: </a:t>
            </a:r>
          </a:p>
          <a:p>
            <a:pPr algn="just" fontAlgn="base"/>
            <a:r>
              <a:rPr lang="fa-IR" sz="2800" dirty="0" smtClean="0">
                <a:solidFill>
                  <a:schemeClr val="tx2"/>
                </a:solidFill>
                <a:cs typeface="B Nazanin" panose="00000400000000000000" pitchFamily="2" charset="-78"/>
              </a:rPr>
              <a:t>معمولا در مکانهایی که از سیستم حرارت مرکزی استفاده می کنند </a:t>
            </a:r>
            <a:r>
              <a:rPr lang="fa-IR" sz="2800" dirty="0">
                <a:solidFill>
                  <a:schemeClr val="tx2"/>
                </a:solidFill>
                <a:cs typeface="B Nazanin" panose="00000400000000000000" pitchFamily="2" charset="-78"/>
              </a:rPr>
              <a:t>(دارای موتورخانه یا پکیج</a:t>
            </a:r>
            <a:r>
              <a:rPr lang="fa-IR" sz="2800" dirty="0" smtClean="0">
                <a:solidFill>
                  <a:schemeClr val="tx2"/>
                </a:solidFill>
                <a:cs typeface="B Nazanin" panose="00000400000000000000" pitchFamily="2" charset="-78"/>
              </a:rPr>
              <a:t>)، بیشتر کاربرد دارد. در این مدل به کمک یک منبع انرژی مانند شعله دیگ، آب شوفاژ گرم می شود و آب گرم شوفاژ به سمت آبگرمکن غیر مستقیم رفته و آب مصرفی داخل آن را به طور غیر مستقیم گرم می کند. در این نوع آبگرمکن ها، منبع مستقیم گرما مانند شعله در آبگرمکن وجود ندارد بلکه آب گرم شوفاژ، آب سرد شهری را به طور غیر مستقیم گرم کرده و تولید آب گرم بهداشتی (مصرفی) می کند و آب گرم شوفاژ پس از انتقال گرمای خود و سرد شدن به سمت منبع انرژی (دیگ) باز می گردد. </a:t>
            </a:r>
          </a:p>
          <a:p>
            <a:pPr algn="just" fontAlgn="base"/>
            <a:r>
              <a:rPr lang="fa-IR" sz="2800" dirty="0" smtClean="0">
                <a:solidFill>
                  <a:schemeClr val="tx2"/>
                </a:solidFill>
                <a:cs typeface="B Nazanin" panose="00000400000000000000" pitchFamily="2" charset="-78"/>
              </a:rPr>
              <a:t>انواع آبگرمکن غیرمستقیم: 1-منبع دوجداره 2-آبگرمکن صفحه ای 3-منبع کویلی. </a:t>
            </a:r>
            <a:endParaRPr lang="fa-IR" sz="2800" dirty="0">
              <a:solidFill>
                <a:schemeClr val="tx2"/>
              </a:solidFill>
              <a:cs typeface="B Nazanin" panose="00000400000000000000" pitchFamily="2" charset="-78"/>
            </a:endParaRPr>
          </a:p>
          <a:p>
            <a:pPr algn="just" fontAlgn="base"/>
            <a:r>
              <a:rPr lang="fa-IR" sz="2800" dirty="0"/>
              <a:t/>
            </a:r>
            <a:br>
              <a:rPr lang="fa-IR" sz="2800" dirty="0"/>
            </a:br>
            <a:endParaRPr lang="fa-IR" sz="2800" dirty="0">
              <a:solidFill>
                <a:schemeClr val="tx2"/>
              </a:solidFill>
              <a:cs typeface="B Nazanin" panose="00000400000000000000" pitchFamily="2" charset="-78"/>
            </a:endParaRPr>
          </a:p>
        </p:txBody>
      </p:sp>
    </p:spTree>
    <p:extLst>
      <p:ext uri="{BB962C8B-B14F-4D97-AF65-F5344CB8AC3E}">
        <p14:creationId xmlns:p14="http://schemas.microsoft.com/office/powerpoint/2010/main" val="736065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2" name="Picture 1"/>
          <p:cNvPicPr>
            <a:picLocks noChangeAspect="1"/>
          </p:cNvPicPr>
          <p:nvPr/>
        </p:nvPicPr>
        <p:blipFill>
          <a:blip r:embed="rId4"/>
          <a:stretch>
            <a:fillRect/>
          </a:stretch>
        </p:blipFill>
        <p:spPr>
          <a:xfrm>
            <a:off x="2873984" y="1002581"/>
            <a:ext cx="6444031" cy="4852837"/>
          </a:xfrm>
          <a:prstGeom prst="rect">
            <a:avLst/>
          </a:prstGeom>
        </p:spPr>
      </p:pic>
      <p:sp>
        <p:nvSpPr>
          <p:cNvPr id="5" name="Rectangle 4"/>
          <p:cNvSpPr/>
          <p:nvPr/>
        </p:nvSpPr>
        <p:spPr>
          <a:xfrm>
            <a:off x="9787627" y="462497"/>
            <a:ext cx="1539204" cy="461665"/>
          </a:xfrm>
          <a:prstGeom prst="rect">
            <a:avLst/>
          </a:prstGeom>
        </p:spPr>
        <p:txBody>
          <a:bodyPr wrap="none">
            <a:spAutoFit/>
          </a:bodyPr>
          <a:lstStyle/>
          <a:p>
            <a:r>
              <a:rPr lang="fa-IR" sz="2400" dirty="0" smtClean="0">
                <a:solidFill>
                  <a:schemeClr val="tx2"/>
                </a:solidFill>
                <a:cs typeface="B Nazanin" panose="00000400000000000000" pitchFamily="2" charset="-78"/>
              </a:rPr>
              <a:t>منبع </a:t>
            </a:r>
            <a:r>
              <a:rPr lang="fa-IR" sz="2400" dirty="0">
                <a:solidFill>
                  <a:schemeClr val="tx2"/>
                </a:solidFill>
                <a:cs typeface="B Nazanin" panose="00000400000000000000" pitchFamily="2" charset="-78"/>
              </a:rPr>
              <a:t>دوجداره </a:t>
            </a:r>
            <a:endParaRPr lang="fa-IR"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0207" y="2819399"/>
            <a:ext cx="609600" cy="609600"/>
          </a:xfrm>
          <a:prstGeom prst="rect">
            <a:avLst/>
          </a:prstGeom>
        </p:spPr>
      </p:pic>
    </p:spTree>
    <p:extLst>
      <p:ext uri="{BB962C8B-B14F-4D97-AF65-F5344CB8AC3E}">
        <p14:creationId xmlns:p14="http://schemas.microsoft.com/office/powerpoint/2010/main" val="2836922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2403712" y="1284316"/>
            <a:ext cx="7925487" cy="5139373"/>
          </a:xfrm>
          <a:prstGeom prst="rect">
            <a:avLst/>
          </a:prstGeom>
        </p:spPr>
      </p:pic>
      <p:sp>
        <p:nvSpPr>
          <p:cNvPr id="5" name="Rectangle 4"/>
          <p:cNvSpPr/>
          <p:nvPr/>
        </p:nvSpPr>
        <p:spPr>
          <a:xfrm>
            <a:off x="9787627" y="462497"/>
            <a:ext cx="1539204" cy="461665"/>
          </a:xfrm>
          <a:prstGeom prst="rect">
            <a:avLst/>
          </a:prstGeom>
        </p:spPr>
        <p:txBody>
          <a:bodyPr wrap="none">
            <a:spAutoFit/>
          </a:bodyPr>
          <a:lstStyle/>
          <a:p>
            <a:r>
              <a:rPr lang="fa-IR" sz="2400" dirty="0" smtClean="0">
                <a:solidFill>
                  <a:schemeClr val="tx2"/>
                </a:solidFill>
                <a:cs typeface="B Nazanin" panose="00000400000000000000" pitchFamily="2" charset="-78"/>
              </a:rPr>
              <a:t>منبع </a:t>
            </a:r>
            <a:r>
              <a:rPr lang="fa-IR" sz="2400" dirty="0">
                <a:solidFill>
                  <a:schemeClr val="tx2"/>
                </a:solidFill>
                <a:cs typeface="B Nazanin" panose="00000400000000000000" pitchFamily="2" charset="-78"/>
              </a:rPr>
              <a:t>دوجداره </a:t>
            </a:r>
            <a:endParaRPr lang="fa-IR" sz="2400" dirty="0"/>
          </a:p>
        </p:txBody>
      </p:sp>
    </p:spTree>
    <p:extLst>
      <p:ext uri="{BB962C8B-B14F-4D97-AF65-F5344CB8AC3E}">
        <p14:creationId xmlns:p14="http://schemas.microsoft.com/office/powerpoint/2010/main" val="1166952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3108543"/>
          </a:xfrm>
          <a:prstGeom prst="rect">
            <a:avLst/>
          </a:prstGeom>
        </p:spPr>
        <p:txBody>
          <a:bodyPr wrap="square">
            <a:spAutoFit/>
          </a:bodyPr>
          <a:lstStyle/>
          <a:p>
            <a:pPr marL="457200" indent="-457200" algn="just" fontAlgn="base">
              <a:buFont typeface="Arial" panose="020B0604020202020204" pitchFamily="34" charset="0"/>
              <a:buChar char="•"/>
            </a:pPr>
            <a:r>
              <a:rPr lang="fa-IR" sz="2800" dirty="0">
                <a:solidFill>
                  <a:schemeClr val="tx2"/>
                </a:solidFill>
                <a:cs typeface="B Nazanin" panose="00000400000000000000" pitchFamily="2" charset="-78"/>
              </a:rPr>
              <a:t>آبگرمکن: وظیفه آن گرم کردن آب مصرفی و تولید آب گرم </a:t>
            </a:r>
            <a:r>
              <a:rPr lang="fa-IR" sz="2800" dirty="0" smtClean="0">
                <a:solidFill>
                  <a:schemeClr val="tx2"/>
                </a:solidFill>
                <a:cs typeface="B Nazanin" panose="00000400000000000000" pitchFamily="2" charset="-78"/>
              </a:rPr>
              <a:t>مصرفی بهداشتی است.</a:t>
            </a:r>
          </a:p>
          <a:p>
            <a:pPr algn="just" fontAlgn="base"/>
            <a:endParaRPr lang="fa-IR" sz="2800" dirty="0">
              <a:solidFill>
                <a:schemeClr val="tx2"/>
              </a:solidFill>
              <a:cs typeface="B Nazanin" panose="00000400000000000000" pitchFamily="2" charset="-78"/>
            </a:endParaRPr>
          </a:p>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تذکر: در سیستم گرمایش مرکزی دو سیستم مستقل آب است 1-آب گرم برای گرمایش فضا یا سیستم شوفاژ که به سمت رادیاتور می رود2-آب گرم مصرفی (بهداشتی) که به سمت شیر های مصرف مانند سینک آشپزخانه می رود  </a:t>
            </a:r>
            <a:endParaRPr lang="fa-IR" sz="2800" dirty="0">
              <a:solidFill>
                <a:schemeClr val="tx2"/>
              </a:solidFill>
              <a:cs typeface="B Nazanin" panose="00000400000000000000" pitchFamily="2" charset="-78"/>
            </a:endParaRPr>
          </a:p>
          <a:p>
            <a:r>
              <a:rPr lang="fa-IR" sz="2800" dirty="0"/>
              <a:t/>
            </a:r>
            <a:br>
              <a:rPr lang="fa-IR" sz="2800" dirty="0"/>
            </a:br>
            <a:endParaRPr lang="fa-IR" sz="2800" dirty="0">
              <a:solidFill>
                <a:schemeClr val="tx2"/>
              </a:solidFill>
              <a:cs typeface="B Nazanin" panose="00000400000000000000" pitchFamily="2" charset="-78"/>
            </a:endParaRPr>
          </a:p>
        </p:txBody>
      </p:sp>
      <p:pic>
        <p:nvPicPr>
          <p:cNvPr id="5" name="Picture 4"/>
          <p:cNvPicPr>
            <a:picLocks noChangeAspect="1"/>
          </p:cNvPicPr>
          <p:nvPr/>
        </p:nvPicPr>
        <p:blipFill>
          <a:blip r:embed="rId4"/>
          <a:stretch>
            <a:fillRect/>
          </a:stretch>
        </p:blipFill>
        <p:spPr>
          <a:xfrm>
            <a:off x="3981650" y="3061415"/>
            <a:ext cx="4359566" cy="327499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14059" y="2819400"/>
            <a:ext cx="609600" cy="609600"/>
          </a:xfrm>
          <a:prstGeom prst="rect">
            <a:avLst/>
          </a:prstGeom>
        </p:spPr>
      </p:pic>
    </p:spTree>
    <p:extLst>
      <p:ext uri="{BB962C8B-B14F-4D97-AF65-F5344CB8AC3E}">
        <p14:creationId xmlns:p14="http://schemas.microsoft.com/office/powerpoint/2010/main" val="2536722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9" name="Picture 8"/>
          <p:cNvPicPr>
            <a:picLocks noChangeAspect="1"/>
          </p:cNvPicPr>
          <p:nvPr/>
        </p:nvPicPr>
        <p:blipFill>
          <a:blip r:embed="rId4"/>
          <a:stretch>
            <a:fillRect/>
          </a:stretch>
        </p:blipFill>
        <p:spPr>
          <a:xfrm>
            <a:off x="2844415" y="2425356"/>
            <a:ext cx="7224386" cy="3810330"/>
          </a:xfrm>
          <a:prstGeom prst="rect">
            <a:avLst/>
          </a:prstGeom>
        </p:spPr>
      </p:pic>
      <p:sp>
        <p:nvSpPr>
          <p:cNvPr id="10" name="Rectangle 9"/>
          <p:cNvSpPr/>
          <p:nvPr/>
        </p:nvSpPr>
        <p:spPr>
          <a:xfrm>
            <a:off x="9382068" y="462497"/>
            <a:ext cx="1944763" cy="461665"/>
          </a:xfrm>
          <a:prstGeom prst="rect">
            <a:avLst/>
          </a:prstGeom>
        </p:spPr>
        <p:txBody>
          <a:bodyPr wrap="none">
            <a:spAutoFit/>
          </a:bodyPr>
          <a:lstStyle/>
          <a:p>
            <a:r>
              <a:rPr lang="fa-IR" sz="2400" dirty="0" smtClean="0">
                <a:solidFill>
                  <a:schemeClr val="tx2"/>
                </a:solidFill>
                <a:cs typeface="B Nazanin" panose="00000400000000000000" pitchFamily="2" charset="-78"/>
              </a:rPr>
              <a:t>آبگرمکن صفحه ای</a:t>
            </a:r>
            <a:endParaRPr lang="fa-IR"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7243" y="462497"/>
            <a:ext cx="609600" cy="609600"/>
          </a:xfrm>
          <a:prstGeom prst="rect">
            <a:avLst/>
          </a:prstGeom>
        </p:spPr>
      </p:pic>
      <p:sp>
        <p:nvSpPr>
          <p:cNvPr id="6" name="Rectangle 5"/>
          <p:cNvSpPr/>
          <p:nvPr/>
        </p:nvSpPr>
        <p:spPr>
          <a:xfrm>
            <a:off x="4442043" y="2558506"/>
            <a:ext cx="845103" cy="369332"/>
          </a:xfrm>
          <a:prstGeom prst="rect">
            <a:avLst/>
          </a:prstGeom>
        </p:spPr>
        <p:txBody>
          <a:bodyPr wrap="none">
            <a:spAutoFit/>
          </a:bodyPr>
          <a:lstStyle/>
          <a:p>
            <a:r>
              <a:rPr lang="fa-IR" dirty="0" smtClean="0">
                <a:solidFill>
                  <a:schemeClr val="tx2"/>
                </a:solidFill>
                <a:cs typeface="B Nazanin" panose="00000400000000000000" pitchFamily="2" charset="-78"/>
              </a:rPr>
              <a:t>آب شوفاژ</a:t>
            </a:r>
            <a:endParaRPr lang="fa-IR" dirty="0"/>
          </a:p>
        </p:txBody>
      </p:sp>
      <p:sp>
        <p:nvSpPr>
          <p:cNvPr id="8" name="Rectangle 7"/>
          <p:cNvSpPr/>
          <p:nvPr/>
        </p:nvSpPr>
        <p:spPr>
          <a:xfrm>
            <a:off x="7626070" y="2902081"/>
            <a:ext cx="1281120" cy="369332"/>
          </a:xfrm>
          <a:prstGeom prst="rect">
            <a:avLst/>
          </a:prstGeom>
        </p:spPr>
        <p:txBody>
          <a:bodyPr wrap="none">
            <a:spAutoFit/>
          </a:bodyPr>
          <a:lstStyle/>
          <a:p>
            <a:r>
              <a:rPr lang="fa-IR" dirty="0" smtClean="0">
                <a:solidFill>
                  <a:schemeClr val="tx2"/>
                </a:solidFill>
                <a:cs typeface="B Nazanin" panose="00000400000000000000" pitchFamily="2" charset="-78"/>
              </a:rPr>
              <a:t>آب گرم مصرفی</a:t>
            </a:r>
            <a:endParaRPr lang="fa-IR" dirty="0"/>
          </a:p>
        </p:txBody>
      </p:sp>
      <p:sp>
        <p:nvSpPr>
          <p:cNvPr id="11" name="Rectangle 10"/>
          <p:cNvSpPr/>
          <p:nvPr/>
        </p:nvSpPr>
        <p:spPr>
          <a:xfrm>
            <a:off x="5703838" y="2717415"/>
            <a:ext cx="1505540" cy="369332"/>
          </a:xfrm>
          <a:prstGeom prst="rect">
            <a:avLst/>
          </a:prstGeom>
        </p:spPr>
        <p:txBody>
          <a:bodyPr wrap="none">
            <a:spAutoFit/>
          </a:bodyPr>
          <a:lstStyle/>
          <a:p>
            <a:r>
              <a:rPr lang="fa-IR" dirty="0" smtClean="0">
                <a:solidFill>
                  <a:schemeClr val="tx2"/>
                </a:solidFill>
                <a:cs typeface="B Nazanin" panose="00000400000000000000" pitchFamily="2" charset="-78"/>
              </a:rPr>
              <a:t>آبگرمکن صفحه ای</a:t>
            </a:r>
            <a:endParaRPr lang="fa-IR" dirty="0"/>
          </a:p>
        </p:txBody>
      </p:sp>
    </p:spTree>
    <p:extLst>
      <p:ext uri="{BB962C8B-B14F-4D97-AF65-F5344CB8AC3E}">
        <p14:creationId xmlns:p14="http://schemas.microsoft.com/office/powerpoint/2010/main" val="896384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2" name="Picture 1"/>
          <p:cNvPicPr>
            <a:picLocks noChangeAspect="1"/>
          </p:cNvPicPr>
          <p:nvPr/>
        </p:nvPicPr>
        <p:blipFill>
          <a:blip r:embed="rId2"/>
          <a:stretch>
            <a:fillRect/>
          </a:stretch>
        </p:blipFill>
        <p:spPr>
          <a:xfrm>
            <a:off x="8010660" y="1348481"/>
            <a:ext cx="2926910" cy="5007243"/>
          </a:xfrm>
          <a:prstGeom prst="rect">
            <a:avLst/>
          </a:prstGeom>
        </p:spPr>
      </p:pic>
      <p:pic>
        <p:nvPicPr>
          <p:cNvPr id="5" name="Picture 4"/>
          <p:cNvPicPr>
            <a:picLocks noChangeAspect="1"/>
          </p:cNvPicPr>
          <p:nvPr/>
        </p:nvPicPr>
        <p:blipFill>
          <a:blip r:embed="rId3"/>
          <a:stretch>
            <a:fillRect/>
          </a:stretch>
        </p:blipFill>
        <p:spPr>
          <a:xfrm>
            <a:off x="2456596" y="2299089"/>
            <a:ext cx="4299634" cy="3612313"/>
          </a:xfrm>
          <a:prstGeom prst="rect">
            <a:avLst/>
          </a:prstGeom>
        </p:spPr>
      </p:pic>
      <p:sp>
        <p:nvSpPr>
          <p:cNvPr id="6" name="Rectangle 5"/>
          <p:cNvSpPr/>
          <p:nvPr/>
        </p:nvSpPr>
        <p:spPr>
          <a:xfrm>
            <a:off x="9382068" y="462497"/>
            <a:ext cx="1944763" cy="461665"/>
          </a:xfrm>
          <a:prstGeom prst="rect">
            <a:avLst/>
          </a:prstGeom>
        </p:spPr>
        <p:txBody>
          <a:bodyPr wrap="none">
            <a:spAutoFit/>
          </a:bodyPr>
          <a:lstStyle/>
          <a:p>
            <a:r>
              <a:rPr lang="fa-IR" sz="2400" dirty="0" smtClean="0">
                <a:solidFill>
                  <a:schemeClr val="tx2"/>
                </a:solidFill>
                <a:cs typeface="B Nazanin" panose="00000400000000000000" pitchFamily="2" charset="-78"/>
              </a:rPr>
              <a:t>آبگرمکن صفحه ای</a:t>
            </a:r>
            <a:endParaRPr lang="fa-IR" sz="2400" dirty="0"/>
          </a:p>
        </p:txBody>
      </p:sp>
    </p:spTree>
    <p:extLst>
      <p:ext uri="{BB962C8B-B14F-4D97-AF65-F5344CB8AC3E}">
        <p14:creationId xmlns:p14="http://schemas.microsoft.com/office/powerpoint/2010/main" val="4076158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1566667" y="1710616"/>
            <a:ext cx="5066215" cy="3926164"/>
          </a:xfrm>
          <a:prstGeom prst="rect">
            <a:avLst/>
          </a:prstGeom>
        </p:spPr>
      </p:pic>
      <p:pic>
        <p:nvPicPr>
          <p:cNvPr id="6" name="Picture 5"/>
          <p:cNvPicPr>
            <a:picLocks noChangeAspect="1"/>
          </p:cNvPicPr>
          <p:nvPr/>
        </p:nvPicPr>
        <p:blipFill>
          <a:blip r:embed="rId5"/>
          <a:stretch>
            <a:fillRect/>
          </a:stretch>
        </p:blipFill>
        <p:spPr>
          <a:xfrm>
            <a:off x="6846394" y="1729882"/>
            <a:ext cx="4826443" cy="3906898"/>
          </a:xfrm>
          <a:prstGeom prst="rect">
            <a:avLst/>
          </a:prstGeom>
        </p:spPr>
      </p:pic>
      <p:sp>
        <p:nvSpPr>
          <p:cNvPr id="7" name="Rectangle 6"/>
          <p:cNvSpPr/>
          <p:nvPr/>
        </p:nvSpPr>
        <p:spPr>
          <a:xfrm>
            <a:off x="10056932" y="462497"/>
            <a:ext cx="1269899" cy="461665"/>
          </a:xfrm>
          <a:prstGeom prst="rect">
            <a:avLst/>
          </a:prstGeom>
        </p:spPr>
        <p:txBody>
          <a:bodyPr wrap="none">
            <a:spAutoFit/>
          </a:bodyPr>
          <a:lstStyle/>
          <a:p>
            <a:r>
              <a:rPr lang="fa-IR" sz="2400" dirty="0" smtClean="0">
                <a:solidFill>
                  <a:schemeClr val="tx2"/>
                </a:solidFill>
                <a:cs typeface="B Nazanin" panose="00000400000000000000" pitchFamily="2" charset="-78"/>
              </a:rPr>
              <a:t>منبع کویلی</a:t>
            </a:r>
            <a:endParaRPr lang="fa-IR"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79475" y="388529"/>
            <a:ext cx="609600" cy="609600"/>
          </a:xfrm>
          <a:prstGeom prst="rect">
            <a:avLst/>
          </a:prstGeom>
        </p:spPr>
      </p:pic>
    </p:spTree>
    <p:extLst>
      <p:ext uri="{BB962C8B-B14F-4D97-AF65-F5344CB8AC3E}">
        <p14:creationId xmlns:p14="http://schemas.microsoft.com/office/powerpoint/2010/main" val="1485945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7" name="Picture 6"/>
          <p:cNvPicPr>
            <a:picLocks noChangeAspect="1"/>
          </p:cNvPicPr>
          <p:nvPr/>
        </p:nvPicPr>
        <p:blipFill>
          <a:blip r:embed="rId2"/>
          <a:stretch>
            <a:fillRect/>
          </a:stretch>
        </p:blipFill>
        <p:spPr>
          <a:xfrm>
            <a:off x="2816284" y="640363"/>
            <a:ext cx="4876800" cy="2895600"/>
          </a:xfrm>
          <a:prstGeom prst="rect">
            <a:avLst/>
          </a:prstGeom>
        </p:spPr>
      </p:pic>
      <p:pic>
        <p:nvPicPr>
          <p:cNvPr id="8" name="Picture 7"/>
          <p:cNvPicPr>
            <a:picLocks noChangeAspect="1"/>
          </p:cNvPicPr>
          <p:nvPr/>
        </p:nvPicPr>
        <p:blipFill>
          <a:blip r:embed="rId3"/>
          <a:stretch>
            <a:fillRect/>
          </a:stretch>
        </p:blipFill>
        <p:spPr>
          <a:xfrm>
            <a:off x="1817382" y="3535963"/>
            <a:ext cx="5153025" cy="3228975"/>
          </a:xfrm>
          <a:prstGeom prst="rect">
            <a:avLst/>
          </a:prstGeom>
        </p:spPr>
      </p:pic>
      <p:pic>
        <p:nvPicPr>
          <p:cNvPr id="9" name="Picture 8"/>
          <p:cNvPicPr>
            <a:picLocks noChangeAspect="1"/>
          </p:cNvPicPr>
          <p:nvPr/>
        </p:nvPicPr>
        <p:blipFill>
          <a:blip r:embed="rId4"/>
          <a:stretch>
            <a:fillRect/>
          </a:stretch>
        </p:blipFill>
        <p:spPr>
          <a:xfrm>
            <a:off x="8066572" y="3999268"/>
            <a:ext cx="3317983" cy="2488487"/>
          </a:xfrm>
          <a:prstGeom prst="rect">
            <a:avLst/>
          </a:prstGeom>
        </p:spPr>
      </p:pic>
      <p:sp>
        <p:nvSpPr>
          <p:cNvPr id="10" name="Rectangle 9"/>
          <p:cNvSpPr/>
          <p:nvPr/>
        </p:nvSpPr>
        <p:spPr>
          <a:xfrm>
            <a:off x="9322756" y="462497"/>
            <a:ext cx="2004075" cy="461665"/>
          </a:xfrm>
          <a:prstGeom prst="rect">
            <a:avLst/>
          </a:prstGeom>
        </p:spPr>
        <p:txBody>
          <a:bodyPr wrap="none">
            <a:spAutoFit/>
          </a:bodyPr>
          <a:lstStyle/>
          <a:p>
            <a:r>
              <a:rPr lang="fa-IR" sz="2400" dirty="0" smtClean="0">
                <a:solidFill>
                  <a:schemeClr val="tx2"/>
                </a:solidFill>
                <a:cs typeface="B Nazanin" panose="00000400000000000000" pitchFamily="2" charset="-78"/>
              </a:rPr>
              <a:t>منبع کویلی و کویل</a:t>
            </a:r>
            <a:endParaRPr lang="fa-IR" sz="2400" dirty="0"/>
          </a:p>
        </p:txBody>
      </p:sp>
    </p:spTree>
    <p:extLst>
      <p:ext uri="{BB962C8B-B14F-4D97-AF65-F5344CB8AC3E}">
        <p14:creationId xmlns:p14="http://schemas.microsoft.com/office/powerpoint/2010/main" val="930650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7070501" y="420487"/>
            <a:ext cx="4507606" cy="5262979"/>
          </a:xfrm>
          <a:prstGeom prst="rect">
            <a:avLst/>
          </a:prstGeom>
        </p:spPr>
        <p:txBody>
          <a:bodyPr wrap="square">
            <a:spAutoFit/>
          </a:bodyPr>
          <a:lstStyle/>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تذکر:</a:t>
            </a:r>
          </a:p>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1- آب گرم شوفاژ: آب گرم برای گرمایش فضا می باشد.</a:t>
            </a:r>
          </a:p>
          <a:p>
            <a:pPr marL="457200" indent="-457200" algn="just" fontAlgn="base">
              <a:buFont typeface="Arial" panose="020B0604020202020204" pitchFamily="34" charset="0"/>
              <a:buChar char="•"/>
            </a:pPr>
            <a:endParaRPr lang="fa-IR" sz="2800" dirty="0">
              <a:solidFill>
                <a:schemeClr val="tx2"/>
              </a:solidFill>
              <a:cs typeface="B Nazanin" panose="00000400000000000000" pitchFamily="2" charset="-78"/>
            </a:endParaRPr>
          </a:p>
          <a:p>
            <a:pPr marL="457200" indent="-457200" algn="just" fontAlgn="base">
              <a:buFont typeface="Arial" panose="020B0604020202020204" pitchFamily="34" charset="0"/>
              <a:buChar char="•"/>
            </a:pPr>
            <a:endParaRPr lang="fa-IR" sz="2800" dirty="0" smtClean="0">
              <a:solidFill>
                <a:schemeClr val="tx2"/>
              </a:solidFill>
              <a:cs typeface="B Nazanin" panose="00000400000000000000" pitchFamily="2" charset="-78"/>
            </a:endParaRPr>
          </a:p>
          <a:p>
            <a:pPr marL="457200" indent="-457200" algn="just" fontAlgn="base">
              <a:buFont typeface="Arial" panose="020B0604020202020204" pitchFamily="34" charset="0"/>
              <a:buChar char="•"/>
            </a:pPr>
            <a:endParaRPr lang="fa-IR" sz="2800" dirty="0">
              <a:solidFill>
                <a:schemeClr val="tx2"/>
              </a:solidFill>
              <a:cs typeface="B Nazanin" panose="00000400000000000000" pitchFamily="2" charset="-78"/>
            </a:endParaRPr>
          </a:p>
          <a:p>
            <a:pPr marL="457200" indent="-457200" algn="just" fontAlgn="base">
              <a:buFont typeface="Arial" panose="020B0604020202020204" pitchFamily="34" charset="0"/>
              <a:buChar char="•"/>
            </a:pPr>
            <a:endParaRPr lang="fa-IR" sz="2800" dirty="0" smtClean="0">
              <a:solidFill>
                <a:schemeClr val="tx2"/>
              </a:solidFill>
              <a:cs typeface="B Nazanin" panose="00000400000000000000" pitchFamily="2" charset="-78"/>
            </a:endParaRPr>
          </a:p>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2-آب گرم بهداشتی (مصرفی): آب گرم برای شیرهای مصرفی مانند حمام می باشد.</a:t>
            </a:r>
            <a:endParaRPr lang="fa-IR" sz="2800" dirty="0">
              <a:solidFill>
                <a:schemeClr val="tx2"/>
              </a:solidFill>
              <a:cs typeface="B Nazanin" panose="00000400000000000000" pitchFamily="2" charset="-78"/>
            </a:endParaRPr>
          </a:p>
          <a:p>
            <a:r>
              <a:rPr lang="fa-IR" sz="2800" dirty="0"/>
              <a:t/>
            </a:r>
            <a:br>
              <a:rPr lang="fa-IR" sz="2800" dirty="0"/>
            </a:br>
            <a:endParaRPr lang="fa-IR" sz="2800" dirty="0">
              <a:solidFill>
                <a:schemeClr val="tx2"/>
              </a:solidFill>
              <a:cs typeface="B Nazanin" panose="00000400000000000000" pitchFamily="2" charset="-78"/>
            </a:endParaRPr>
          </a:p>
        </p:txBody>
      </p:sp>
      <p:pic>
        <p:nvPicPr>
          <p:cNvPr id="2" name="Picture 1"/>
          <p:cNvPicPr>
            <a:picLocks noChangeAspect="1"/>
          </p:cNvPicPr>
          <p:nvPr/>
        </p:nvPicPr>
        <p:blipFill>
          <a:blip r:embed="rId4"/>
          <a:stretch>
            <a:fillRect/>
          </a:stretch>
        </p:blipFill>
        <p:spPr>
          <a:xfrm>
            <a:off x="1248394" y="3387144"/>
            <a:ext cx="4778919" cy="2986824"/>
          </a:xfrm>
          <a:prstGeom prst="rect">
            <a:avLst/>
          </a:prstGeom>
        </p:spPr>
      </p:pic>
      <p:pic>
        <p:nvPicPr>
          <p:cNvPr id="6" name="Picture 5"/>
          <p:cNvPicPr>
            <a:picLocks noChangeAspect="1"/>
          </p:cNvPicPr>
          <p:nvPr/>
        </p:nvPicPr>
        <p:blipFill>
          <a:blip r:embed="rId5"/>
          <a:stretch>
            <a:fillRect/>
          </a:stretch>
        </p:blipFill>
        <p:spPr>
          <a:xfrm>
            <a:off x="1248394" y="185957"/>
            <a:ext cx="4778919" cy="271715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45758" y="5378666"/>
            <a:ext cx="609600" cy="609600"/>
          </a:xfrm>
          <a:prstGeom prst="rect">
            <a:avLst/>
          </a:prstGeom>
        </p:spPr>
      </p:pic>
    </p:spTree>
    <p:extLst>
      <p:ext uri="{BB962C8B-B14F-4D97-AF65-F5344CB8AC3E}">
        <p14:creationId xmlns:p14="http://schemas.microsoft.com/office/powerpoint/2010/main" val="2906345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5693866"/>
          </a:xfrm>
          <a:prstGeom prst="rect">
            <a:avLst/>
          </a:prstGeom>
        </p:spPr>
        <p:txBody>
          <a:bodyPr wrap="square">
            <a:spAutoFit/>
          </a:bodyPr>
          <a:lstStyle/>
          <a:p>
            <a:pPr algn="just" fontAlgn="base"/>
            <a:r>
              <a:rPr lang="fa-IR" sz="2800" dirty="0">
                <a:solidFill>
                  <a:schemeClr val="tx2"/>
                </a:solidFill>
                <a:cs typeface="B Nazanin" panose="00000400000000000000" pitchFamily="2" charset="-78"/>
              </a:rPr>
              <a:t>بطور کلی آبگرمکن دستگاهی است که آب گرم مورد نیاز خانه و ساختمان و حتی مکان های صنعتی را فراهم می کند</a:t>
            </a:r>
            <a:r>
              <a:rPr lang="fa-IR" sz="2800" dirty="0" smtClean="0">
                <a:solidFill>
                  <a:schemeClr val="tx2"/>
                </a:solidFill>
                <a:cs typeface="B Nazanin" panose="00000400000000000000" pitchFamily="2" charset="-78"/>
              </a:rPr>
              <a:t>.</a:t>
            </a:r>
          </a:p>
          <a:p>
            <a:pPr algn="just" fontAlgn="base"/>
            <a:r>
              <a:rPr lang="fa-IR" sz="2800" dirty="0">
                <a:solidFill>
                  <a:schemeClr val="tx2"/>
                </a:solidFill>
                <a:cs typeface="B Nazanin" panose="00000400000000000000" pitchFamily="2" charset="-78"/>
              </a:rPr>
              <a:t>انواع مختلف آبگرمکن</a:t>
            </a:r>
            <a:r>
              <a:rPr lang="fa-IR" sz="2800" dirty="0" smtClean="0">
                <a:solidFill>
                  <a:schemeClr val="tx2"/>
                </a:solidFill>
                <a:cs typeface="B Nazanin" panose="00000400000000000000" pitchFamily="2" charset="-78"/>
              </a:rPr>
              <a:t>:</a:t>
            </a:r>
            <a:endParaRPr lang="fa-IR" sz="2800" dirty="0">
              <a:solidFill>
                <a:schemeClr val="tx2"/>
              </a:solidFill>
              <a:cs typeface="B Nazanin" panose="00000400000000000000" pitchFamily="2" charset="-78"/>
            </a:endParaRPr>
          </a:p>
          <a:p>
            <a:pPr algn="just" fontAlgn="base"/>
            <a:r>
              <a:rPr lang="fa-IR" sz="2800" dirty="0">
                <a:solidFill>
                  <a:schemeClr val="tx2"/>
                </a:solidFill>
                <a:cs typeface="B Nazanin" panose="00000400000000000000" pitchFamily="2" charset="-78"/>
              </a:rPr>
              <a:t>به صورت کلی این دستگاه به دو دسته طبقه بندی می شود که هر دسته هم انواع خاص خود را دارد که در ادامه به آنها اشاره می کنیم</a:t>
            </a:r>
            <a:r>
              <a:rPr lang="fa-IR" sz="2800" dirty="0" smtClean="0">
                <a:solidFill>
                  <a:schemeClr val="tx2"/>
                </a:solidFill>
                <a:cs typeface="B Nazanin" panose="00000400000000000000" pitchFamily="2" charset="-78"/>
              </a:rPr>
              <a:t>:</a:t>
            </a:r>
            <a:endParaRPr lang="fa-IR" sz="2800" dirty="0">
              <a:solidFill>
                <a:schemeClr val="tx2"/>
              </a:solidFill>
              <a:cs typeface="B Nazanin" panose="00000400000000000000" pitchFamily="2" charset="-78"/>
            </a:endParaRPr>
          </a:p>
          <a:p>
            <a:pPr algn="just" fontAlgn="base"/>
            <a:r>
              <a:rPr lang="fa-IR" sz="2800" dirty="0">
                <a:solidFill>
                  <a:schemeClr val="tx2"/>
                </a:solidFill>
                <a:cs typeface="B Nazanin" panose="00000400000000000000" pitchFamily="2" charset="-78"/>
              </a:rPr>
              <a:t>آبگرمکن های نوع مستقیم: این دسته خود به چند نوع دیگر تقسیم بندی می شود که شامل: نفتی، گازی و </a:t>
            </a:r>
            <a:r>
              <a:rPr lang="fa-IR" sz="2800" dirty="0" smtClean="0">
                <a:solidFill>
                  <a:schemeClr val="tx2"/>
                </a:solidFill>
                <a:cs typeface="B Nazanin" panose="00000400000000000000" pitchFamily="2" charset="-78"/>
              </a:rPr>
              <a:t>الکتریکی و</a:t>
            </a:r>
            <a:r>
              <a:rPr lang="fa-IR" sz="2800" dirty="0">
                <a:solidFill>
                  <a:schemeClr val="tx2"/>
                </a:solidFill>
                <a:cs typeface="B Nazanin" panose="00000400000000000000" pitchFamily="2" charset="-78"/>
              </a:rPr>
              <a:t> خورشیدی</a:t>
            </a:r>
            <a:r>
              <a:rPr lang="fa-IR" sz="2800" dirty="0" smtClean="0">
                <a:solidFill>
                  <a:schemeClr val="tx2"/>
                </a:solidFill>
                <a:cs typeface="B Nazanin" panose="00000400000000000000" pitchFamily="2" charset="-78"/>
              </a:rPr>
              <a:t> </a:t>
            </a:r>
            <a:r>
              <a:rPr lang="fa-IR" sz="2800" dirty="0">
                <a:solidFill>
                  <a:schemeClr val="tx2"/>
                </a:solidFill>
                <a:cs typeface="B Nazanin" panose="00000400000000000000" pitchFamily="2" charset="-78"/>
              </a:rPr>
              <a:t>هستند. در نوع مستقیم از هر مدلی که باشد منبع انرژی دستگاه داخل آن تعبیه شده است.</a:t>
            </a:r>
          </a:p>
          <a:p>
            <a:pPr algn="just" fontAlgn="base"/>
            <a:r>
              <a:rPr lang="fa-IR" sz="2800" dirty="0">
                <a:solidFill>
                  <a:schemeClr val="tx2"/>
                </a:solidFill>
                <a:cs typeface="B Nazanin" panose="00000400000000000000" pitchFamily="2" charset="-78"/>
              </a:rPr>
              <a:t>آبگرمکن های نوع غیر مستقیم: این دسته ها به مدل های مختلف دو جداره</a:t>
            </a:r>
            <a:r>
              <a:rPr lang="fa-IR" sz="2800" dirty="0" smtClean="0">
                <a:solidFill>
                  <a:schemeClr val="tx2"/>
                </a:solidFill>
                <a:cs typeface="B Nazanin" panose="00000400000000000000" pitchFamily="2" charset="-78"/>
              </a:rPr>
              <a:t>، صفحه ای، </a:t>
            </a:r>
            <a:r>
              <a:rPr lang="fa-IR" sz="2800" dirty="0">
                <a:solidFill>
                  <a:schemeClr val="tx2"/>
                </a:solidFill>
                <a:cs typeface="B Nazanin" panose="00000400000000000000" pitchFamily="2" charset="-78"/>
              </a:rPr>
              <a:t>کویلی طبقه بندی می شوند. در این نوع آبگرمکن ها منبعی که انرژی تولید می کند در داخل دستگاه نبوده و مثلا مانند موتور خانه در فضای موتور خانه قرار می گیرد.</a:t>
            </a:r>
          </a:p>
          <a:p>
            <a:pPr algn="just" fontAlgn="base"/>
            <a:r>
              <a:rPr lang="fa-IR" sz="2800" dirty="0"/>
              <a:t/>
            </a:r>
            <a:br>
              <a:rPr lang="fa-IR" sz="2800" dirty="0"/>
            </a:br>
            <a:endParaRPr lang="fa-IR" sz="2800" dirty="0">
              <a:solidFill>
                <a:schemeClr val="tx2"/>
              </a:solidFill>
              <a:cs typeface="B Nazanin"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00270" y="5504753"/>
            <a:ext cx="609600" cy="609600"/>
          </a:xfrm>
          <a:prstGeom prst="rect">
            <a:avLst/>
          </a:prstGeom>
        </p:spPr>
      </p:pic>
    </p:spTree>
    <p:extLst>
      <p:ext uri="{BB962C8B-B14F-4D97-AF65-F5344CB8AC3E}">
        <p14:creationId xmlns:p14="http://schemas.microsoft.com/office/powerpoint/2010/main" val="3662185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2677656"/>
          </a:xfrm>
          <a:prstGeom prst="rect">
            <a:avLst/>
          </a:prstGeom>
        </p:spPr>
        <p:txBody>
          <a:bodyPr wrap="square">
            <a:spAutoFit/>
          </a:bodyPr>
          <a:lstStyle/>
          <a:p>
            <a:pPr algn="just" fontAlgn="base"/>
            <a:r>
              <a:rPr lang="fa-IR" sz="2800" dirty="0" smtClean="0">
                <a:solidFill>
                  <a:schemeClr val="tx2"/>
                </a:solidFill>
                <a:cs typeface="B Nazanin" panose="00000400000000000000" pitchFamily="2" charset="-78"/>
              </a:rPr>
              <a:t>آبگرمکن </a:t>
            </a:r>
            <a:r>
              <a:rPr lang="fa-IR" sz="2800" dirty="0">
                <a:solidFill>
                  <a:schemeClr val="tx2"/>
                </a:solidFill>
                <a:cs typeface="B Nazanin" panose="00000400000000000000" pitchFamily="2" charset="-78"/>
              </a:rPr>
              <a:t>های نوع مستقیم</a:t>
            </a:r>
            <a:r>
              <a:rPr lang="fa-IR" sz="2800" dirty="0" smtClean="0">
                <a:solidFill>
                  <a:schemeClr val="tx2"/>
                </a:solidFill>
                <a:cs typeface="B Nazanin" panose="00000400000000000000" pitchFamily="2" charset="-78"/>
              </a:rPr>
              <a:t>: </a:t>
            </a:r>
          </a:p>
          <a:p>
            <a:pPr algn="just" fontAlgn="base"/>
            <a:r>
              <a:rPr lang="fa-IR" sz="2800" dirty="0" smtClean="0">
                <a:solidFill>
                  <a:schemeClr val="tx2"/>
                </a:solidFill>
                <a:cs typeface="B Nazanin" panose="00000400000000000000" pitchFamily="2" charset="-78"/>
              </a:rPr>
              <a:t>معمولا در مکانهایی که از سیستم حرارت مرکزی استفاده نمی کنند، بیشتر کاربرد دارد. در این مدل به کمک یک منبع انرژی مانند شعله، آب برای مصرف گرم می شود.</a:t>
            </a:r>
          </a:p>
          <a:p>
            <a:pPr algn="just" fontAlgn="base"/>
            <a:r>
              <a:rPr lang="fa-IR" sz="2800" dirty="0" smtClean="0">
                <a:solidFill>
                  <a:schemeClr val="tx2"/>
                </a:solidFill>
                <a:cs typeface="B Nazanin" panose="00000400000000000000" pitchFamily="2" charset="-78"/>
              </a:rPr>
              <a:t>این مورد از لحاظ سوخت مصرفی </a:t>
            </a:r>
            <a:r>
              <a:rPr lang="fa-IR" sz="2800" dirty="0">
                <a:solidFill>
                  <a:schemeClr val="tx2"/>
                </a:solidFill>
                <a:cs typeface="B Nazanin" panose="00000400000000000000" pitchFamily="2" charset="-78"/>
              </a:rPr>
              <a:t>شامل: نفتی، گازی و </a:t>
            </a:r>
            <a:r>
              <a:rPr lang="fa-IR" sz="2800" dirty="0" smtClean="0">
                <a:solidFill>
                  <a:schemeClr val="tx2"/>
                </a:solidFill>
                <a:cs typeface="B Nazanin" panose="00000400000000000000" pitchFamily="2" charset="-78"/>
              </a:rPr>
              <a:t>الکتریکی و</a:t>
            </a:r>
            <a:r>
              <a:rPr lang="fa-IR" sz="2800" dirty="0">
                <a:solidFill>
                  <a:schemeClr val="tx2"/>
                </a:solidFill>
                <a:cs typeface="B Nazanin" panose="00000400000000000000" pitchFamily="2" charset="-78"/>
              </a:rPr>
              <a:t> خورشیدی</a:t>
            </a:r>
            <a:r>
              <a:rPr lang="fa-IR" sz="2800" dirty="0" smtClean="0">
                <a:solidFill>
                  <a:schemeClr val="tx2"/>
                </a:solidFill>
                <a:cs typeface="B Nazanin" panose="00000400000000000000" pitchFamily="2" charset="-78"/>
              </a:rPr>
              <a:t> </a:t>
            </a:r>
            <a:r>
              <a:rPr lang="fa-IR" sz="2800" dirty="0">
                <a:solidFill>
                  <a:schemeClr val="tx2"/>
                </a:solidFill>
                <a:cs typeface="B Nazanin" panose="00000400000000000000" pitchFamily="2" charset="-78"/>
              </a:rPr>
              <a:t>هستند. </a:t>
            </a:r>
          </a:p>
          <a:p>
            <a:pPr algn="just" fontAlgn="base"/>
            <a:r>
              <a:rPr lang="fa-IR" sz="2800" dirty="0"/>
              <a:t/>
            </a:r>
            <a:br>
              <a:rPr lang="fa-IR" sz="2800" dirty="0"/>
            </a:br>
            <a:endParaRPr lang="fa-IR" sz="2800" dirty="0">
              <a:solidFill>
                <a:schemeClr val="tx2"/>
              </a:solidFill>
              <a:cs typeface="B Nazanin" panose="00000400000000000000" pitchFamily="2" charset="-78"/>
            </a:endParaRPr>
          </a:p>
        </p:txBody>
      </p:sp>
    </p:spTree>
    <p:extLst>
      <p:ext uri="{BB962C8B-B14F-4D97-AF65-F5344CB8AC3E}">
        <p14:creationId xmlns:p14="http://schemas.microsoft.com/office/powerpoint/2010/main" val="2008670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7" name="Picture 6"/>
          <p:cNvPicPr>
            <a:picLocks noChangeAspect="1"/>
          </p:cNvPicPr>
          <p:nvPr/>
        </p:nvPicPr>
        <p:blipFill>
          <a:blip r:embed="rId2"/>
          <a:stretch>
            <a:fillRect/>
          </a:stretch>
        </p:blipFill>
        <p:spPr>
          <a:xfrm>
            <a:off x="1524831" y="2505073"/>
            <a:ext cx="5340011" cy="3337507"/>
          </a:xfrm>
          <a:prstGeom prst="rect">
            <a:avLst/>
          </a:prstGeom>
        </p:spPr>
      </p:pic>
      <p:pic>
        <p:nvPicPr>
          <p:cNvPr id="8" name="Picture 7"/>
          <p:cNvPicPr>
            <a:picLocks noChangeAspect="1"/>
          </p:cNvPicPr>
          <p:nvPr/>
        </p:nvPicPr>
        <p:blipFill>
          <a:blip r:embed="rId3"/>
          <a:stretch>
            <a:fillRect/>
          </a:stretch>
        </p:blipFill>
        <p:spPr>
          <a:xfrm>
            <a:off x="7470149" y="2115555"/>
            <a:ext cx="4116544" cy="4116544"/>
          </a:xfrm>
          <a:prstGeom prst="rect">
            <a:avLst/>
          </a:prstGeom>
        </p:spPr>
      </p:pic>
      <p:sp>
        <p:nvSpPr>
          <p:cNvPr id="9" name="Rectangle 8"/>
          <p:cNvSpPr/>
          <p:nvPr/>
        </p:nvSpPr>
        <p:spPr>
          <a:xfrm>
            <a:off x="2131457" y="688446"/>
            <a:ext cx="9300944" cy="830997"/>
          </a:xfrm>
          <a:prstGeom prst="rect">
            <a:avLst/>
          </a:prstGeom>
        </p:spPr>
        <p:txBody>
          <a:bodyPr wrap="none">
            <a:spAutoFit/>
          </a:bodyPr>
          <a:lstStyle/>
          <a:p>
            <a:r>
              <a:rPr lang="fa-IR" sz="2400" dirty="0">
                <a:cs typeface="B Nazanin" panose="00000400000000000000" pitchFamily="2" charset="-78"/>
              </a:rPr>
              <a:t>آبگرمکن </a:t>
            </a:r>
            <a:r>
              <a:rPr lang="fa-IR" sz="2400" dirty="0" smtClean="0">
                <a:cs typeface="B Nazanin" panose="00000400000000000000" pitchFamily="2" charset="-78"/>
              </a:rPr>
              <a:t>برقی که برای مناطق گرمسیر و مناطقی که از گاز طبیعی برخوردار نیستند مناسب است. </a:t>
            </a:r>
          </a:p>
          <a:p>
            <a:r>
              <a:rPr lang="fa-IR" sz="2400" dirty="0" smtClean="0">
                <a:cs typeface="B Nazanin" panose="00000400000000000000" pitchFamily="2" charset="-78"/>
              </a:rPr>
              <a:t>گرمای مورد نیاز از المنت به کمک برق تامین می شود.</a:t>
            </a:r>
            <a:endParaRPr lang="fa-IR" sz="2400" dirty="0">
              <a:cs typeface="B Nazanin" panose="00000400000000000000" pitchFamily="2" charset="-78"/>
            </a:endParaRPr>
          </a:p>
        </p:txBody>
      </p:sp>
    </p:spTree>
    <p:extLst>
      <p:ext uri="{BB962C8B-B14F-4D97-AF65-F5344CB8AC3E}">
        <p14:creationId xmlns:p14="http://schemas.microsoft.com/office/powerpoint/2010/main" val="1478899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2" name="Picture 1"/>
          <p:cNvPicPr>
            <a:picLocks noChangeAspect="1"/>
          </p:cNvPicPr>
          <p:nvPr/>
        </p:nvPicPr>
        <p:blipFill>
          <a:blip r:embed="rId2"/>
          <a:stretch>
            <a:fillRect/>
          </a:stretch>
        </p:blipFill>
        <p:spPr>
          <a:xfrm>
            <a:off x="2721735" y="2353078"/>
            <a:ext cx="2638827" cy="4104842"/>
          </a:xfrm>
          <a:prstGeom prst="rect">
            <a:avLst/>
          </a:prstGeom>
        </p:spPr>
      </p:pic>
      <p:sp>
        <p:nvSpPr>
          <p:cNvPr id="7" name="Rectangle 6"/>
          <p:cNvSpPr/>
          <p:nvPr/>
        </p:nvSpPr>
        <p:spPr>
          <a:xfrm>
            <a:off x="6709633" y="688446"/>
            <a:ext cx="4722768" cy="461665"/>
          </a:xfrm>
          <a:prstGeom prst="rect">
            <a:avLst/>
          </a:prstGeom>
        </p:spPr>
        <p:txBody>
          <a:bodyPr wrap="none">
            <a:spAutoFit/>
          </a:bodyPr>
          <a:lstStyle/>
          <a:p>
            <a:r>
              <a:rPr lang="fa-IR" sz="2400" dirty="0">
                <a:cs typeface="B Nazanin" panose="00000400000000000000" pitchFamily="2" charset="-78"/>
              </a:rPr>
              <a:t>آبگرمکن </a:t>
            </a:r>
            <a:r>
              <a:rPr lang="fa-IR" sz="2400" dirty="0" smtClean="0">
                <a:cs typeface="B Nazanin" panose="00000400000000000000" pitchFamily="2" charset="-78"/>
              </a:rPr>
              <a:t>نفتی که دیگر تولید و استفاده نمی شود</a:t>
            </a:r>
            <a:endParaRPr lang="fa-IR" sz="2400" dirty="0">
              <a:cs typeface="B Nazanin" panose="00000400000000000000" pitchFamily="2" charset="-78"/>
            </a:endParaRPr>
          </a:p>
        </p:txBody>
      </p:sp>
    </p:spTree>
    <p:extLst>
      <p:ext uri="{BB962C8B-B14F-4D97-AF65-F5344CB8AC3E}">
        <p14:creationId xmlns:p14="http://schemas.microsoft.com/office/powerpoint/2010/main" val="443757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2941390" y="2916646"/>
            <a:ext cx="3201742" cy="3201742"/>
          </a:xfrm>
          <a:prstGeom prst="rect">
            <a:avLst/>
          </a:prstGeom>
        </p:spPr>
      </p:pic>
      <p:pic>
        <p:nvPicPr>
          <p:cNvPr id="6" name="Picture 5"/>
          <p:cNvPicPr>
            <a:picLocks noChangeAspect="1"/>
          </p:cNvPicPr>
          <p:nvPr/>
        </p:nvPicPr>
        <p:blipFill>
          <a:blip r:embed="rId3"/>
          <a:stretch>
            <a:fillRect/>
          </a:stretch>
        </p:blipFill>
        <p:spPr>
          <a:xfrm>
            <a:off x="7767033" y="2344964"/>
            <a:ext cx="2318197" cy="4056846"/>
          </a:xfrm>
          <a:prstGeom prst="rect">
            <a:avLst/>
          </a:prstGeom>
        </p:spPr>
      </p:pic>
      <p:sp>
        <p:nvSpPr>
          <p:cNvPr id="7" name="Rectangle 6"/>
          <p:cNvSpPr/>
          <p:nvPr/>
        </p:nvSpPr>
        <p:spPr>
          <a:xfrm>
            <a:off x="853864" y="688446"/>
            <a:ext cx="10578537" cy="1200329"/>
          </a:xfrm>
          <a:prstGeom prst="rect">
            <a:avLst/>
          </a:prstGeom>
        </p:spPr>
        <p:txBody>
          <a:bodyPr wrap="none">
            <a:spAutoFit/>
          </a:bodyPr>
          <a:lstStyle/>
          <a:p>
            <a:r>
              <a:rPr lang="fa-IR" sz="2400" dirty="0">
                <a:cs typeface="B Nazanin" panose="00000400000000000000" pitchFamily="2" charset="-78"/>
              </a:rPr>
              <a:t>آبگرمکن </a:t>
            </a:r>
            <a:r>
              <a:rPr lang="fa-IR" sz="2400" dirty="0" smtClean="0">
                <a:cs typeface="B Nazanin" panose="00000400000000000000" pitchFamily="2" charset="-78"/>
              </a:rPr>
              <a:t>گازی که در دو نوع فوری (دیواری) و زمینی (مخزن دار) تولید می شود.</a:t>
            </a:r>
          </a:p>
          <a:p>
            <a:r>
              <a:rPr lang="fa-IR" sz="2400" dirty="0" smtClean="0">
                <a:cs typeface="B Nazanin" panose="00000400000000000000" pitchFamily="2" charset="-78"/>
              </a:rPr>
              <a:t>نوع فوری در اثر باز شدن شیر آب گرم و جریان آب داخل آبگرمکن، شعله روشن می شود و تولید آبگرم می شود.</a:t>
            </a:r>
          </a:p>
          <a:p>
            <a:r>
              <a:rPr lang="fa-IR" sz="2400" dirty="0" smtClean="0">
                <a:cs typeface="B Nazanin" panose="00000400000000000000" pitchFamily="2" charset="-78"/>
              </a:rPr>
              <a:t>نوع مخزن دار آن همیشه داخل مخزن آب به وسیله مشعل گرم می ماند و به مرور مصرف می شود.  </a:t>
            </a:r>
            <a:endParaRPr lang="fa-IR" sz="2400" dirty="0">
              <a:cs typeface="B Nazanin" panose="00000400000000000000" pitchFamily="2" charset="-78"/>
            </a:endParaRPr>
          </a:p>
        </p:txBody>
      </p:sp>
      <p:sp>
        <p:nvSpPr>
          <p:cNvPr id="8" name="Rectangle 7"/>
          <p:cNvSpPr/>
          <p:nvPr/>
        </p:nvSpPr>
        <p:spPr>
          <a:xfrm>
            <a:off x="7007716" y="6401810"/>
            <a:ext cx="2753933" cy="400110"/>
          </a:xfrm>
          <a:prstGeom prst="rect">
            <a:avLst/>
          </a:prstGeom>
        </p:spPr>
        <p:txBody>
          <a:bodyPr wrap="square">
            <a:spAutoFit/>
          </a:bodyPr>
          <a:lstStyle/>
          <a:p>
            <a:r>
              <a:rPr lang="fa-IR" sz="2000" dirty="0" smtClean="0">
                <a:cs typeface="B Nazanin" panose="00000400000000000000" pitchFamily="2" charset="-78"/>
              </a:rPr>
              <a:t>آبگرمکن مخزن دار</a:t>
            </a:r>
            <a:endParaRPr lang="fa-IR" sz="2000" dirty="0">
              <a:cs typeface="B Nazanin" panose="00000400000000000000" pitchFamily="2" charset="-78"/>
            </a:endParaRPr>
          </a:p>
        </p:txBody>
      </p:sp>
      <p:sp>
        <p:nvSpPr>
          <p:cNvPr id="9" name="Rectangle 8"/>
          <p:cNvSpPr/>
          <p:nvPr/>
        </p:nvSpPr>
        <p:spPr>
          <a:xfrm>
            <a:off x="2212660" y="6401810"/>
            <a:ext cx="2753933" cy="400110"/>
          </a:xfrm>
          <a:prstGeom prst="rect">
            <a:avLst/>
          </a:prstGeom>
        </p:spPr>
        <p:txBody>
          <a:bodyPr wrap="square">
            <a:spAutoFit/>
          </a:bodyPr>
          <a:lstStyle/>
          <a:p>
            <a:r>
              <a:rPr lang="fa-IR" sz="2000" dirty="0" smtClean="0">
                <a:cs typeface="B Nazanin" panose="00000400000000000000" pitchFamily="2" charset="-78"/>
              </a:rPr>
              <a:t>آبگرمکن فوری</a:t>
            </a:r>
            <a:endParaRPr lang="fa-IR" sz="2000" dirty="0">
              <a:cs typeface="B Nazanin" panose="00000400000000000000" pitchFamily="2" charset="-78"/>
            </a:endParaRPr>
          </a:p>
        </p:txBody>
      </p:sp>
    </p:spTree>
    <p:extLst>
      <p:ext uri="{BB962C8B-B14F-4D97-AF65-F5344CB8AC3E}">
        <p14:creationId xmlns:p14="http://schemas.microsoft.com/office/powerpoint/2010/main" val="2459085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8" name="Rectangle 7"/>
          <p:cNvSpPr/>
          <p:nvPr/>
        </p:nvSpPr>
        <p:spPr>
          <a:xfrm>
            <a:off x="7406961" y="5707695"/>
            <a:ext cx="2753933" cy="400110"/>
          </a:xfrm>
          <a:prstGeom prst="rect">
            <a:avLst/>
          </a:prstGeom>
        </p:spPr>
        <p:txBody>
          <a:bodyPr wrap="square">
            <a:spAutoFit/>
          </a:bodyPr>
          <a:lstStyle/>
          <a:p>
            <a:r>
              <a:rPr lang="fa-IR" sz="2000" dirty="0" smtClean="0">
                <a:cs typeface="B Nazanin" panose="00000400000000000000" pitchFamily="2" charset="-78"/>
              </a:rPr>
              <a:t>آبگرمکن مخزن دار</a:t>
            </a:r>
            <a:endParaRPr lang="fa-IR" sz="2000" dirty="0">
              <a:cs typeface="B Nazanin" panose="00000400000000000000" pitchFamily="2" charset="-78"/>
            </a:endParaRPr>
          </a:p>
        </p:txBody>
      </p:sp>
      <p:sp>
        <p:nvSpPr>
          <p:cNvPr id="9" name="Rectangle 8"/>
          <p:cNvSpPr/>
          <p:nvPr/>
        </p:nvSpPr>
        <p:spPr>
          <a:xfrm>
            <a:off x="1504322" y="5525181"/>
            <a:ext cx="2753933" cy="400110"/>
          </a:xfrm>
          <a:prstGeom prst="rect">
            <a:avLst/>
          </a:prstGeom>
        </p:spPr>
        <p:txBody>
          <a:bodyPr wrap="square">
            <a:spAutoFit/>
          </a:bodyPr>
          <a:lstStyle/>
          <a:p>
            <a:r>
              <a:rPr lang="fa-IR" sz="2000" dirty="0" smtClean="0">
                <a:cs typeface="B Nazanin" panose="00000400000000000000" pitchFamily="2" charset="-78"/>
              </a:rPr>
              <a:t>آبگرمکن فوری</a:t>
            </a:r>
            <a:endParaRPr lang="fa-IR" sz="2000" dirty="0">
              <a:cs typeface="B Nazanin" panose="00000400000000000000" pitchFamily="2" charset="-78"/>
            </a:endParaRPr>
          </a:p>
        </p:txBody>
      </p:sp>
      <p:pic>
        <p:nvPicPr>
          <p:cNvPr id="2" name="Picture 1"/>
          <p:cNvPicPr>
            <a:picLocks noChangeAspect="1"/>
          </p:cNvPicPr>
          <p:nvPr/>
        </p:nvPicPr>
        <p:blipFill>
          <a:blip r:embed="rId4"/>
          <a:stretch>
            <a:fillRect/>
          </a:stretch>
        </p:blipFill>
        <p:spPr>
          <a:xfrm>
            <a:off x="6121980" y="772732"/>
            <a:ext cx="6113172" cy="4584879"/>
          </a:xfrm>
          <a:prstGeom prst="rect">
            <a:avLst/>
          </a:prstGeom>
        </p:spPr>
      </p:pic>
      <p:pic>
        <p:nvPicPr>
          <p:cNvPr id="4" name="Picture 3"/>
          <p:cNvPicPr>
            <a:picLocks noChangeAspect="1"/>
          </p:cNvPicPr>
          <p:nvPr/>
        </p:nvPicPr>
        <p:blipFill>
          <a:blip r:embed="rId5"/>
          <a:stretch>
            <a:fillRect/>
          </a:stretch>
        </p:blipFill>
        <p:spPr>
          <a:xfrm>
            <a:off x="907094" y="772732"/>
            <a:ext cx="4814647" cy="440457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75855" y="5803005"/>
            <a:ext cx="609600" cy="609600"/>
          </a:xfrm>
          <a:prstGeom prst="rect">
            <a:avLst/>
          </a:prstGeom>
        </p:spPr>
      </p:pic>
    </p:spTree>
    <p:extLst>
      <p:ext uri="{BB962C8B-B14F-4D97-AF65-F5344CB8AC3E}">
        <p14:creationId xmlns:p14="http://schemas.microsoft.com/office/powerpoint/2010/main" val="2922964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3527</TotalTime>
  <Words>962</Words>
  <Application>Microsoft Office PowerPoint</Application>
  <PresentationFormat>Widescreen</PresentationFormat>
  <Paragraphs>56</Paragraphs>
  <Slides>23</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 Nazanin</vt:lpstr>
      <vt:lpstr>B Titr</vt:lpstr>
      <vt:lpstr>Franklin Gothic Book</vt:lpstr>
      <vt:lpstr>Tahoma</vt:lpstr>
      <vt:lpstr>Crop</vt:lpstr>
      <vt:lpstr>جزوه درس تاسیسات مکانیکی و الکتریکی (جلسه ششم)  مدرس:   دکتر امیررضا معموری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جزوه درس تاسیسات مکانیکی و الکتریکی  نام استاد: آقای معموری دانشجو: مهلا کریمان تابستان 98</dc:title>
  <dc:creator>Sana Rayan</dc:creator>
  <cp:lastModifiedBy>ARIO</cp:lastModifiedBy>
  <cp:revision>76</cp:revision>
  <dcterms:created xsi:type="dcterms:W3CDTF">2019-08-21T11:22:45Z</dcterms:created>
  <dcterms:modified xsi:type="dcterms:W3CDTF">2020-04-09T07:59:29Z</dcterms:modified>
</cp:coreProperties>
</file>