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93" r:id="rId2"/>
    <p:sldId id="308" r:id="rId3"/>
    <p:sldId id="310" r:id="rId4"/>
    <p:sldId id="309" r:id="rId5"/>
    <p:sldId id="312" r:id="rId6"/>
    <p:sldId id="313" r:id="rId7"/>
    <p:sldId id="311" r:id="rId8"/>
    <p:sldId id="314" r:id="rId9"/>
    <p:sldId id="322" r:id="rId10"/>
    <p:sldId id="315" r:id="rId11"/>
    <p:sldId id="316" r:id="rId12"/>
    <p:sldId id="318" r:id="rId13"/>
    <p:sldId id="320" r:id="rId14"/>
    <p:sldId id="317" r:id="rId15"/>
    <p:sldId id="321" r:id="rId16"/>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3716" autoAdjust="0"/>
  </p:normalViewPr>
  <p:slideViewPr>
    <p:cSldViewPr snapToGrid="0">
      <p:cViewPr varScale="1">
        <p:scale>
          <a:sx n="74" d="100"/>
          <a:sy n="74" d="100"/>
        </p:scale>
        <p:origin x="5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280FC4E-3752-4813-8768-84FE19DE230C}" type="datetimeFigureOut">
              <a:rPr lang="fa-IR" smtClean="0"/>
              <a:t>26/08/1441</a:t>
            </a:fld>
            <a:endParaRPr lang="fa-I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64F0FE7-970B-43E6-BC20-7D3D17A426E7}" type="slidenum">
              <a:rPr lang="fa-IR" smtClean="0"/>
              <a:t>‹#›</a:t>
            </a:fld>
            <a:endParaRPr lang="fa-I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123273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93029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86993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12066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280FC4E-3752-4813-8768-84FE19DE230C}" type="datetimeFigureOut">
              <a:rPr lang="fa-IR" smtClean="0"/>
              <a:t>26/08/1441</a:t>
            </a:fld>
            <a:endParaRPr lang="fa-I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102925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80FC4E-3752-4813-8768-84FE19DE230C}" type="datetimeFigureOut">
              <a:rPr lang="fa-IR" smtClean="0"/>
              <a:t>26/08/1441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73063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80FC4E-3752-4813-8768-84FE19DE230C}" type="datetimeFigureOut">
              <a:rPr lang="fa-IR" smtClean="0"/>
              <a:t>26/08/1441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92451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80FC4E-3752-4813-8768-84FE19DE230C}" type="datetimeFigureOut">
              <a:rPr lang="fa-IR" smtClean="0"/>
              <a:t>26/08/1441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51804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0FC4E-3752-4813-8768-84FE19DE230C}" type="datetimeFigureOut">
              <a:rPr lang="fa-IR" smtClean="0"/>
              <a:t>26/08/1441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2471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26/08/1441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767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26/08/1441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40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280FC4E-3752-4813-8768-84FE19DE230C}" type="datetimeFigureOut">
              <a:rPr lang="fa-IR" smtClean="0"/>
              <a:t>26/08/1441</a:t>
            </a:fld>
            <a:endParaRPr lang="fa-I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a-I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64F0FE7-970B-43E6-BC20-7D3D17A426E7}" type="slidenum">
              <a:rPr lang="fa-IR" smtClean="0"/>
              <a:t>‹#›</a:t>
            </a:fld>
            <a:endParaRPr lang="fa-I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7773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777285" y="1378039"/>
            <a:ext cx="8525814" cy="3580327"/>
          </a:xfrm>
        </p:spPr>
        <p:txBody>
          <a:bodyPr/>
          <a:lstStyle/>
          <a:p>
            <a:r>
              <a:rPr lang="fa-IR" sz="3200" dirty="0" smtClean="0">
                <a:cs typeface="B Titr" panose="00000700000000000000" pitchFamily="2" charset="-78"/>
              </a:rPr>
              <a:t>جزوه درس تاسیسات مکانیکی و الکتریکی</a:t>
            </a:r>
            <a:br>
              <a:rPr lang="fa-IR" sz="3200" dirty="0" smtClean="0">
                <a:cs typeface="B Titr" panose="00000700000000000000" pitchFamily="2" charset="-78"/>
              </a:rPr>
            </a:br>
            <a:r>
              <a:rPr lang="fa-IR" sz="3200" dirty="0" smtClean="0">
                <a:cs typeface="B Titr" panose="00000700000000000000" pitchFamily="2" charset="-78"/>
              </a:rPr>
              <a:t>(جلسه هشتم)</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مدرس:</a:t>
            </a:r>
            <a:br>
              <a:rPr lang="fa-IR" sz="3200" dirty="0" smtClean="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smtClean="0">
                <a:cs typeface="B Titr" panose="00000700000000000000" pitchFamily="2" charset="-78"/>
              </a:rPr>
              <a:t> دکتر امیررضا معموری </a:t>
            </a:r>
            <a:br>
              <a:rPr lang="fa-IR" sz="3200" dirty="0" smtClean="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endParaRPr lang="fa-IR" sz="2000" dirty="0">
              <a:cs typeface="B Titr" panose="00000700000000000000" pitchFamily="2" charset="-78"/>
            </a:endParaRPr>
          </a:p>
        </p:txBody>
      </p:sp>
    </p:spTree>
    <p:extLst>
      <p:ext uri="{BB962C8B-B14F-4D97-AF65-F5344CB8AC3E}">
        <p14:creationId xmlns:p14="http://schemas.microsoft.com/office/powerpoint/2010/main" val="217381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r>
              <a:rPr lang="fa-IR" sz="2800" dirty="0" smtClean="0"/>
              <a:t/>
            </a:r>
            <a:br>
              <a:rPr lang="fa-IR" sz="2800" dirty="0" smtClean="0"/>
            </a:br>
            <a:endParaRPr lang="fa-IR" sz="2800" dirty="0">
              <a:solidFill>
                <a:schemeClr val="tx2"/>
              </a:solidFill>
              <a:cs typeface="B Nazanin" panose="00000400000000000000" pitchFamily="2" charset="-78"/>
            </a:endParaRPr>
          </a:p>
        </p:txBody>
      </p:sp>
      <p:sp>
        <p:nvSpPr>
          <p:cNvPr id="5" name="Rectangle 4"/>
          <p:cNvSpPr/>
          <p:nvPr/>
        </p:nvSpPr>
        <p:spPr>
          <a:xfrm>
            <a:off x="9782729" y="420487"/>
            <a:ext cx="191337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a-IR" sz="2400" b="1" dirty="0">
                <a:cs typeface="B Titr" panose="00000700000000000000" pitchFamily="2" charset="-78"/>
              </a:rPr>
              <a:t>کولر آبی </a:t>
            </a:r>
          </a:p>
        </p:txBody>
      </p:sp>
      <p:sp>
        <p:nvSpPr>
          <p:cNvPr id="6" name="Rectangle 5"/>
          <p:cNvSpPr/>
          <p:nvPr/>
        </p:nvSpPr>
        <p:spPr>
          <a:xfrm>
            <a:off x="3148611" y="1739717"/>
            <a:ext cx="6825077" cy="104644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342900" indent="-342900" algn="ctr">
              <a:buFont typeface="Arial" panose="020B0604020202020204" pitchFamily="34" charset="0"/>
              <a:buChar char="•"/>
            </a:pPr>
            <a:r>
              <a:rPr lang="fa-IR" sz="2400" b="1" dirty="0" smtClean="0">
                <a:latin typeface="2  Baran"/>
                <a:cs typeface="B Nazanin" panose="00000400000000000000" pitchFamily="2" charset="-78"/>
              </a:rPr>
              <a:t>دستگاه سرمایشی</a:t>
            </a:r>
          </a:p>
          <a:p>
            <a:pPr marL="342900" indent="-342900" algn="ctr">
              <a:buFont typeface="Arial" panose="020B0604020202020204" pitchFamily="34" charset="0"/>
              <a:buChar char="•"/>
            </a:pPr>
            <a:r>
              <a:rPr lang="fa-IR" sz="2400" b="1" dirty="0" smtClean="0">
                <a:latin typeface="2  Baran"/>
                <a:cs typeface="B Nazanin" panose="00000400000000000000" pitchFamily="2" charset="-78"/>
              </a:rPr>
              <a:t>به روش تبخیری: تبخیر آب (عمل گرماگیر)</a:t>
            </a:r>
            <a:endParaRPr lang="en-US" sz="1400" dirty="0"/>
          </a:p>
          <a:p>
            <a:endParaRPr lang="en-US" sz="1400" dirty="0"/>
          </a:p>
        </p:txBody>
      </p:sp>
      <p:pic>
        <p:nvPicPr>
          <p:cNvPr id="7" name="Picture 6"/>
          <p:cNvPicPr>
            <a:picLocks noChangeAspect="1"/>
          </p:cNvPicPr>
          <p:nvPr/>
        </p:nvPicPr>
        <p:blipFill>
          <a:blip r:embed="rId4"/>
          <a:stretch>
            <a:fillRect/>
          </a:stretch>
        </p:blipFill>
        <p:spPr>
          <a:xfrm>
            <a:off x="1509237" y="3390237"/>
            <a:ext cx="4762500" cy="3171825"/>
          </a:xfrm>
          <a:prstGeom prst="rect">
            <a:avLst/>
          </a:prstGeom>
        </p:spPr>
      </p:pic>
      <p:pic>
        <p:nvPicPr>
          <p:cNvPr id="8" name="Picture 7"/>
          <p:cNvPicPr>
            <a:picLocks noChangeAspect="1"/>
          </p:cNvPicPr>
          <p:nvPr/>
        </p:nvPicPr>
        <p:blipFill>
          <a:blip r:embed="rId5"/>
          <a:stretch>
            <a:fillRect/>
          </a:stretch>
        </p:blipFill>
        <p:spPr>
          <a:xfrm>
            <a:off x="7047931" y="3436980"/>
            <a:ext cx="4313325" cy="312508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068" y="1069794"/>
            <a:ext cx="609600" cy="609600"/>
          </a:xfrm>
          <a:prstGeom prst="rect">
            <a:avLst/>
          </a:prstGeom>
        </p:spPr>
      </p:pic>
    </p:spTree>
    <p:extLst>
      <p:ext uri="{BB962C8B-B14F-4D97-AF65-F5344CB8AC3E}">
        <p14:creationId xmlns:p14="http://schemas.microsoft.com/office/powerpoint/2010/main" val="1460401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r>
              <a:rPr lang="fa-IR" sz="2800" dirty="0" smtClean="0"/>
              <a:t/>
            </a:r>
            <a:br>
              <a:rPr lang="fa-IR" sz="2800" dirty="0" smtClean="0"/>
            </a:br>
            <a:endParaRPr lang="fa-IR" sz="2800" dirty="0">
              <a:solidFill>
                <a:schemeClr val="tx2"/>
              </a:solidFill>
              <a:cs typeface="B Nazanin" panose="00000400000000000000" pitchFamily="2" charset="-78"/>
            </a:endParaRPr>
          </a:p>
        </p:txBody>
      </p:sp>
      <p:sp>
        <p:nvSpPr>
          <p:cNvPr id="2" name="Rectangle 1"/>
          <p:cNvSpPr/>
          <p:nvPr/>
        </p:nvSpPr>
        <p:spPr>
          <a:xfrm>
            <a:off x="5769734" y="420487"/>
            <a:ext cx="6143223" cy="6832640"/>
          </a:xfrm>
          <a:prstGeom prst="rect">
            <a:avLst/>
          </a:prstGeom>
        </p:spPr>
        <p:txBody>
          <a:bodyPr wrap="square">
            <a:spAutoFit/>
          </a:bodyPr>
          <a:lstStyle/>
          <a:p>
            <a:pPr algn="just"/>
            <a:r>
              <a:rPr lang="fa-IR" sz="2800" dirty="0">
                <a:solidFill>
                  <a:schemeClr val="tx2"/>
                </a:solidFill>
                <a:cs typeface="B Nazanin" panose="00000400000000000000" pitchFamily="2" charset="-78"/>
              </a:rPr>
              <a:t>کولر آبی چیست؟ </a:t>
            </a:r>
          </a:p>
          <a:p>
            <a:pPr algn="just"/>
            <a:r>
              <a:rPr lang="fa-IR" sz="2800" dirty="0">
                <a:solidFill>
                  <a:schemeClr val="tx2"/>
                </a:solidFill>
                <a:cs typeface="B Nazanin" panose="00000400000000000000" pitchFamily="2" charset="-78"/>
              </a:rPr>
              <a:t>کولر آبی را کولر تبخیری هم می گویند.</a:t>
            </a:r>
          </a:p>
          <a:p>
            <a:pPr algn="just"/>
            <a:r>
              <a:rPr lang="fa-IR" sz="2800" dirty="0">
                <a:solidFill>
                  <a:schemeClr val="tx2"/>
                </a:solidFill>
                <a:cs typeface="B Nazanin" panose="00000400000000000000" pitchFamily="2" charset="-78"/>
              </a:rPr>
              <a:t>علت این نامگذاری به دلیل تبخیر آب و خنک کردن هوا به وسیله آن است. یعنی کولر آبی آب را تبخیر کرده و با استفاده از آن هوا را خنک و از کانال های تعبیه شده در آن خارج می کند.</a:t>
            </a:r>
          </a:p>
          <a:p>
            <a:pPr algn="just"/>
            <a:endParaRPr lang="fa-IR" sz="2800" dirty="0">
              <a:solidFill>
                <a:schemeClr val="tx2"/>
              </a:solidFill>
              <a:cs typeface="B Nazanin" panose="00000400000000000000" pitchFamily="2" charset="-78"/>
            </a:endParaRPr>
          </a:p>
          <a:p>
            <a:pPr algn="just"/>
            <a:r>
              <a:rPr lang="fa-IR" sz="2800" dirty="0">
                <a:solidFill>
                  <a:schemeClr val="tx2"/>
                </a:solidFill>
                <a:cs typeface="B Nazanin" panose="00000400000000000000" pitchFamily="2" charset="-78"/>
              </a:rPr>
              <a:t>در کولر آبی سیستم به شکلی طراحی شده است که از آنتالپی تبخیر زیاد آب استفاده می شود.</a:t>
            </a:r>
          </a:p>
          <a:p>
            <a:pPr algn="just"/>
            <a:endParaRPr lang="fa-IR" sz="2800" dirty="0">
              <a:solidFill>
                <a:schemeClr val="tx2"/>
              </a:solidFill>
              <a:cs typeface="B Nazanin" panose="00000400000000000000" pitchFamily="2" charset="-78"/>
            </a:endParaRPr>
          </a:p>
          <a:p>
            <a:pPr algn="just"/>
            <a:r>
              <a:rPr lang="fa-IR" sz="2800" dirty="0">
                <a:solidFill>
                  <a:schemeClr val="tx2"/>
                </a:solidFill>
                <a:cs typeface="B Nazanin" panose="00000400000000000000" pitchFamily="2" charset="-78"/>
              </a:rPr>
              <a:t>کولر آبی یک وسیله سرمایشی است که از سال های خیلی دور در خانه ها و اماکن اداری و تجاری مورد استفاده قرار گرفته و بر اساس طراحی و تکنولوژی خاصی هم عمل می کند.</a:t>
            </a:r>
          </a:p>
          <a:p>
            <a:endParaRPr lang="fa-IR" sz="2800" dirty="0">
              <a:solidFill>
                <a:schemeClr val="tx2"/>
              </a:solidFill>
              <a:cs typeface="B Nazanin" panose="00000400000000000000" pitchFamily="2" charset="-78"/>
            </a:endParaRPr>
          </a:p>
          <a:p>
            <a:endParaRPr lang="fa-IR" dirty="0"/>
          </a:p>
        </p:txBody>
      </p:sp>
      <p:pic>
        <p:nvPicPr>
          <p:cNvPr id="9" name="Picture 8"/>
          <p:cNvPicPr>
            <a:picLocks noChangeAspect="1"/>
          </p:cNvPicPr>
          <p:nvPr/>
        </p:nvPicPr>
        <p:blipFill>
          <a:blip r:embed="rId2"/>
          <a:stretch>
            <a:fillRect/>
          </a:stretch>
        </p:blipFill>
        <p:spPr>
          <a:xfrm>
            <a:off x="780855" y="897540"/>
            <a:ext cx="4821454" cy="5542886"/>
          </a:xfrm>
          <a:prstGeom prst="rect">
            <a:avLst/>
          </a:prstGeom>
        </p:spPr>
      </p:pic>
    </p:spTree>
    <p:extLst>
      <p:ext uri="{BB962C8B-B14F-4D97-AF65-F5344CB8AC3E}">
        <p14:creationId xmlns:p14="http://schemas.microsoft.com/office/powerpoint/2010/main" val="734917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r>
              <a:rPr lang="fa-IR" sz="2800" dirty="0" smtClean="0"/>
              <a:t/>
            </a:r>
            <a:br>
              <a:rPr lang="fa-IR" sz="2800" dirty="0" smtClean="0"/>
            </a:br>
            <a:endParaRPr lang="fa-IR" sz="2800" dirty="0">
              <a:solidFill>
                <a:schemeClr val="tx2"/>
              </a:solidFill>
              <a:cs typeface="B Nazanin" panose="00000400000000000000" pitchFamily="2" charset="-78"/>
            </a:endParaRPr>
          </a:p>
        </p:txBody>
      </p:sp>
      <p:sp>
        <p:nvSpPr>
          <p:cNvPr id="2" name="Rectangle 1"/>
          <p:cNvSpPr/>
          <p:nvPr/>
        </p:nvSpPr>
        <p:spPr>
          <a:xfrm>
            <a:off x="1223493" y="420487"/>
            <a:ext cx="10689465" cy="2092881"/>
          </a:xfrm>
          <a:prstGeom prst="rect">
            <a:avLst/>
          </a:prstGeom>
        </p:spPr>
        <p:txBody>
          <a:bodyPr wrap="square">
            <a:spAutoFit/>
          </a:bodyPr>
          <a:lstStyle/>
          <a:p>
            <a:pPr algn="just"/>
            <a:r>
              <a:rPr lang="fa-IR" sz="2800" dirty="0" smtClean="0">
                <a:solidFill>
                  <a:schemeClr val="tx2"/>
                </a:solidFill>
                <a:cs typeface="B Nazanin" panose="00000400000000000000" pitchFamily="2" charset="-78"/>
              </a:rPr>
              <a:t>کولر </a:t>
            </a:r>
            <a:r>
              <a:rPr lang="fa-IR" sz="2800" dirty="0">
                <a:solidFill>
                  <a:schemeClr val="tx2"/>
                </a:solidFill>
                <a:cs typeface="B Nazanin" panose="00000400000000000000" pitchFamily="2" charset="-78"/>
              </a:rPr>
              <a:t>آبی از یک جعبه فلزی و یا پلاستیکی درست شده است که این جعبه از اطراف باز بوده و هوا وارد آن می شود.</a:t>
            </a:r>
          </a:p>
          <a:p>
            <a:pPr algn="just"/>
            <a:r>
              <a:rPr lang="fa-IR" sz="2800" dirty="0">
                <a:solidFill>
                  <a:schemeClr val="tx2"/>
                </a:solidFill>
                <a:cs typeface="B Nazanin" panose="00000400000000000000" pitchFamily="2" charset="-78"/>
              </a:rPr>
              <a:t>هوا با استفاده از یک فن سانتیریفوژ حرکت می کند و فن از طریق تسمه و موتوری که در دستگاه تعبیه شده است، می چرخد.</a:t>
            </a:r>
          </a:p>
          <a:p>
            <a:endParaRPr lang="fa-IR" dirty="0"/>
          </a:p>
        </p:txBody>
      </p:sp>
      <p:pic>
        <p:nvPicPr>
          <p:cNvPr id="6" name="Picture 5"/>
          <p:cNvPicPr>
            <a:picLocks noChangeAspect="1"/>
          </p:cNvPicPr>
          <p:nvPr/>
        </p:nvPicPr>
        <p:blipFill>
          <a:blip r:embed="rId2"/>
          <a:stretch>
            <a:fillRect/>
          </a:stretch>
        </p:blipFill>
        <p:spPr>
          <a:xfrm>
            <a:off x="1693034" y="2650035"/>
            <a:ext cx="5029738" cy="4191448"/>
          </a:xfrm>
          <a:prstGeom prst="rect">
            <a:avLst/>
          </a:prstGeom>
        </p:spPr>
      </p:pic>
      <p:pic>
        <p:nvPicPr>
          <p:cNvPr id="7" name="Picture 6"/>
          <p:cNvPicPr>
            <a:picLocks noChangeAspect="1"/>
          </p:cNvPicPr>
          <p:nvPr/>
        </p:nvPicPr>
        <p:blipFill>
          <a:blip r:embed="rId3"/>
          <a:stretch>
            <a:fillRect/>
          </a:stretch>
        </p:blipFill>
        <p:spPr>
          <a:xfrm>
            <a:off x="7250805" y="2711003"/>
            <a:ext cx="4146997" cy="4146997"/>
          </a:xfrm>
          <a:prstGeom prst="rect">
            <a:avLst/>
          </a:prstGeom>
        </p:spPr>
      </p:pic>
    </p:spTree>
    <p:extLst>
      <p:ext uri="{BB962C8B-B14F-4D97-AF65-F5344CB8AC3E}">
        <p14:creationId xmlns:p14="http://schemas.microsoft.com/office/powerpoint/2010/main" val="936529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6068" y="420487"/>
            <a:ext cx="10522039" cy="954107"/>
          </a:xfrm>
          <a:prstGeom prst="rect">
            <a:avLst/>
          </a:prstGeom>
        </p:spPr>
        <p:txBody>
          <a:bodyPr wrap="square">
            <a:spAutoFit/>
          </a:bodyPr>
          <a:lstStyle/>
          <a:p>
            <a:r>
              <a:rPr lang="fa-IR" sz="2800" dirty="0" smtClean="0"/>
              <a:t/>
            </a:r>
            <a:br>
              <a:rPr lang="fa-IR" sz="2800" dirty="0" smtClean="0"/>
            </a:br>
            <a:endParaRPr lang="fa-IR" sz="2800" dirty="0">
              <a:solidFill>
                <a:schemeClr val="tx2"/>
              </a:solidFill>
              <a:cs typeface="B Nazanin" panose="00000400000000000000" pitchFamily="2" charset="-78"/>
            </a:endParaRPr>
          </a:p>
        </p:txBody>
      </p:sp>
      <p:sp>
        <p:nvSpPr>
          <p:cNvPr id="2" name="Rectangle 1"/>
          <p:cNvSpPr/>
          <p:nvPr/>
        </p:nvSpPr>
        <p:spPr>
          <a:xfrm>
            <a:off x="8371268" y="420487"/>
            <a:ext cx="3541690" cy="5970865"/>
          </a:xfrm>
          <a:prstGeom prst="rect">
            <a:avLst/>
          </a:prstGeom>
        </p:spPr>
        <p:txBody>
          <a:bodyPr wrap="square">
            <a:spAutoFit/>
          </a:bodyPr>
          <a:lstStyle/>
          <a:p>
            <a:pPr algn="just"/>
            <a:r>
              <a:rPr lang="fa-IR" sz="2800" dirty="0">
                <a:solidFill>
                  <a:schemeClr val="tx2"/>
                </a:solidFill>
                <a:cs typeface="B Nazanin" panose="00000400000000000000" pitchFamily="2" charset="-78"/>
              </a:rPr>
              <a:t>یک پمپ آب در جعبه گذاشته شده که با استفاده از آن پوشال ها (یا پدها) خنک و خیس می شوند.</a:t>
            </a:r>
          </a:p>
          <a:p>
            <a:pPr algn="just"/>
            <a:r>
              <a:rPr lang="fa-IR" sz="2800" dirty="0" smtClean="0">
                <a:solidFill>
                  <a:schemeClr val="tx2"/>
                </a:solidFill>
                <a:cs typeface="B Nazanin" panose="00000400000000000000" pitchFamily="2" charset="-78"/>
              </a:rPr>
              <a:t>وقتی </a:t>
            </a:r>
            <a:r>
              <a:rPr lang="fa-IR" sz="2800" dirty="0">
                <a:solidFill>
                  <a:schemeClr val="tx2"/>
                </a:solidFill>
                <a:cs typeface="B Nazanin" panose="00000400000000000000" pitchFamily="2" charset="-78"/>
              </a:rPr>
              <a:t>هوا در اثر چرخش به پوشال های خیس برخورد می کند، خنک شده (به علت تبخیر آب که یک عمل گرماگیر است) و از طریق کانال ها به محیط مورد نظر انتقال می یابد. برای سرد شدن مداوم هوا پوشال ها باید دایما خیس باشند.</a:t>
            </a:r>
          </a:p>
          <a:p>
            <a:endParaRPr lang="fa-IR" dirty="0"/>
          </a:p>
        </p:txBody>
      </p:sp>
      <p:pic>
        <p:nvPicPr>
          <p:cNvPr id="5" name="Picture 4"/>
          <p:cNvPicPr>
            <a:picLocks noChangeAspect="1"/>
          </p:cNvPicPr>
          <p:nvPr/>
        </p:nvPicPr>
        <p:blipFill>
          <a:blip r:embed="rId4"/>
          <a:stretch>
            <a:fillRect/>
          </a:stretch>
        </p:blipFill>
        <p:spPr>
          <a:xfrm>
            <a:off x="2351246" y="4018208"/>
            <a:ext cx="5573311" cy="2666195"/>
          </a:xfrm>
          <a:prstGeom prst="rect">
            <a:avLst/>
          </a:prstGeom>
        </p:spPr>
      </p:pic>
      <p:pic>
        <p:nvPicPr>
          <p:cNvPr id="6" name="Picture 5"/>
          <p:cNvPicPr>
            <a:picLocks noChangeAspect="1"/>
          </p:cNvPicPr>
          <p:nvPr/>
        </p:nvPicPr>
        <p:blipFill>
          <a:blip r:embed="rId5"/>
          <a:stretch>
            <a:fillRect/>
          </a:stretch>
        </p:blipFill>
        <p:spPr>
          <a:xfrm>
            <a:off x="2155467" y="897540"/>
            <a:ext cx="2390775" cy="1914525"/>
          </a:xfrm>
          <a:prstGeom prst="rect">
            <a:avLst/>
          </a:prstGeom>
        </p:spPr>
      </p:pic>
      <p:pic>
        <p:nvPicPr>
          <p:cNvPr id="7" name="Picture 6"/>
          <p:cNvPicPr>
            <a:picLocks noChangeAspect="1"/>
          </p:cNvPicPr>
          <p:nvPr/>
        </p:nvPicPr>
        <p:blipFill>
          <a:blip r:embed="rId6"/>
          <a:stretch>
            <a:fillRect/>
          </a:stretch>
        </p:blipFill>
        <p:spPr>
          <a:xfrm>
            <a:off x="4655712" y="110390"/>
            <a:ext cx="3322750" cy="3797428"/>
          </a:xfrm>
          <a:prstGeom prst="rect">
            <a:avLst/>
          </a:prstGeom>
        </p:spPr>
      </p:pic>
      <p:sp>
        <p:nvSpPr>
          <p:cNvPr id="8" name="Content Placeholder 7"/>
          <p:cNvSpPr>
            <a:spLocks noGrp="1"/>
          </p:cNvSpPr>
          <p:nvPr>
            <p:ph idx="1"/>
          </p:nvPr>
        </p:nvSpPr>
        <p:spPr>
          <a:xfrm rot="16200000">
            <a:off x="1056068" y="5040111"/>
            <a:ext cx="978794" cy="386260"/>
          </a:xfrm>
          <a:prstGeom prst="rect">
            <a:avLst/>
          </a:prstGeom>
        </p:spPr>
        <p:txBody>
          <a:bodyPr wrap="square">
            <a:spAutoFit/>
          </a:bodyPr>
          <a:lstStyle/>
          <a:p>
            <a:pPr marL="0" indent="0">
              <a:buNone/>
            </a:pPr>
            <a:r>
              <a:rPr lang="fa-IR" dirty="0">
                <a:cs typeface="B Titr" panose="00000700000000000000" pitchFamily="2" charset="-78"/>
              </a:rPr>
              <a:t>پوشال</a:t>
            </a:r>
          </a:p>
        </p:txBody>
      </p:sp>
      <p:sp>
        <p:nvSpPr>
          <p:cNvPr id="9" name="Content Placeholder 7"/>
          <p:cNvSpPr txBox="1">
            <a:spLocks/>
          </p:cNvSpPr>
          <p:nvPr/>
        </p:nvSpPr>
        <p:spPr>
          <a:xfrm rot="16200000">
            <a:off x="980270" y="1644757"/>
            <a:ext cx="1370976" cy="381643"/>
          </a:xfrm>
          <a:prstGeom prst="rect">
            <a:avLst/>
          </a:prstGeom>
        </p:spPr>
        <p:txBody>
          <a:bodyPr vert="horz" wrap="square" lIns="91440" tIns="45720" rIns="91440" bIns="45720" rtlCol="0">
            <a:spAutoFit/>
          </a:bodyPr>
          <a:lst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a-IR" dirty="0" smtClean="0">
                <a:cs typeface="B Titr" panose="00000700000000000000" pitchFamily="2" charset="-78"/>
              </a:rPr>
              <a:t>پد سلولزی</a:t>
            </a:r>
            <a:endParaRPr lang="fa-IR" dirty="0">
              <a:cs typeface="B Titr"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336" y="2945870"/>
            <a:ext cx="609600" cy="609600"/>
          </a:xfrm>
          <a:prstGeom prst="rect">
            <a:avLst/>
          </a:prstGeom>
        </p:spPr>
      </p:pic>
    </p:spTree>
    <p:extLst>
      <p:ext uri="{BB962C8B-B14F-4D97-AF65-F5344CB8AC3E}">
        <p14:creationId xmlns:p14="http://schemas.microsoft.com/office/powerpoint/2010/main" val="236294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r>
              <a:rPr lang="fa-IR" sz="2800" dirty="0" smtClean="0"/>
              <a:t/>
            </a:r>
            <a:br>
              <a:rPr lang="fa-IR" sz="2800" dirty="0" smtClean="0"/>
            </a:br>
            <a:endParaRPr lang="fa-IR" sz="2800" dirty="0">
              <a:solidFill>
                <a:schemeClr val="tx2"/>
              </a:solidFill>
              <a:cs typeface="B Nazanin" panose="00000400000000000000" pitchFamily="2" charset="-78"/>
            </a:endParaRPr>
          </a:p>
        </p:txBody>
      </p:sp>
      <p:sp>
        <p:nvSpPr>
          <p:cNvPr id="2" name="Rectangle 1"/>
          <p:cNvSpPr/>
          <p:nvPr/>
        </p:nvSpPr>
        <p:spPr>
          <a:xfrm>
            <a:off x="1223493" y="420487"/>
            <a:ext cx="10689465" cy="2677656"/>
          </a:xfrm>
          <a:prstGeom prst="rect">
            <a:avLst/>
          </a:prstGeom>
        </p:spPr>
        <p:txBody>
          <a:bodyPr wrap="square">
            <a:spAutoFit/>
          </a:bodyPr>
          <a:lstStyle/>
          <a:p>
            <a:pPr algn="just"/>
            <a:r>
              <a:rPr lang="fa-IR" sz="2800" dirty="0">
                <a:solidFill>
                  <a:schemeClr val="tx2"/>
                </a:solidFill>
                <a:cs typeface="B Nazanin" panose="00000400000000000000" pitchFamily="2" charset="-78"/>
              </a:rPr>
              <a:t>کاری که پمپ آب در کولر آبی انجام می دهد، این است که آب را از تشتک کف کولر گرفته و به دیواره های آن یعنی جایی که پوشال ها وجود دارند، منتقل می کند.</a:t>
            </a:r>
          </a:p>
          <a:p>
            <a:pPr algn="just"/>
            <a:endParaRPr lang="fa-IR" sz="2800" dirty="0">
              <a:solidFill>
                <a:schemeClr val="tx2"/>
              </a:solidFill>
              <a:cs typeface="B Nazanin" panose="00000400000000000000" pitchFamily="2" charset="-78"/>
            </a:endParaRPr>
          </a:p>
          <a:p>
            <a:pPr algn="just"/>
            <a:r>
              <a:rPr lang="fa-IR" sz="2800" dirty="0">
                <a:solidFill>
                  <a:schemeClr val="tx2"/>
                </a:solidFill>
                <a:cs typeface="B Nazanin" panose="00000400000000000000" pitchFamily="2" charset="-78"/>
              </a:rPr>
              <a:t>برای اینکه پمپ آب در این دستگاه محافظت شود، یک محفظه توری مانند برای آن درست کرده اند که پمپ در داخل این محفظه قرار می گیرد. این محفظه توری از ورود پوشال و آب به داخل پمپ جلوگیری می کند</a:t>
            </a:r>
            <a:r>
              <a:rPr lang="fa-IR" sz="2800" dirty="0" smtClean="0">
                <a:solidFill>
                  <a:schemeClr val="tx2"/>
                </a:solidFill>
                <a:cs typeface="B Nazanin" panose="00000400000000000000" pitchFamily="2" charset="-78"/>
              </a:rPr>
              <a:t>.</a:t>
            </a:r>
            <a:endParaRPr lang="fa-IR" sz="2800" dirty="0">
              <a:solidFill>
                <a:schemeClr val="tx2"/>
              </a:solidFill>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1418621" y="3098143"/>
            <a:ext cx="4943543" cy="3709400"/>
          </a:xfrm>
          <a:prstGeom prst="rect">
            <a:avLst/>
          </a:prstGeom>
        </p:spPr>
      </p:pic>
      <p:pic>
        <p:nvPicPr>
          <p:cNvPr id="6" name="Picture 5"/>
          <p:cNvPicPr>
            <a:picLocks noChangeAspect="1"/>
          </p:cNvPicPr>
          <p:nvPr/>
        </p:nvPicPr>
        <p:blipFill>
          <a:blip r:embed="rId3"/>
          <a:stretch>
            <a:fillRect/>
          </a:stretch>
        </p:blipFill>
        <p:spPr>
          <a:xfrm>
            <a:off x="6543685" y="3518629"/>
            <a:ext cx="5032276" cy="2830655"/>
          </a:xfrm>
          <a:prstGeom prst="rect">
            <a:avLst/>
          </a:prstGeom>
        </p:spPr>
      </p:pic>
    </p:spTree>
    <p:extLst>
      <p:ext uri="{BB962C8B-B14F-4D97-AF65-F5344CB8AC3E}">
        <p14:creationId xmlns:p14="http://schemas.microsoft.com/office/powerpoint/2010/main" val="3722543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r>
              <a:rPr lang="fa-IR" sz="2800" dirty="0" smtClean="0"/>
              <a:t/>
            </a:r>
            <a:br>
              <a:rPr lang="fa-IR" sz="2800" dirty="0" smtClean="0"/>
            </a:br>
            <a:endParaRPr lang="fa-IR" sz="2800" dirty="0">
              <a:solidFill>
                <a:schemeClr val="tx2"/>
              </a:solidFill>
              <a:cs typeface="B Nazanin" panose="00000400000000000000" pitchFamily="2" charset="-78"/>
            </a:endParaRPr>
          </a:p>
        </p:txBody>
      </p:sp>
      <p:sp>
        <p:nvSpPr>
          <p:cNvPr id="2" name="Rectangle 1"/>
          <p:cNvSpPr/>
          <p:nvPr/>
        </p:nvSpPr>
        <p:spPr>
          <a:xfrm>
            <a:off x="1223493" y="420487"/>
            <a:ext cx="10689465" cy="3816429"/>
          </a:xfrm>
          <a:prstGeom prst="rect">
            <a:avLst/>
          </a:prstGeom>
        </p:spPr>
        <p:txBody>
          <a:bodyPr wrap="square">
            <a:spAutoFit/>
          </a:bodyPr>
          <a:lstStyle/>
          <a:p>
            <a:pPr algn="just"/>
            <a:r>
              <a:rPr lang="fa-IR" sz="2800" dirty="0" smtClean="0">
                <a:solidFill>
                  <a:schemeClr val="tx2"/>
                </a:solidFill>
                <a:cs typeface="B Nazanin" panose="00000400000000000000" pitchFamily="2" charset="-78"/>
              </a:rPr>
              <a:t>یکی </a:t>
            </a:r>
            <a:r>
              <a:rPr lang="fa-IR" sz="2800" dirty="0">
                <a:solidFill>
                  <a:schemeClr val="tx2"/>
                </a:solidFill>
                <a:cs typeface="B Nazanin" panose="00000400000000000000" pitchFamily="2" charset="-78"/>
              </a:rPr>
              <a:t>دیگر از اجزای کولر آبی دیواره ها هستند که با پوشال یا پد سلولزی پر شده اند. هدف از استفاده از آنها افزایش سطح انتقال حرارت و کمک به افزایش تبخیر آب و افزایش سردکنندگی کولر می باشد.</a:t>
            </a:r>
          </a:p>
          <a:p>
            <a:pPr algn="just"/>
            <a:r>
              <a:rPr lang="fa-IR" sz="2800" dirty="0">
                <a:solidFill>
                  <a:schemeClr val="tx2"/>
                </a:solidFill>
                <a:cs typeface="B Nazanin" panose="00000400000000000000" pitchFamily="2" charset="-78"/>
              </a:rPr>
              <a:t>دیواره ها در این دستگاه متحرک بوده و کاربر می تواند برای تعویض پوشال آنها را خارج کرده و دوباره سر جای خود بگذارد. در صورتی که پوشالها تعویض نگردند به خاطر املاح موجود در آب مانع ورود هوای بیرون به داخل کولر می شوند و عملکرد کولر آبی را مختل می کنند.</a:t>
            </a:r>
          </a:p>
          <a:p>
            <a:pPr algn="just"/>
            <a:r>
              <a:rPr lang="fa-IR" sz="2800" dirty="0">
                <a:solidFill>
                  <a:schemeClr val="tx2"/>
                </a:solidFill>
                <a:cs typeface="B Nazanin" panose="00000400000000000000" pitchFamily="2" charset="-78"/>
              </a:rPr>
              <a:t>یک دیوار در کولر آبی ثابت است و نمی تواند آن را خارج کرد همین دیوار به وسیله یک دریچه و یا برزنت به کانال انتقال دهنده هوای سرد متصل می شود.</a:t>
            </a:r>
          </a:p>
          <a:p>
            <a:endParaRPr lang="fa-IR" dirty="0"/>
          </a:p>
        </p:txBody>
      </p:sp>
    </p:spTree>
    <p:extLst>
      <p:ext uri="{BB962C8B-B14F-4D97-AF65-F5344CB8AC3E}">
        <p14:creationId xmlns:p14="http://schemas.microsoft.com/office/powerpoint/2010/main" val="1432830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2677656"/>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سرمایش: سرد کردن فضای داخلی جهت ایجاد شرایط آسایش در فصل گرم</a:t>
            </a:r>
          </a:p>
          <a:p>
            <a:pPr marL="457200" indent="-457200" algn="just" fontAlgn="base">
              <a:buFont typeface="Arial" panose="020B0604020202020204" pitchFamily="34" charset="0"/>
              <a:buChar char="•"/>
            </a:pPr>
            <a:endParaRPr lang="fa-IR" sz="2800" dirty="0">
              <a:solidFill>
                <a:schemeClr val="tx2"/>
              </a:solidFill>
              <a:cs typeface="B Nazanin" panose="00000400000000000000" pitchFamily="2" charset="-78"/>
            </a:endParaRPr>
          </a:p>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به طور کلی سه روش </a:t>
            </a:r>
            <a:r>
              <a:rPr lang="fa-IR" sz="2800" dirty="0">
                <a:solidFill>
                  <a:schemeClr val="tx2"/>
                </a:solidFill>
                <a:cs typeface="B Nazanin" panose="00000400000000000000" pitchFamily="2" charset="-78"/>
              </a:rPr>
              <a:t>سرمایش متداول در تاسیسات وجود </a:t>
            </a:r>
            <a:r>
              <a:rPr lang="fa-IR" sz="2800" dirty="0" smtClean="0">
                <a:solidFill>
                  <a:schemeClr val="tx2"/>
                </a:solidFill>
                <a:cs typeface="B Nazanin" panose="00000400000000000000" pitchFamily="2" charset="-78"/>
              </a:rPr>
              <a:t>دارد:</a:t>
            </a:r>
          </a:p>
          <a:p>
            <a:pPr marL="457200" indent="-457200" algn="just" fontAlgn="base">
              <a:buFont typeface="Arial" panose="020B0604020202020204" pitchFamily="34" charset="0"/>
              <a:buChar char="•"/>
            </a:pPr>
            <a:endParaRPr lang="fa-IR" sz="2800" dirty="0">
              <a:solidFill>
                <a:schemeClr val="tx2"/>
              </a:solidFill>
              <a:cs typeface="B Nazanin" panose="00000400000000000000" pitchFamily="2" charset="-78"/>
            </a:endParaRPr>
          </a:p>
          <a:p>
            <a:r>
              <a:rPr lang="fa-IR" sz="2800" dirty="0" smtClean="0"/>
              <a:t/>
            </a:r>
            <a:br>
              <a:rPr lang="fa-IR" sz="2800" dirty="0" smtClean="0"/>
            </a:br>
            <a:endParaRPr lang="fa-IR" sz="2800" dirty="0">
              <a:solidFill>
                <a:schemeClr val="tx2"/>
              </a:solidFill>
              <a:cs typeface="B Nazanin" panose="00000400000000000000" pitchFamily="2" charset="-78"/>
            </a:endParaRPr>
          </a:p>
        </p:txBody>
      </p:sp>
      <p:sp>
        <p:nvSpPr>
          <p:cNvPr id="5" name="Rectangle 4"/>
          <p:cNvSpPr/>
          <p:nvPr/>
        </p:nvSpPr>
        <p:spPr>
          <a:xfrm>
            <a:off x="2902402" y="2349079"/>
            <a:ext cx="7400697" cy="233910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342900" indent="-342900" algn="ctr">
              <a:buFont typeface="Arial" panose="020B0604020202020204" pitchFamily="34" charset="0"/>
              <a:buChar char="•"/>
            </a:pPr>
            <a:r>
              <a:rPr lang="fa-IR" sz="4400" b="1" dirty="0" smtClean="0">
                <a:latin typeface="2  Baran"/>
                <a:cs typeface="B Majid Shadow" panose="00000400000000000000" pitchFamily="2" charset="-78"/>
              </a:rPr>
              <a:t>تبخیری</a:t>
            </a:r>
          </a:p>
          <a:p>
            <a:pPr marL="342900" indent="-342900" algn="ctr">
              <a:buFont typeface="Arial" panose="020B0604020202020204" pitchFamily="34" charset="0"/>
              <a:buChar char="•"/>
            </a:pPr>
            <a:r>
              <a:rPr lang="fa-IR" sz="4400" b="1" dirty="0" smtClean="0">
                <a:latin typeface="2  Baran"/>
                <a:cs typeface="B Majid Shadow" panose="00000400000000000000" pitchFamily="2" charset="-78"/>
              </a:rPr>
              <a:t>تراکمی</a:t>
            </a:r>
          </a:p>
          <a:p>
            <a:pPr marL="342900" indent="-342900" algn="ctr">
              <a:buFont typeface="Arial" panose="020B0604020202020204" pitchFamily="34" charset="0"/>
              <a:buChar char="•"/>
            </a:pPr>
            <a:r>
              <a:rPr lang="fa-IR" sz="4400" b="1" dirty="0" smtClean="0">
                <a:latin typeface="2  Baran"/>
                <a:cs typeface="B Majid Shadow" panose="00000400000000000000" pitchFamily="2" charset="-78"/>
              </a:rPr>
              <a:t>جذبی</a:t>
            </a:r>
          </a:p>
          <a:p>
            <a:endParaRPr lang="en-US" sz="1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37386" y="870397"/>
            <a:ext cx="609600" cy="609600"/>
          </a:xfrm>
          <a:prstGeom prst="rect">
            <a:avLst/>
          </a:prstGeom>
        </p:spPr>
      </p:pic>
    </p:spTree>
    <p:extLst>
      <p:ext uri="{BB962C8B-B14F-4D97-AF65-F5344CB8AC3E}">
        <p14:creationId xmlns:p14="http://schemas.microsoft.com/office/powerpoint/2010/main" val="385065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2246769"/>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a:solidFill>
                  <a:schemeClr val="tx2"/>
                </a:solidFill>
                <a:cs typeface="B Nazanin" panose="00000400000000000000" pitchFamily="2" charset="-78"/>
              </a:rPr>
              <a:t>سیستم خنک کن تبخیری: دستگاه مولد سرما است مانند کولر </a:t>
            </a:r>
            <a:r>
              <a:rPr lang="fa-IR" sz="2800" dirty="0" smtClean="0">
                <a:solidFill>
                  <a:schemeClr val="tx2"/>
                </a:solidFill>
                <a:cs typeface="B Nazanin" panose="00000400000000000000" pitchFamily="2" charset="-78"/>
              </a:rPr>
              <a:t>آبی، </a:t>
            </a:r>
            <a:r>
              <a:rPr lang="fa-IR" sz="2800" dirty="0">
                <a:solidFill>
                  <a:schemeClr val="tx2"/>
                </a:solidFill>
                <a:cs typeface="B Nazanin" panose="00000400000000000000" pitchFamily="2" charset="-78"/>
              </a:rPr>
              <a:t>هواشوی(ایرواشر</a:t>
            </a:r>
            <a:r>
              <a:rPr lang="fa-IR" sz="2800" dirty="0" smtClean="0">
                <a:solidFill>
                  <a:schemeClr val="tx2"/>
                </a:solidFill>
                <a:cs typeface="B Nazanin" panose="00000400000000000000" pitchFamily="2" charset="-78"/>
              </a:rPr>
              <a:t>)، </a:t>
            </a:r>
            <a:r>
              <a:rPr lang="fa-IR" sz="2800" dirty="0">
                <a:solidFill>
                  <a:schemeClr val="tx2"/>
                </a:solidFill>
                <a:cs typeface="B Nazanin" panose="00000400000000000000" pitchFamily="2" charset="-78"/>
              </a:rPr>
              <a:t>برج خنک </a:t>
            </a:r>
            <a:r>
              <a:rPr lang="fa-IR" sz="2800" dirty="0" smtClean="0">
                <a:solidFill>
                  <a:schemeClr val="tx2"/>
                </a:solidFill>
                <a:cs typeface="B Nazanin" panose="00000400000000000000" pitchFamily="2" charset="-78"/>
              </a:rPr>
              <a:t>کن.</a:t>
            </a:r>
          </a:p>
          <a:p>
            <a:pPr marL="457200" indent="-457200" algn="just" fontAlgn="base">
              <a:buFont typeface="Arial" panose="020B0604020202020204" pitchFamily="34" charset="0"/>
              <a:buChar char="•"/>
            </a:pPr>
            <a:r>
              <a:rPr lang="fa-IR" sz="2800" dirty="0" smtClean="0"/>
              <a:t/>
            </a:r>
            <a:br>
              <a:rPr lang="fa-IR" sz="2800" dirty="0" smtClean="0"/>
            </a:br>
            <a:r>
              <a:rPr lang="fa-IR" sz="2800" dirty="0">
                <a:solidFill>
                  <a:schemeClr val="tx2"/>
                </a:solidFill>
                <a:cs typeface="B Nazanin" panose="00000400000000000000" pitchFamily="2" charset="-78"/>
              </a:rPr>
              <a:t>دراین سیستم عامل خنک کننده تبخیر آب که یک عمل گرما گیر است می باشد. یعنی آب تبخیر شده گرما را جذب می کند و هوا را سرد می کند.</a:t>
            </a:r>
          </a:p>
        </p:txBody>
      </p:sp>
      <p:pic>
        <p:nvPicPr>
          <p:cNvPr id="2" name="Picture 1"/>
          <p:cNvPicPr>
            <a:picLocks noChangeAspect="1"/>
          </p:cNvPicPr>
          <p:nvPr/>
        </p:nvPicPr>
        <p:blipFill>
          <a:blip r:embed="rId4"/>
          <a:stretch>
            <a:fillRect/>
          </a:stretch>
        </p:blipFill>
        <p:spPr>
          <a:xfrm>
            <a:off x="4025251" y="3087743"/>
            <a:ext cx="5491427" cy="348048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9966" y="3124200"/>
            <a:ext cx="609600" cy="609600"/>
          </a:xfrm>
          <a:prstGeom prst="rect">
            <a:avLst/>
          </a:prstGeom>
        </p:spPr>
      </p:pic>
    </p:spTree>
    <p:extLst>
      <p:ext uri="{BB962C8B-B14F-4D97-AF65-F5344CB8AC3E}">
        <p14:creationId xmlns:p14="http://schemas.microsoft.com/office/powerpoint/2010/main" val="2298659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2246769"/>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به </a:t>
            </a:r>
            <a:r>
              <a:rPr lang="fa-IR" sz="2800" dirty="0">
                <a:solidFill>
                  <a:schemeClr val="tx2"/>
                </a:solidFill>
                <a:cs typeface="B Nazanin" panose="00000400000000000000" pitchFamily="2" charset="-78"/>
              </a:rPr>
              <a:t>طور کلی این سیستم در مکان های فوق العاده گرم و خشک می تواند حداکثر کارایی را داشته باشد</a:t>
            </a:r>
            <a:r>
              <a:rPr lang="fa-IR" sz="2800" dirty="0" smtClean="0">
                <a:solidFill>
                  <a:schemeClr val="tx2"/>
                </a:solidFill>
                <a:cs typeface="B Nazanin" panose="00000400000000000000" pitchFamily="2" charset="-78"/>
              </a:rPr>
              <a:t>.</a:t>
            </a:r>
          </a:p>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بادگیر های که در شهرهایی چون یزد وجود دارند نمونه های از سیستم تبخیری می باشد.</a:t>
            </a:r>
            <a:endParaRPr lang="fa-IR" sz="2800" dirty="0">
              <a:solidFill>
                <a:schemeClr val="tx2"/>
              </a:solidFill>
              <a:cs typeface="B Nazanin" panose="00000400000000000000" pitchFamily="2" charset="-78"/>
            </a:endParaRPr>
          </a:p>
          <a:p>
            <a:r>
              <a:rPr lang="fa-IR" sz="2800" dirty="0" smtClean="0"/>
              <a:t/>
            </a:r>
            <a:br>
              <a:rPr lang="fa-IR" sz="2800" dirty="0" smtClean="0"/>
            </a:br>
            <a:endParaRPr lang="fa-IR" sz="2800" dirty="0">
              <a:solidFill>
                <a:schemeClr val="tx2"/>
              </a:solidFill>
              <a:cs typeface="B Nazanin" panose="00000400000000000000" pitchFamily="2" charset="-78"/>
            </a:endParaRPr>
          </a:p>
        </p:txBody>
      </p:sp>
      <p:pic>
        <p:nvPicPr>
          <p:cNvPr id="2" name="Picture 1"/>
          <p:cNvPicPr>
            <a:picLocks noChangeAspect="1"/>
          </p:cNvPicPr>
          <p:nvPr/>
        </p:nvPicPr>
        <p:blipFill>
          <a:blip r:embed="rId4"/>
          <a:stretch>
            <a:fillRect/>
          </a:stretch>
        </p:blipFill>
        <p:spPr>
          <a:xfrm>
            <a:off x="1226501" y="2380981"/>
            <a:ext cx="5230107" cy="3839514"/>
          </a:xfrm>
          <a:prstGeom prst="rect">
            <a:avLst/>
          </a:prstGeom>
        </p:spPr>
      </p:pic>
      <p:pic>
        <p:nvPicPr>
          <p:cNvPr id="5" name="Picture 4"/>
          <p:cNvPicPr>
            <a:picLocks noChangeAspect="1"/>
          </p:cNvPicPr>
          <p:nvPr/>
        </p:nvPicPr>
        <p:blipFill>
          <a:blip r:embed="rId5"/>
          <a:stretch>
            <a:fillRect/>
          </a:stretch>
        </p:blipFill>
        <p:spPr>
          <a:xfrm>
            <a:off x="6465893" y="2893640"/>
            <a:ext cx="5628392" cy="281419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701" y="1561138"/>
            <a:ext cx="609600" cy="609600"/>
          </a:xfrm>
          <a:prstGeom prst="rect">
            <a:avLst/>
          </a:prstGeom>
        </p:spPr>
      </p:pic>
    </p:spTree>
    <p:extLst>
      <p:ext uri="{BB962C8B-B14F-4D97-AF65-F5344CB8AC3E}">
        <p14:creationId xmlns:p14="http://schemas.microsoft.com/office/powerpoint/2010/main" val="1406352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بادگیر</a:t>
            </a:r>
            <a:r>
              <a:rPr lang="fa-IR" sz="2800" dirty="0" smtClean="0"/>
              <a:t/>
            </a:r>
            <a:br>
              <a:rPr lang="fa-IR" sz="2800" dirty="0" smtClean="0"/>
            </a:br>
            <a:endParaRPr lang="fa-IR" sz="2800" dirty="0">
              <a:solidFill>
                <a:schemeClr val="tx2"/>
              </a:solidFill>
              <a:cs typeface="B Nazanin" panose="00000400000000000000" pitchFamily="2" charset="-78"/>
            </a:endParaRPr>
          </a:p>
        </p:txBody>
      </p:sp>
      <p:pic>
        <p:nvPicPr>
          <p:cNvPr id="6" name="Picture 5"/>
          <p:cNvPicPr>
            <a:picLocks noChangeAspect="1"/>
          </p:cNvPicPr>
          <p:nvPr/>
        </p:nvPicPr>
        <p:blipFill>
          <a:blip r:embed="rId4"/>
          <a:stretch>
            <a:fillRect/>
          </a:stretch>
        </p:blipFill>
        <p:spPr>
          <a:xfrm>
            <a:off x="888641" y="1617236"/>
            <a:ext cx="6335847" cy="4783564"/>
          </a:xfrm>
          <a:prstGeom prst="rect">
            <a:avLst/>
          </a:prstGeom>
        </p:spPr>
      </p:pic>
      <p:pic>
        <p:nvPicPr>
          <p:cNvPr id="7" name="Picture 6"/>
          <p:cNvPicPr>
            <a:picLocks noChangeAspect="1"/>
          </p:cNvPicPr>
          <p:nvPr/>
        </p:nvPicPr>
        <p:blipFill>
          <a:blip r:embed="rId5"/>
          <a:stretch>
            <a:fillRect/>
          </a:stretch>
        </p:blipFill>
        <p:spPr>
          <a:xfrm>
            <a:off x="7440949" y="1617236"/>
            <a:ext cx="4356097" cy="478356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1482" y="503818"/>
            <a:ext cx="609600" cy="609600"/>
          </a:xfrm>
          <a:prstGeom prst="rect">
            <a:avLst/>
          </a:prstGeom>
        </p:spPr>
      </p:pic>
    </p:spTree>
    <p:extLst>
      <p:ext uri="{BB962C8B-B14F-4D97-AF65-F5344CB8AC3E}">
        <p14:creationId xmlns:p14="http://schemas.microsoft.com/office/powerpoint/2010/main" val="1566389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بادگیر</a:t>
            </a:r>
            <a:r>
              <a:rPr lang="fa-IR" sz="2800" dirty="0" smtClean="0"/>
              <a:t/>
            </a:r>
            <a:br>
              <a:rPr lang="fa-IR" sz="2800" dirty="0" smtClean="0"/>
            </a:br>
            <a:endParaRPr lang="fa-IR" sz="2800" dirty="0">
              <a:solidFill>
                <a:schemeClr val="tx2"/>
              </a:solidFill>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1815921" y="1707965"/>
            <a:ext cx="4340180" cy="4132606"/>
          </a:xfrm>
          <a:prstGeom prst="rect">
            <a:avLst/>
          </a:prstGeom>
        </p:spPr>
      </p:pic>
      <p:pic>
        <p:nvPicPr>
          <p:cNvPr id="5" name="Picture 4"/>
          <p:cNvPicPr>
            <a:picLocks noChangeAspect="1"/>
          </p:cNvPicPr>
          <p:nvPr/>
        </p:nvPicPr>
        <p:blipFill>
          <a:blip r:embed="rId3"/>
          <a:stretch>
            <a:fillRect/>
          </a:stretch>
        </p:blipFill>
        <p:spPr>
          <a:xfrm>
            <a:off x="6864440" y="1581738"/>
            <a:ext cx="4029008" cy="4385060"/>
          </a:xfrm>
          <a:prstGeom prst="rect">
            <a:avLst/>
          </a:prstGeom>
        </p:spPr>
      </p:pic>
    </p:spTree>
    <p:extLst>
      <p:ext uri="{BB962C8B-B14F-4D97-AF65-F5344CB8AC3E}">
        <p14:creationId xmlns:p14="http://schemas.microsoft.com/office/powerpoint/2010/main" val="3401209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3108543"/>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کارخانه </a:t>
            </a:r>
            <a:r>
              <a:rPr lang="fa-IR" sz="2800" dirty="0">
                <a:solidFill>
                  <a:schemeClr val="tx2"/>
                </a:solidFill>
                <a:cs typeface="B Nazanin" panose="00000400000000000000" pitchFamily="2" charset="-78"/>
              </a:rPr>
              <a:t>ها و کارگاه های بزرگی که با توجه به محصول تولیدیشان،  به محیطهای مخصوص خنک نیاز دارند باید از خنک کننده تبخیری هوا استفاده کنند. اساساً در جایی که هوا در آن با رطوبت مخلوط شده باشد، انجام کار مفید آسان نیست و از این رو در چنین محیطی برای اینکه بتوان هوا را خنک نگه داشت باید با استفاده از این سیستم مقداری از آب را تبخیر کنیم.</a:t>
            </a:r>
          </a:p>
          <a:p>
            <a:r>
              <a:rPr lang="fa-IR" sz="2800" dirty="0" smtClean="0"/>
              <a:t/>
            </a:r>
            <a:br>
              <a:rPr lang="fa-IR" sz="2800" dirty="0" smtClean="0"/>
            </a:br>
            <a:endParaRPr lang="fa-IR" sz="2800" dirty="0">
              <a:solidFill>
                <a:schemeClr val="tx2"/>
              </a:solidFill>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1513544" y="2678806"/>
            <a:ext cx="9600924" cy="4179194"/>
          </a:xfrm>
          <a:prstGeom prst="rect">
            <a:avLst/>
          </a:prstGeom>
        </p:spPr>
      </p:pic>
    </p:spTree>
    <p:extLst>
      <p:ext uri="{BB962C8B-B14F-4D97-AF65-F5344CB8AC3E}">
        <p14:creationId xmlns:p14="http://schemas.microsoft.com/office/powerpoint/2010/main" val="1130867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3108543"/>
          </a:xfrm>
          <a:prstGeom prst="rect">
            <a:avLst/>
          </a:prstGeom>
        </p:spPr>
        <p:txBody>
          <a:bodyPr wrap="square">
            <a:spAutoFit/>
          </a:bodyPr>
          <a:lstStyle/>
          <a:p>
            <a:pPr marL="457200" indent="-457200" algn="just" fontAlgn="base">
              <a:buFont typeface="Arial" panose="020B0604020202020204" pitchFamily="34" charset="0"/>
              <a:buChar char="•"/>
            </a:pPr>
            <a:r>
              <a:rPr lang="fa-IR" sz="2800" dirty="0" smtClean="0">
                <a:solidFill>
                  <a:schemeClr val="tx2"/>
                </a:solidFill>
                <a:cs typeface="B Nazanin" panose="00000400000000000000" pitchFamily="2" charset="-78"/>
              </a:rPr>
              <a:t>دستگاه </a:t>
            </a:r>
            <a:r>
              <a:rPr lang="fa-IR" sz="2800" dirty="0">
                <a:solidFill>
                  <a:schemeClr val="tx2"/>
                </a:solidFill>
                <a:cs typeface="B Nazanin" panose="00000400000000000000" pitchFamily="2" charset="-78"/>
              </a:rPr>
              <a:t>خنک کننده تبخیری هوا یک فن دارد که هوای داغ و خشک محیط پیرامون را گرفته و به داخل خود می دمد.</a:t>
            </a:r>
          </a:p>
          <a:p>
            <a:pPr marL="457200" indent="-457200" algn="just" fontAlgn="base">
              <a:buFont typeface="Arial" panose="020B0604020202020204" pitchFamily="34" charset="0"/>
              <a:buChar char="•"/>
            </a:pPr>
            <a:r>
              <a:rPr lang="fa-IR" sz="2800" dirty="0">
                <a:solidFill>
                  <a:schemeClr val="tx2"/>
                </a:solidFill>
                <a:cs typeface="B Nazanin" panose="00000400000000000000" pitchFamily="2" charset="-78"/>
              </a:rPr>
              <a:t>سپس این هوا از بین یک لایه از پدهای دامپ(سطوح آغشته به رطوبت) عبور داده می شوند.</a:t>
            </a:r>
          </a:p>
          <a:p>
            <a:pPr marL="457200" indent="-457200" algn="just" fontAlgn="base">
              <a:buFont typeface="Arial" panose="020B0604020202020204" pitchFamily="34" charset="0"/>
              <a:buChar char="•"/>
            </a:pPr>
            <a:r>
              <a:rPr lang="fa-IR" sz="2800" dirty="0">
                <a:solidFill>
                  <a:schemeClr val="tx2"/>
                </a:solidFill>
                <a:cs typeface="B Nazanin" panose="00000400000000000000" pitchFamily="2" charset="-78"/>
              </a:rPr>
              <a:t>این پدها با استفاده از یک پمپ آب داخلی به صورت مکرر با آب تماس داشته، تا مرطوب نگه داشته شوند.</a:t>
            </a:r>
          </a:p>
          <a:p>
            <a:r>
              <a:rPr lang="fa-IR" sz="2800" dirty="0" smtClean="0"/>
              <a:t/>
            </a:r>
            <a:br>
              <a:rPr lang="fa-IR" sz="2800" dirty="0" smtClean="0"/>
            </a:br>
            <a:endParaRPr lang="fa-IR" sz="2800" dirty="0">
              <a:solidFill>
                <a:schemeClr val="tx2"/>
              </a:solidFill>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3990647" y="2920016"/>
            <a:ext cx="4888531" cy="3429268"/>
          </a:xfrm>
          <a:prstGeom prst="rect">
            <a:avLst/>
          </a:prstGeom>
        </p:spPr>
      </p:pic>
    </p:spTree>
    <p:extLst>
      <p:ext uri="{BB962C8B-B14F-4D97-AF65-F5344CB8AC3E}">
        <p14:creationId xmlns:p14="http://schemas.microsoft.com/office/powerpoint/2010/main" val="3232975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endParaRPr lang="fa-IR" sz="2800" dirty="0">
              <a:cs typeface="B Nazanin" panose="00000400000000000000" pitchFamily="2" charset="-78"/>
            </a:endParaRPr>
          </a:p>
        </p:txBody>
      </p:sp>
      <p:sp>
        <p:nvSpPr>
          <p:cNvPr id="4" name="Rectangle 3"/>
          <p:cNvSpPr/>
          <p:nvPr/>
        </p:nvSpPr>
        <p:spPr>
          <a:xfrm>
            <a:off x="1056068" y="420487"/>
            <a:ext cx="10522039" cy="954107"/>
          </a:xfrm>
          <a:prstGeom prst="rect">
            <a:avLst/>
          </a:prstGeom>
        </p:spPr>
        <p:txBody>
          <a:bodyPr wrap="square">
            <a:spAutoFit/>
          </a:bodyPr>
          <a:lstStyle/>
          <a:p>
            <a:r>
              <a:rPr lang="fa-IR" sz="2800" dirty="0" smtClean="0">
                <a:solidFill>
                  <a:prstClr val="black"/>
                </a:solidFill>
              </a:rPr>
              <a:t/>
            </a:r>
            <a:br>
              <a:rPr lang="fa-IR" sz="2800" dirty="0" smtClean="0">
                <a:solidFill>
                  <a:prstClr val="black"/>
                </a:solidFill>
              </a:rPr>
            </a:br>
            <a:endParaRPr lang="fa-IR" sz="2800" dirty="0">
              <a:solidFill>
                <a:srgbClr val="191B0E"/>
              </a:solidFill>
              <a:cs typeface="B Nazanin" panose="00000400000000000000" pitchFamily="2" charset="-78"/>
            </a:endParaRPr>
          </a:p>
        </p:txBody>
      </p:sp>
      <p:sp>
        <p:nvSpPr>
          <p:cNvPr id="2" name="Rectangle 1"/>
          <p:cNvSpPr/>
          <p:nvPr/>
        </p:nvSpPr>
        <p:spPr>
          <a:xfrm>
            <a:off x="1223493" y="420487"/>
            <a:ext cx="10689465" cy="3970318"/>
          </a:xfrm>
          <a:prstGeom prst="rect">
            <a:avLst/>
          </a:prstGeom>
        </p:spPr>
        <p:txBody>
          <a:bodyPr wrap="square">
            <a:spAutoFit/>
          </a:bodyPr>
          <a:lstStyle/>
          <a:p>
            <a:pPr algn="just"/>
            <a:r>
              <a:rPr lang="fa-IR" sz="2800" dirty="0" smtClean="0">
                <a:solidFill>
                  <a:srgbClr val="191B0E"/>
                </a:solidFill>
                <a:cs typeface="B Nazanin" panose="00000400000000000000" pitchFamily="2" charset="-78"/>
              </a:rPr>
              <a:t>به </a:t>
            </a:r>
            <a:r>
              <a:rPr lang="fa-IR" sz="2800" dirty="0" smtClean="0">
                <a:solidFill>
                  <a:srgbClr val="191B0E"/>
                </a:solidFill>
                <a:cs typeface="B Nazanin" panose="00000400000000000000" pitchFamily="2" charset="-78"/>
              </a:rPr>
              <a:t>طور ساده می توان بیان نمود:</a:t>
            </a:r>
          </a:p>
          <a:p>
            <a:pPr algn="just"/>
            <a:r>
              <a:rPr lang="fa-IR" sz="2800" dirty="0" smtClean="0">
                <a:solidFill>
                  <a:srgbClr val="191B0E"/>
                </a:solidFill>
                <a:cs typeface="B Nazanin" panose="00000400000000000000" pitchFamily="2" charset="-78"/>
              </a:rPr>
              <a:t>همانطور که می دانیم</a:t>
            </a:r>
          </a:p>
          <a:p>
            <a:pPr algn="l" rtl="0"/>
            <a:r>
              <a:rPr lang="fa-IR" sz="2800" dirty="0" smtClean="0">
                <a:solidFill>
                  <a:srgbClr val="191B0E"/>
                </a:solidFill>
                <a:cs typeface="B Nazanin" panose="00000400000000000000" pitchFamily="2" charset="-78"/>
              </a:rPr>
              <a:t>انتالپی</a:t>
            </a:r>
            <a:r>
              <a:rPr lang="fa-IR" sz="2800" dirty="0">
                <a:solidFill>
                  <a:srgbClr val="191B0E"/>
                </a:solidFill>
                <a:cs typeface="B Nazanin" panose="00000400000000000000" pitchFamily="2" charset="-78"/>
              </a:rPr>
              <a:t> </a:t>
            </a:r>
            <a:r>
              <a:rPr lang="en-US" sz="2800" dirty="0" smtClean="0">
                <a:solidFill>
                  <a:srgbClr val="191B0E"/>
                </a:solidFill>
                <a:cs typeface="B Nazanin" panose="00000400000000000000" pitchFamily="2" charset="-78"/>
              </a:rPr>
              <a:t>=</a:t>
            </a:r>
            <a:r>
              <a:rPr lang="fa-IR" sz="2800" dirty="0" smtClean="0">
                <a:solidFill>
                  <a:srgbClr val="191B0E"/>
                </a:solidFill>
                <a:cs typeface="B Nazanin" panose="00000400000000000000" pitchFamily="2" charset="-78"/>
              </a:rPr>
              <a:t>گرمای محسوس</a:t>
            </a:r>
            <a:r>
              <a:rPr lang="en-US" sz="2800" dirty="0" smtClean="0">
                <a:solidFill>
                  <a:srgbClr val="191B0E"/>
                </a:solidFill>
                <a:cs typeface="B Nazanin" panose="00000400000000000000" pitchFamily="2" charset="-78"/>
              </a:rPr>
              <a:t>+</a:t>
            </a:r>
            <a:r>
              <a:rPr lang="fa-IR" sz="2800" dirty="0" smtClean="0">
                <a:solidFill>
                  <a:srgbClr val="191B0E"/>
                </a:solidFill>
                <a:cs typeface="B Nazanin" panose="00000400000000000000" pitchFamily="2" charset="-78"/>
              </a:rPr>
              <a:t>گرمای نهان</a:t>
            </a:r>
            <a:endParaRPr lang="fa-IR" sz="2800" dirty="0">
              <a:solidFill>
                <a:srgbClr val="191B0E"/>
              </a:solidFill>
              <a:cs typeface="B Nazanin" panose="00000400000000000000" pitchFamily="2" charset="-78"/>
            </a:endParaRPr>
          </a:p>
          <a:p>
            <a:pPr algn="just"/>
            <a:endParaRPr lang="fa-IR" sz="2800" dirty="0" smtClean="0">
              <a:solidFill>
                <a:srgbClr val="191B0E"/>
              </a:solidFill>
              <a:cs typeface="B Nazanin" panose="00000400000000000000" pitchFamily="2" charset="-78"/>
            </a:endParaRPr>
          </a:p>
          <a:p>
            <a:pPr algn="just"/>
            <a:r>
              <a:rPr lang="fa-IR" sz="2800" dirty="0" smtClean="0">
                <a:solidFill>
                  <a:srgbClr val="191B0E"/>
                </a:solidFill>
                <a:cs typeface="B Nazanin" panose="00000400000000000000" pitchFamily="2" charset="-78"/>
              </a:rPr>
              <a:t>در </a:t>
            </a:r>
            <a:r>
              <a:rPr lang="fa-IR" sz="2800" dirty="0">
                <a:solidFill>
                  <a:srgbClr val="191B0E"/>
                </a:solidFill>
                <a:cs typeface="B Nazanin" panose="00000400000000000000" pitchFamily="2" charset="-78"/>
              </a:rPr>
              <a:t>کولر آبی، آب تبخیر می شود که در نتیجه آن گرمای نهان افزایش می یابد و به همان میزان هوای اطراف سرد می شود که در نتیجه گرمای محسوس کاهش می یابد. </a:t>
            </a:r>
            <a:r>
              <a:rPr lang="fa-IR" sz="2800" dirty="0">
                <a:solidFill>
                  <a:srgbClr val="191B0E"/>
                </a:solidFill>
                <a:cs typeface="B Nazanin" panose="00000400000000000000" pitchFamily="2" charset="-78"/>
              </a:rPr>
              <a:t>این افزایش گرمای نهان و کاهش گرمای محسوس یکسان و برابر می باشند لذا انتالپی ثابت می ماند. </a:t>
            </a:r>
            <a:r>
              <a:rPr lang="fa-IR" sz="2800" dirty="0">
                <a:solidFill>
                  <a:srgbClr val="191B0E"/>
                </a:solidFill>
                <a:cs typeface="B Nazanin" panose="00000400000000000000" pitchFamily="2" charset="-78"/>
              </a:rPr>
              <a:t>در نتیجه می توان بیان </a:t>
            </a:r>
            <a:r>
              <a:rPr lang="fa-IR" sz="2800" dirty="0" smtClean="0">
                <a:solidFill>
                  <a:srgbClr val="191B0E"/>
                </a:solidFill>
                <a:cs typeface="B Nazanin" panose="00000400000000000000" pitchFamily="2" charset="-78"/>
              </a:rPr>
              <a:t>نمود</a:t>
            </a:r>
          </a:p>
          <a:p>
            <a:pPr algn="ctr"/>
            <a:r>
              <a:rPr lang="fa-IR" sz="2800" dirty="0" smtClean="0">
                <a:solidFill>
                  <a:srgbClr val="191B0E"/>
                </a:solidFill>
                <a:cs typeface="B Nazanin" panose="00000400000000000000" pitchFamily="2" charset="-78"/>
              </a:rPr>
              <a:t> </a:t>
            </a:r>
            <a:r>
              <a:rPr lang="fa-IR" sz="2800" dirty="0">
                <a:solidFill>
                  <a:srgbClr val="191B0E"/>
                </a:solidFill>
                <a:cs typeface="B Nazanin" panose="00000400000000000000" pitchFamily="2" charset="-78"/>
              </a:rPr>
              <a:t>سرمایش تبخیری یک سیستم انتالپی ثابت است</a:t>
            </a:r>
            <a:endParaRPr lang="fa-IR" sz="2800" dirty="0">
              <a:solidFill>
                <a:srgbClr val="191B0E"/>
              </a:solidFill>
              <a:cs typeface="B Nazanin" panose="00000400000000000000" pitchFamily="2" charset="-78"/>
            </a:endParaRPr>
          </a:p>
        </p:txBody>
      </p:sp>
    </p:spTree>
    <p:extLst>
      <p:ext uri="{BB962C8B-B14F-4D97-AF65-F5344CB8AC3E}">
        <p14:creationId xmlns:p14="http://schemas.microsoft.com/office/powerpoint/2010/main" val="2649381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7064</TotalTime>
  <Words>787</Words>
  <Application>Microsoft Office PowerPoint</Application>
  <PresentationFormat>Widescreen</PresentationFormat>
  <Paragraphs>57</Paragraphs>
  <Slides>15</Slides>
  <Notes>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2  Baran</vt:lpstr>
      <vt:lpstr>Arial</vt:lpstr>
      <vt:lpstr>B Majid Shadow</vt:lpstr>
      <vt:lpstr>B Nazanin</vt:lpstr>
      <vt:lpstr>B Titr</vt:lpstr>
      <vt:lpstr>Franklin Gothic Book</vt:lpstr>
      <vt:lpstr>Tahoma</vt:lpstr>
      <vt:lpstr>Crop</vt:lpstr>
      <vt:lpstr>جزوه درس تاسیسات مکانیکی و الکتریکی (جلسه هشتم)  مدرس:   دکتر امیررضا معموری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جزوه درس تاسیسات مکانیکی و الکتریکی  نام استاد: آقای معموری دانشجو: مهلا کریمان تابستان 98</dc:title>
  <dc:creator>Sana Rayan</dc:creator>
  <cp:lastModifiedBy>ARIO</cp:lastModifiedBy>
  <cp:revision>94</cp:revision>
  <dcterms:created xsi:type="dcterms:W3CDTF">2019-08-21T11:22:45Z</dcterms:created>
  <dcterms:modified xsi:type="dcterms:W3CDTF">2020-04-19T14:14:59Z</dcterms:modified>
</cp:coreProperties>
</file>