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4/6/2020</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4/6/2020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4/6/2020</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4/6/2020</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Titr" panose="00000700000000000000" pitchFamily="2" charset="-78"/>
              </a:rPr>
              <a:t>کلیات و مفاهیم سرپرستی</a:t>
            </a:r>
            <a:endParaRPr lang="en-US" dirty="0">
              <a:cs typeface="B Titr" panose="00000700000000000000" pitchFamily="2" charset="-78"/>
            </a:endParaRPr>
          </a:p>
        </p:txBody>
      </p:sp>
      <p:sp>
        <p:nvSpPr>
          <p:cNvPr id="3" name="Subtitle 2"/>
          <p:cNvSpPr>
            <a:spLocks noGrp="1"/>
          </p:cNvSpPr>
          <p:nvPr>
            <p:ph type="subTitle" idx="1"/>
          </p:nvPr>
        </p:nvSpPr>
        <p:spPr/>
        <p:txBody>
          <a:bodyPr/>
          <a:lstStyle/>
          <a:p>
            <a:r>
              <a:rPr lang="fa-IR" dirty="0" smtClean="0"/>
              <a:t>مدرس : فرح ناز عراقی</a:t>
            </a:r>
            <a:endParaRPr lang="en-US" dirty="0"/>
          </a:p>
        </p:txBody>
      </p:sp>
    </p:spTree>
    <p:extLst>
      <p:ext uri="{BB962C8B-B14F-4D97-AF65-F5344CB8AC3E}">
        <p14:creationId xmlns:p14="http://schemas.microsoft.com/office/powerpoint/2010/main" val="828416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1189" y="592183"/>
            <a:ext cx="10119360" cy="6494085"/>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ولی پیدایش مکتب مدیریت علمی توسط تیلور و طرح عقاید جدیـد او در زمینه اعمال سرپرستی تخصصی به جای روش سنتی سرپرستی فردی ، باعث تخصصی شدن امر سرپرستی گردید.</a:t>
            </a:r>
          </a:p>
          <a:p>
            <a:pPr algn="r">
              <a:lnSpc>
                <a:spcPct val="200000"/>
              </a:lnSpc>
            </a:pPr>
            <a:r>
              <a:rPr lang="fa-IR" sz="3200" dirty="0" smtClean="0">
                <a:cs typeface="B Nazanin" panose="00000400000000000000" pitchFamily="2" charset="-78"/>
              </a:rPr>
              <a:t>در نتیجه افـراد مـتخصص ، وظایـف مختلف را در سازمـان بـه عهده گرفتند و کارگران دستورات را بـه جای یک رئیس ، از روسا یا سرپرستان مختلف دریافت می کردند که این امر آزادی عمل و فعالیت سرپرستان را محدود کرد .</a:t>
            </a:r>
          </a:p>
          <a:p>
            <a:pPr algn="r"/>
            <a:endParaRPr lang="en-US" sz="3200" dirty="0">
              <a:cs typeface="B Nazanin" panose="00000400000000000000" pitchFamily="2" charset="-78"/>
            </a:endParaRPr>
          </a:p>
        </p:txBody>
      </p:sp>
    </p:spTree>
    <p:extLst>
      <p:ext uri="{BB962C8B-B14F-4D97-AF65-F5344CB8AC3E}">
        <p14:creationId xmlns:p14="http://schemas.microsoft.com/office/powerpoint/2010/main" val="3376471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6686" y="348343"/>
            <a:ext cx="10458994" cy="6001643"/>
          </a:xfrm>
          <a:prstGeom prst="rect">
            <a:avLst/>
          </a:prstGeom>
          <a:noFill/>
        </p:spPr>
        <p:txBody>
          <a:bodyPr wrap="square" rtlCol="0">
            <a:spAutoFit/>
          </a:bodyPr>
          <a:lstStyle/>
          <a:p>
            <a:pPr algn="r">
              <a:lnSpc>
                <a:spcPct val="150000"/>
              </a:lnSpc>
            </a:pPr>
            <a:r>
              <a:rPr lang="fa-IR" sz="3200" dirty="0" smtClean="0">
                <a:cs typeface="B Nazanin" panose="00000400000000000000" pitchFamily="2" charset="-78"/>
              </a:rPr>
              <a:t>سال ها بعد ، با رشد و پیچیدگی صنعت ، سرپرست ، مجددا به صورت مهره اصلی سازمان های تولیدی در آمد ؛ ولی این بار موقعیت او با گذشته متفاوت بود .</a:t>
            </a:r>
          </a:p>
          <a:p>
            <a:pPr algn="r">
              <a:lnSpc>
                <a:spcPct val="150000"/>
              </a:lnSpc>
            </a:pPr>
            <a:r>
              <a:rPr lang="fa-IR" sz="3200" dirty="0" smtClean="0">
                <a:cs typeface="B Nazanin" panose="00000400000000000000" pitchFamily="2" charset="-78"/>
              </a:rPr>
              <a:t>در این زمان ، اگر چه سرپرست تعبیر و تفسیر خط مشی های سازمانی را که در آن کار می کرد بـه عهده داشت ، امـا مانند گذشته در وضع ایـن خط مشی ها دخالتی نداشت .</a:t>
            </a:r>
          </a:p>
          <a:p>
            <a:pPr algn="r">
              <a:lnSpc>
                <a:spcPct val="150000"/>
              </a:lnSpc>
            </a:pPr>
            <a:r>
              <a:rPr lang="fa-IR" sz="3200" dirty="0" smtClean="0">
                <a:cs typeface="B Nazanin" panose="00000400000000000000" pitchFamily="2" charset="-78"/>
              </a:rPr>
              <a:t>ولی در زمینه دستور کار ، جلوگیری از سوانح و حوادث حین کار و بالابردن روحیه کارکنان مسئولیت های بیشتری به او محول شد و با مطرح شدن تفکر آموزش ، به شرکت در دوره های آموزشی مختلف و آشنایی با روش های مربوط ، مجبور گردید .</a:t>
            </a:r>
            <a:endParaRPr lang="en-US" sz="3200" dirty="0">
              <a:cs typeface="B Nazanin" panose="00000400000000000000" pitchFamily="2" charset="-78"/>
            </a:endParaRPr>
          </a:p>
        </p:txBody>
      </p:sp>
    </p:spTree>
    <p:extLst>
      <p:ext uri="{BB962C8B-B14F-4D97-AF65-F5344CB8AC3E}">
        <p14:creationId xmlns:p14="http://schemas.microsoft.com/office/powerpoint/2010/main" val="4235019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3736" y="78377"/>
            <a:ext cx="9962607" cy="7212951"/>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این نوع تحول جدید باعث شد به روش پیشین سازمان ها که براساس آن یک فرد فقط به این علت سرپرست گروه می شد که مـدت زیادی در آن شغل کار کرده بود ، پایان داده شود .</a:t>
            </a:r>
          </a:p>
          <a:p>
            <a:pPr algn="r">
              <a:lnSpc>
                <a:spcPct val="200000"/>
              </a:lnSpc>
            </a:pPr>
            <a:r>
              <a:rPr lang="fa-IR" sz="3200" dirty="0" smtClean="0">
                <a:cs typeface="B Nazanin" panose="00000400000000000000" pitchFamily="2" charset="-78"/>
              </a:rPr>
              <a:t>امروزه اهمیت نقش سرپرستان سطوح مختلف در روانشناسی صنعتی و مدیریت بـا توجه به مطالعاتی کـه در ایـن زمینه در بـعضی از کشورها از جمله آمریکا و هند انجام شده در ایجاد روحیه و نحوه انجام کار افراد زیردست ، مورد توجه قرار گرفته است .</a:t>
            </a:r>
            <a:endParaRPr lang="en-US" sz="3200" dirty="0">
              <a:cs typeface="B Nazanin" panose="00000400000000000000" pitchFamily="2" charset="-78"/>
            </a:endParaRPr>
          </a:p>
        </p:txBody>
      </p:sp>
    </p:spTree>
    <p:extLst>
      <p:ext uri="{BB962C8B-B14F-4D97-AF65-F5344CB8AC3E}">
        <p14:creationId xmlns:p14="http://schemas.microsoft.com/office/powerpoint/2010/main" val="2304797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1850" y="130629"/>
            <a:ext cx="10702835" cy="7232749"/>
          </a:xfrm>
          <a:prstGeom prst="rect">
            <a:avLst/>
          </a:prstGeom>
          <a:noFill/>
        </p:spPr>
        <p:txBody>
          <a:bodyPr wrap="square" rtlCol="0">
            <a:spAutoFit/>
          </a:bodyPr>
          <a:lstStyle/>
          <a:p>
            <a:pPr algn="r"/>
            <a:r>
              <a:rPr lang="fa-IR" sz="3200" dirty="0" smtClean="0">
                <a:cs typeface="B Titr" panose="00000700000000000000" pitchFamily="2" charset="-78"/>
              </a:rPr>
              <a:t>اختیارات و مسئولیت های سرپرست </a:t>
            </a:r>
          </a:p>
          <a:p>
            <a:pPr algn="r">
              <a:lnSpc>
                <a:spcPct val="150000"/>
              </a:lnSpc>
            </a:pPr>
            <a:r>
              <a:rPr lang="fa-IR" sz="3200" dirty="0" smtClean="0">
                <a:cs typeface="B Nazanin" panose="00000400000000000000" pitchFamily="2" charset="-78"/>
              </a:rPr>
              <a:t>بـرای آشنایی بیشتـر ابتـدا اختیـار و مسئولیت را تعریـف کـرده و سپس اختیارات و مسئولیت های سرپرست را مورد بررسی قرار می دهیم .</a:t>
            </a:r>
          </a:p>
          <a:p>
            <a:pPr algn="r">
              <a:lnSpc>
                <a:spcPct val="150000"/>
              </a:lnSpc>
            </a:pPr>
            <a:r>
              <a:rPr lang="fa-IR" sz="3200" b="1" dirty="0" smtClean="0">
                <a:solidFill>
                  <a:srgbClr val="FF0000"/>
                </a:solidFill>
                <a:cs typeface="B Nazanin" panose="00000400000000000000" pitchFamily="2" charset="-78"/>
              </a:rPr>
              <a:t>اختیار عبارت از </a:t>
            </a:r>
            <a:r>
              <a:rPr lang="fa-IR" sz="3200" dirty="0" smtClean="0">
                <a:cs typeface="B Nazanin" panose="00000400000000000000" pitchFamily="2" charset="-78"/>
              </a:rPr>
              <a:t>اجازه ، قدرت و یا حق قانونی است که ( مدیریت ) سازمان به فرد می دهد تا از عهده کارهایی که بـه او واگذار شده برآید و امـا </a:t>
            </a:r>
            <a:r>
              <a:rPr lang="fa-IR" sz="3200" b="1" dirty="0" smtClean="0">
                <a:solidFill>
                  <a:srgbClr val="C00000"/>
                </a:solidFill>
                <a:cs typeface="B Nazanin" panose="00000400000000000000" pitchFamily="2" charset="-78"/>
              </a:rPr>
              <a:t>مسئولیت</a:t>
            </a:r>
            <a:r>
              <a:rPr lang="fa-IR" sz="3200" dirty="0" smtClean="0">
                <a:cs typeface="B Nazanin" panose="00000400000000000000" pitchFamily="2" charset="-78"/>
              </a:rPr>
              <a:t> یعنی مورد سوال و بازخواست قرار گرفتن در مقابل اختیاراتی که به فرد واگذار شده است .</a:t>
            </a:r>
          </a:p>
          <a:p>
            <a:pPr algn="r">
              <a:lnSpc>
                <a:spcPct val="150000"/>
              </a:lnSpc>
            </a:pPr>
            <a:r>
              <a:rPr lang="fa-IR" sz="3200" dirty="0" smtClean="0">
                <a:cs typeface="B Nazanin" panose="00000400000000000000" pitchFamily="2" charset="-78"/>
              </a:rPr>
              <a:t>مسئولیت جنبـه های مختـلفی دارد مـانند مسئولیت کـاری ، مسئولیـت اخـلاقی ، مسئولیت اجتماعی و ....</a:t>
            </a:r>
          </a:p>
          <a:p>
            <a:pPr algn="r">
              <a:lnSpc>
                <a:spcPct val="150000"/>
              </a:lnSpc>
            </a:pPr>
            <a:r>
              <a:rPr lang="fa-IR" sz="3200" dirty="0" smtClean="0">
                <a:cs typeface="B Nazanin" panose="00000400000000000000" pitchFamily="2" charset="-78"/>
              </a:rPr>
              <a:t>بنابر این مسئولیت کاری عبارت از مورد سوال و بازخواست قرار گرفتن در مورد کاری است که فرد بر عهده دارد .</a:t>
            </a:r>
            <a:endParaRPr lang="en-US" sz="3200" dirty="0">
              <a:cs typeface="B Nazanin" panose="00000400000000000000" pitchFamily="2" charset="-78"/>
            </a:endParaRPr>
          </a:p>
        </p:txBody>
      </p:sp>
    </p:spTree>
    <p:extLst>
      <p:ext uri="{BB962C8B-B14F-4D97-AF65-F5344CB8AC3E}">
        <p14:creationId xmlns:p14="http://schemas.microsoft.com/office/powerpoint/2010/main" val="1281495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5463" y="130629"/>
            <a:ext cx="11556274" cy="6555641"/>
          </a:xfrm>
          <a:prstGeom prst="rect">
            <a:avLst/>
          </a:prstGeom>
          <a:noFill/>
        </p:spPr>
        <p:txBody>
          <a:bodyPr wrap="square" rtlCol="0">
            <a:spAutoFit/>
          </a:bodyPr>
          <a:lstStyle/>
          <a:p>
            <a:pPr algn="r"/>
            <a:r>
              <a:rPr lang="fa-IR" sz="3600" dirty="0" smtClean="0">
                <a:solidFill>
                  <a:srgbClr val="0070C0"/>
                </a:solidFill>
                <a:cs typeface="B Titr" panose="00000700000000000000" pitchFamily="2" charset="-78"/>
              </a:rPr>
              <a:t>مسئولیت های سرپرست </a:t>
            </a:r>
          </a:p>
          <a:p>
            <a:pPr algn="r">
              <a:lnSpc>
                <a:spcPct val="200000"/>
              </a:lnSpc>
            </a:pPr>
            <a:r>
              <a:rPr lang="fa-IR" sz="3200" dirty="0" smtClean="0">
                <a:cs typeface="B Nazanin" panose="00000400000000000000" pitchFamily="2" charset="-78"/>
              </a:rPr>
              <a:t>بسیاری از افراد گمان می کنند تصدی پست مدیریت و سرپرستی آنها را از زیردست بودن و امر و نهی کردن دیگران شنیدن راحت می کند .</a:t>
            </a:r>
          </a:p>
          <a:p>
            <a:pPr algn="r">
              <a:lnSpc>
                <a:spcPct val="200000"/>
              </a:lnSpc>
            </a:pPr>
            <a:r>
              <a:rPr lang="fa-IR" sz="3200" dirty="0" smtClean="0">
                <a:cs typeface="B Nazanin" panose="00000400000000000000" pitchFamily="2" charset="-78"/>
              </a:rPr>
              <a:t>اما احتمالا آنها نمی دانند که تصدی پست سرپرستی یا هر پست مدیریتی بار مسئولیت هیچ کس را سبک تر نمی کند .</a:t>
            </a:r>
          </a:p>
          <a:p>
            <a:pPr algn="r">
              <a:lnSpc>
                <a:spcPct val="200000"/>
              </a:lnSpc>
            </a:pPr>
            <a:r>
              <a:rPr lang="fa-IR" sz="3200" dirty="0" smtClean="0">
                <a:cs typeface="B Nazanin" panose="00000400000000000000" pitchFamily="2" charset="-78"/>
              </a:rPr>
              <a:t>در واقع کارمندی که به پست سرپرستی ارتقاء پیدا می کند از حقوق زیادی محروم می شود .</a:t>
            </a:r>
          </a:p>
          <a:p>
            <a:pPr algn="r"/>
            <a:r>
              <a:rPr lang="fa-IR" sz="3200" dirty="0" smtClean="0">
                <a:cs typeface="B Nazanin" panose="00000400000000000000" pitchFamily="2" charset="-78"/>
              </a:rPr>
              <a:t>به عبارت دیگر اگر چه اختیارات سرپرستان از کارکنان معمولی بیشتر است ، اما در عین حال مسئولیت های مضاعفی بر عهده آنان گذاشته می شود .</a:t>
            </a:r>
            <a:endParaRPr lang="en-US" sz="3200" dirty="0">
              <a:cs typeface="B Nazanin" panose="00000400000000000000" pitchFamily="2" charset="-78"/>
            </a:endParaRPr>
          </a:p>
        </p:txBody>
      </p:sp>
    </p:spTree>
    <p:extLst>
      <p:ext uri="{BB962C8B-B14F-4D97-AF65-F5344CB8AC3E}">
        <p14:creationId xmlns:p14="http://schemas.microsoft.com/office/powerpoint/2010/main" val="567717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1189" y="609600"/>
            <a:ext cx="10197737" cy="6494085"/>
          </a:xfrm>
          <a:prstGeom prst="rect">
            <a:avLst/>
          </a:prstGeom>
          <a:noFill/>
        </p:spPr>
        <p:txBody>
          <a:bodyPr wrap="square" rtlCol="0">
            <a:spAutoFit/>
          </a:bodyPr>
          <a:lstStyle/>
          <a:p>
            <a:pPr algn="r"/>
            <a:r>
              <a:rPr lang="fa-IR" sz="3200" dirty="0" smtClean="0">
                <a:cs typeface="B Titr" panose="00000700000000000000" pitchFamily="2" charset="-78"/>
              </a:rPr>
              <a:t>مهم ترین مسئولیت های سرپرست عبارتند از :</a:t>
            </a:r>
          </a:p>
          <a:p>
            <a:pPr algn="r"/>
            <a:r>
              <a:rPr lang="fa-IR" sz="3200" b="1" dirty="0" smtClean="0">
                <a:solidFill>
                  <a:srgbClr val="FF0000"/>
                </a:solidFill>
                <a:cs typeface="B Nazanin" panose="00000400000000000000" pitchFamily="2" charset="-78"/>
              </a:rPr>
              <a:t>1-مسئولیت در برابر افراد زیردست : </a:t>
            </a:r>
            <a:r>
              <a:rPr lang="fa-IR" sz="3200" dirty="0" smtClean="0">
                <a:cs typeface="B Nazanin" panose="00000400000000000000" pitchFamily="2" charset="-78"/>
              </a:rPr>
              <a:t>بـرای ایجاد نظم و هماهنگی ، ایمنی ، هدایت و راهنمایی افراد ، آموزش ، رهبری کـار گروهی ، ایجاد انگیزه ی تغییر و تحول و...</a:t>
            </a:r>
          </a:p>
          <a:p>
            <a:pPr algn="r"/>
            <a:r>
              <a:rPr lang="fa-IR" sz="3200" b="1" dirty="0" smtClean="0">
                <a:solidFill>
                  <a:srgbClr val="C00000"/>
                </a:solidFill>
                <a:cs typeface="B Nazanin" panose="00000400000000000000" pitchFamily="2" charset="-78"/>
              </a:rPr>
              <a:t>2-مسئولیت در برابر بالادستان : </a:t>
            </a:r>
            <a:r>
              <a:rPr lang="fa-IR" sz="3200" dirty="0" smtClean="0">
                <a:cs typeface="B Nazanin" panose="00000400000000000000" pitchFamily="2" charset="-78"/>
              </a:rPr>
              <a:t>ارائه ی گزارش کار به مدیران مافوق ، ایجاد هماهنگی ، پیشبرد کار و تحول و نوآوری .</a:t>
            </a:r>
          </a:p>
          <a:p>
            <a:pPr algn="r"/>
            <a:r>
              <a:rPr lang="fa-IR" sz="3200" b="1" dirty="0" smtClean="0">
                <a:solidFill>
                  <a:srgbClr val="FFC000"/>
                </a:solidFill>
                <a:cs typeface="B Nazanin" panose="00000400000000000000" pitchFamily="2" charset="-78"/>
              </a:rPr>
              <a:t>3-مسئولیت در برابر سایر سرپرستان </a:t>
            </a:r>
            <a:r>
              <a:rPr lang="fa-IR" sz="3200" dirty="0" smtClean="0">
                <a:cs typeface="B Nazanin" panose="00000400000000000000" pitchFamily="2" charset="-78"/>
              </a:rPr>
              <a:t>: ایـجاد ارتبـاط و هماهنگی و وحدت رویه با سایر سرپرستان و همکاران .</a:t>
            </a:r>
          </a:p>
          <a:p>
            <a:pPr algn="r"/>
            <a:r>
              <a:rPr lang="fa-IR" sz="3200" b="1" dirty="0" smtClean="0">
                <a:solidFill>
                  <a:srgbClr val="0070C0"/>
                </a:solidFill>
                <a:cs typeface="B Nazanin" panose="00000400000000000000" pitchFamily="2" charset="-78"/>
              </a:rPr>
              <a:t>4-مسئولیت در برابر کار : </a:t>
            </a:r>
            <a:r>
              <a:rPr lang="fa-IR" sz="3200" dirty="0" smtClean="0">
                <a:cs typeface="B Nazanin" panose="00000400000000000000" pitchFamily="2" charset="-78"/>
              </a:rPr>
              <a:t>توجه به کمیت ( مقدار ) و کیفیت ( مرغوبیت ) کار ، هزینه های آن و رعایت استانداردهای زمانی کار .</a:t>
            </a:r>
          </a:p>
          <a:p>
            <a:pPr algn="r"/>
            <a:r>
              <a:rPr lang="fa-IR" sz="3200" b="1" dirty="0" smtClean="0">
                <a:solidFill>
                  <a:srgbClr val="7030A0"/>
                </a:solidFill>
                <a:cs typeface="B Nazanin" panose="00000400000000000000" pitchFamily="2" charset="-78"/>
              </a:rPr>
              <a:t>5-مسئولیت در برابر محیط کار :</a:t>
            </a:r>
            <a:r>
              <a:rPr lang="fa-IR" sz="3200" dirty="0" smtClean="0">
                <a:cs typeface="B Nazanin" panose="00000400000000000000" pitchFamily="2" charset="-78"/>
              </a:rPr>
              <a:t> ایـجاد نـظم و تـرتیب ، نگهداری و کـاربـرد صحیح ماشین آلات ، رعایت نظافت محل کار ، بهداشت و ایمنی و مواردی از این قبیل .</a:t>
            </a:r>
            <a:endParaRPr lang="en-US" sz="3200" dirty="0">
              <a:cs typeface="B Nazanin" panose="00000400000000000000" pitchFamily="2" charset="-78"/>
            </a:endParaRPr>
          </a:p>
        </p:txBody>
      </p:sp>
    </p:spTree>
    <p:extLst>
      <p:ext uri="{BB962C8B-B14F-4D97-AF65-F5344CB8AC3E}">
        <p14:creationId xmlns:p14="http://schemas.microsoft.com/office/powerpoint/2010/main" val="1107478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7977" y="182881"/>
            <a:ext cx="10171612" cy="6494085"/>
          </a:xfrm>
          <a:prstGeom prst="rect">
            <a:avLst/>
          </a:prstGeom>
          <a:noFill/>
        </p:spPr>
        <p:txBody>
          <a:bodyPr wrap="square" rtlCol="0">
            <a:spAutoFit/>
          </a:bodyPr>
          <a:lstStyle/>
          <a:p>
            <a:pPr algn="r"/>
            <a:r>
              <a:rPr lang="fa-IR" sz="3200" dirty="0" smtClean="0">
                <a:cs typeface="B Titr" panose="00000700000000000000" pitchFamily="2" charset="-78"/>
              </a:rPr>
              <a:t>تعاریف و فرآیند مدیریت </a:t>
            </a:r>
          </a:p>
          <a:p>
            <a:pPr algn="r">
              <a:lnSpc>
                <a:spcPct val="200000"/>
              </a:lnSpc>
            </a:pPr>
            <a:r>
              <a:rPr lang="fa-IR" sz="3200" dirty="0" smtClean="0">
                <a:cs typeface="B Nazanin" panose="00000400000000000000" pitchFamily="2" charset="-78"/>
              </a:rPr>
              <a:t>پیامبر اکرم صلی الله و علیه و آلـه و السلم پیـرامون اهمیـت و جایگاه مدیریت و سرپرستی می فرمایند : کسی که متولی امور ده نفر شود باید اندیشه ی چهل نفر را داشته بـاشد و کسی کـه مسئولیت اداره چهل نـفر را برعهده بگیرد باید عقل و اندیشه ی چهارصد نفر را دارا باشد .</a:t>
            </a:r>
          </a:p>
          <a:p>
            <a:pPr algn="r">
              <a:lnSpc>
                <a:spcPct val="200000"/>
              </a:lnSpc>
            </a:pPr>
            <a:r>
              <a:rPr lang="fa-IR" sz="3200" dirty="0" smtClean="0">
                <a:cs typeface="B Nazanin" panose="00000400000000000000" pitchFamily="2" charset="-78"/>
              </a:rPr>
              <a:t>تعاریف متعددی از مدیریت بـا توجه بـه اهداف و جهت گیری هـای مختلف ارائه گردیده است که چند نمونه از آنها به شرح زیر است :</a:t>
            </a:r>
            <a:endParaRPr lang="en-US" sz="3200" dirty="0">
              <a:cs typeface="B Nazanin" panose="00000400000000000000" pitchFamily="2" charset="-78"/>
            </a:endParaRPr>
          </a:p>
        </p:txBody>
      </p:sp>
    </p:spTree>
    <p:extLst>
      <p:ext uri="{BB962C8B-B14F-4D97-AF65-F5344CB8AC3E}">
        <p14:creationId xmlns:p14="http://schemas.microsoft.com/office/powerpoint/2010/main" val="975090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69669"/>
            <a:ext cx="11608526" cy="6986528"/>
          </a:xfrm>
          <a:prstGeom prst="rect">
            <a:avLst/>
          </a:prstGeom>
          <a:noFill/>
        </p:spPr>
        <p:txBody>
          <a:bodyPr wrap="square" rtlCol="0">
            <a:spAutoFit/>
          </a:bodyPr>
          <a:lstStyle/>
          <a:p>
            <a:pPr algn="r">
              <a:lnSpc>
                <a:spcPct val="200000"/>
              </a:lnSpc>
            </a:pPr>
            <a:r>
              <a:rPr lang="fa-IR" sz="3200" b="1" dirty="0" smtClean="0">
                <a:solidFill>
                  <a:srgbClr val="FF0000"/>
                </a:solidFill>
                <a:cs typeface="B Nazanin" panose="00000400000000000000" pitchFamily="2" charset="-78"/>
              </a:rPr>
              <a:t>مدیریت</a:t>
            </a:r>
            <a:r>
              <a:rPr lang="fa-IR" sz="3200" dirty="0" smtClean="0">
                <a:cs typeface="B Nazanin" panose="00000400000000000000" pitchFamily="2" charset="-78"/>
              </a:rPr>
              <a:t> علم و هنر برنامه ریزی ، متشکل و هماهنگ کردن ، رهبری و کنترل فعالیت های مختلف به منظور نیل به هدف مشخص است .</a:t>
            </a:r>
          </a:p>
          <a:p>
            <a:pPr algn="r">
              <a:lnSpc>
                <a:spcPct val="200000"/>
              </a:lnSpc>
            </a:pPr>
            <a:r>
              <a:rPr lang="fa-IR" sz="3200" b="1" dirty="0" smtClean="0">
                <a:solidFill>
                  <a:srgbClr val="C00000"/>
                </a:solidFill>
                <a:cs typeface="B Nazanin" panose="00000400000000000000" pitchFamily="2" charset="-78"/>
              </a:rPr>
              <a:t>مدیریت</a:t>
            </a:r>
            <a:r>
              <a:rPr lang="fa-IR" sz="3200" dirty="0" smtClean="0">
                <a:cs typeface="B Nazanin" panose="00000400000000000000" pitchFamily="2" charset="-78"/>
              </a:rPr>
              <a:t> عبارت است از هنر انجام دادن کار به وسیله ی دیگران ( فالت ، 1924)</a:t>
            </a:r>
          </a:p>
          <a:p>
            <a:pPr algn="r">
              <a:lnSpc>
                <a:spcPct val="200000"/>
              </a:lnSpc>
            </a:pPr>
            <a:r>
              <a:rPr lang="fa-IR" sz="3200" b="1" dirty="0" smtClean="0">
                <a:solidFill>
                  <a:srgbClr val="00B050"/>
                </a:solidFill>
                <a:cs typeface="B Nazanin" panose="00000400000000000000" pitchFamily="2" charset="-78"/>
              </a:rPr>
              <a:t>مدیریت </a:t>
            </a:r>
            <a:r>
              <a:rPr lang="fa-IR" sz="3200" dirty="0" smtClean="0">
                <a:cs typeface="B Nazanin" panose="00000400000000000000" pitchFamily="2" charset="-78"/>
              </a:rPr>
              <a:t>کار کردن با و به وسیله ی افراد و گروه ها برای تحقق هدف های سازمانی می باشد .</a:t>
            </a:r>
          </a:p>
          <a:p>
            <a:pPr algn="r">
              <a:lnSpc>
                <a:spcPct val="200000"/>
              </a:lnSpc>
            </a:pPr>
            <a:r>
              <a:rPr lang="fa-IR" sz="3200" b="1" dirty="0" smtClean="0">
                <a:solidFill>
                  <a:srgbClr val="0070C0"/>
                </a:solidFill>
                <a:cs typeface="B Nazanin" panose="00000400000000000000" pitchFamily="2" charset="-78"/>
              </a:rPr>
              <a:t>مدیریت</a:t>
            </a:r>
            <a:r>
              <a:rPr lang="fa-IR" sz="3200" dirty="0" smtClean="0">
                <a:cs typeface="B Nazanin" panose="00000400000000000000" pitchFamily="2" charset="-78"/>
              </a:rPr>
              <a:t> عبارت است از فرآیند بـرنامه ریزی ، سازماندهی ، رهبری ، کنترل و ارزشیابی بـا استفاده از کلیه ی منابع انسانی ، مـالی ، مـادی و اطلاعاتی سازمان بـه منظور اثر بخش و کارآمد هدف های آن ( گریفین ، 1987)</a:t>
            </a:r>
            <a:endParaRPr lang="en-US" sz="3200" dirty="0">
              <a:cs typeface="B Nazanin" panose="00000400000000000000" pitchFamily="2" charset="-78"/>
            </a:endParaRPr>
          </a:p>
        </p:txBody>
      </p:sp>
    </p:spTree>
    <p:extLst>
      <p:ext uri="{BB962C8B-B14F-4D97-AF65-F5344CB8AC3E}">
        <p14:creationId xmlns:p14="http://schemas.microsoft.com/office/powerpoint/2010/main" val="971845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377" y="139337"/>
            <a:ext cx="11878492" cy="7478970"/>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مدیریت سابقه ای به قدمت تاریخ زندگی انسان دارد و انسان تا زمانی که در این کره ی خاکی زندگی می کند به دانش و روش های مدیریت همچنان نیاز دارد .</a:t>
            </a:r>
          </a:p>
          <a:p>
            <a:pPr algn="r">
              <a:lnSpc>
                <a:spcPct val="200000"/>
              </a:lnSpc>
            </a:pPr>
            <a:r>
              <a:rPr lang="fa-IR" sz="3200" dirty="0" smtClean="0">
                <a:cs typeface="B Nazanin" panose="00000400000000000000" pitchFamily="2" charset="-78"/>
              </a:rPr>
              <a:t>مجموعه فعالیت هایی که در فرآیند مدیریت و سرپرستی باید دنبال شود در پاسخ به سوالات زیر آمده است .</a:t>
            </a:r>
          </a:p>
          <a:p>
            <a:pPr algn="r">
              <a:lnSpc>
                <a:spcPct val="200000"/>
              </a:lnSpc>
            </a:pPr>
            <a:r>
              <a:rPr lang="fa-IR" sz="3200" b="1" dirty="0" smtClean="0">
                <a:solidFill>
                  <a:srgbClr val="FF0000"/>
                </a:solidFill>
                <a:cs typeface="B Nazanin" panose="00000400000000000000" pitchFamily="2" charset="-78"/>
              </a:rPr>
              <a:t>1-چه باید کرد؟ </a:t>
            </a:r>
            <a:r>
              <a:rPr lang="fa-IR" sz="3200" dirty="0" smtClean="0">
                <a:cs typeface="B Nazanin" panose="00000400000000000000" pitchFamily="2" charset="-78"/>
              </a:rPr>
              <a:t>( تعیین برنامه و تعیین اهداف و مقاصد )</a:t>
            </a:r>
          </a:p>
          <a:p>
            <a:pPr algn="r">
              <a:lnSpc>
                <a:spcPct val="200000"/>
              </a:lnSpc>
            </a:pPr>
            <a:r>
              <a:rPr lang="fa-IR" sz="3200" b="1" dirty="0" smtClean="0">
                <a:solidFill>
                  <a:srgbClr val="C00000"/>
                </a:solidFill>
                <a:cs typeface="B Nazanin" panose="00000400000000000000" pitchFamily="2" charset="-78"/>
              </a:rPr>
              <a:t>2-کار چگونه صورت می پذیرد ؟ </a:t>
            </a:r>
            <a:r>
              <a:rPr lang="fa-IR" sz="3200" dirty="0" smtClean="0">
                <a:cs typeface="B Nazanin" panose="00000400000000000000" pitchFamily="2" charset="-78"/>
              </a:rPr>
              <a:t>( خط و مشی ها ، رویدادهای حاکم بر عملیات روش ها و فنون )</a:t>
            </a:r>
          </a:p>
          <a:p>
            <a:pPr algn="r"/>
            <a:r>
              <a:rPr lang="fa-IR" sz="3200" dirty="0" smtClean="0">
                <a:cs typeface="B Nazanin" panose="00000400000000000000" pitchFamily="2" charset="-78"/>
              </a:rPr>
              <a:t>3-کار چگونه تقسیم خواهد شد ؟( استفاده از منابع انسانی ، اختیارات ، مسئولیت و تکالیف )</a:t>
            </a:r>
          </a:p>
        </p:txBody>
      </p:sp>
    </p:spTree>
    <p:extLst>
      <p:ext uri="{BB962C8B-B14F-4D97-AF65-F5344CB8AC3E}">
        <p14:creationId xmlns:p14="http://schemas.microsoft.com/office/powerpoint/2010/main" val="1836442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9635" y="278674"/>
            <a:ext cx="10859588" cy="6001643"/>
          </a:xfrm>
          <a:prstGeom prst="rect">
            <a:avLst/>
          </a:prstGeom>
          <a:noFill/>
        </p:spPr>
        <p:txBody>
          <a:bodyPr wrap="square" rtlCol="0">
            <a:spAutoFit/>
          </a:bodyPr>
          <a:lstStyle/>
          <a:p>
            <a:pPr algn="r">
              <a:lnSpc>
                <a:spcPct val="200000"/>
              </a:lnSpc>
            </a:pPr>
            <a:r>
              <a:rPr lang="fa-IR" sz="3200" b="1" dirty="0" smtClean="0">
                <a:solidFill>
                  <a:srgbClr val="FF0000"/>
                </a:solidFill>
                <a:cs typeface="B Nazanin" panose="00000400000000000000" pitchFamily="2" charset="-78"/>
              </a:rPr>
              <a:t>4-کار را چه کسانی انجام خواهند داد </a:t>
            </a:r>
            <a:r>
              <a:rPr lang="fa-IR" sz="3200" dirty="0" smtClean="0">
                <a:cs typeface="B Nazanin" panose="00000400000000000000" pitchFamily="2" charset="-78"/>
              </a:rPr>
              <a:t>( وظایف و تکالیف کارکنان ، شرایط استخدام ، تربیت و آماده سازی )</a:t>
            </a:r>
          </a:p>
          <a:p>
            <a:pPr algn="r">
              <a:lnSpc>
                <a:spcPct val="200000"/>
              </a:lnSpc>
            </a:pPr>
            <a:r>
              <a:rPr lang="fa-IR" sz="3200" b="1" dirty="0" smtClean="0">
                <a:solidFill>
                  <a:srgbClr val="C00000"/>
                </a:solidFill>
                <a:cs typeface="B Nazanin" panose="00000400000000000000" pitchFamily="2" charset="-78"/>
              </a:rPr>
              <a:t>5-کار با چه وسایلی انجام می گیرد ؟ </a:t>
            </a:r>
            <a:r>
              <a:rPr lang="fa-IR" sz="3200" dirty="0" smtClean="0">
                <a:cs typeface="B Nazanin" panose="00000400000000000000" pitchFamily="2" charset="-78"/>
              </a:rPr>
              <a:t>( تسهیلات ، تجهیزات ، سرمایه و بودجه )</a:t>
            </a:r>
          </a:p>
          <a:p>
            <a:pPr algn="r">
              <a:lnSpc>
                <a:spcPct val="200000"/>
              </a:lnSpc>
            </a:pPr>
            <a:r>
              <a:rPr lang="fa-IR" sz="3200" b="1" dirty="0" smtClean="0">
                <a:solidFill>
                  <a:schemeClr val="bg2">
                    <a:lumMod val="25000"/>
                  </a:schemeClr>
                </a:solidFill>
                <a:cs typeface="B Nazanin" panose="00000400000000000000" pitchFamily="2" charset="-78"/>
              </a:rPr>
              <a:t>6- کار چه وقت و در چه زمانی انجام می گیرد </a:t>
            </a:r>
            <a:r>
              <a:rPr lang="fa-IR" sz="3200" dirty="0" smtClean="0">
                <a:cs typeface="B Nazanin" panose="00000400000000000000" pitchFamily="2" charset="-78"/>
              </a:rPr>
              <a:t>؟ ( زمان و وقت )</a:t>
            </a:r>
          </a:p>
          <a:p>
            <a:pPr algn="r">
              <a:lnSpc>
                <a:spcPct val="200000"/>
              </a:lnSpc>
            </a:pPr>
            <a:r>
              <a:rPr lang="fa-IR" sz="3200" b="1" dirty="0" smtClean="0">
                <a:solidFill>
                  <a:schemeClr val="accent4">
                    <a:lumMod val="60000"/>
                    <a:lumOff val="40000"/>
                  </a:schemeClr>
                </a:solidFill>
                <a:cs typeface="B Nazanin" panose="00000400000000000000" pitchFamily="2" charset="-78"/>
              </a:rPr>
              <a:t>7- کار با چه کیفیتی باید انجام گیرد ؟ </a:t>
            </a:r>
            <a:r>
              <a:rPr lang="fa-IR" sz="3200" dirty="0" smtClean="0">
                <a:cs typeface="B Nazanin" panose="00000400000000000000" pitchFamily="2" charset="-78"/>
              </a:rPr>
              <a:t>( ملاک ها و استانداردها )</a:t>
            </a:r>
          </a:p>
          <a:p>
            <a:pPr algn="r">
              <a:lnSpc>
                <a:spcPct val="200000"/>
              </a:lnSpc>
            </a:pPr>
            <a:r>
              <a:rPr lang="fa-IR" sz="3200" dirty="0" smtClean="0">
                <a:cs typeface="B Nazanin" panose="00000400000000000000" pitchFamily="2" charset="-78"/>
              </a:rPr>
              <a:t>8</a:t>
            </a:r>
            <a:r>
              <a:rPr lang="fa-IR" sz="3200" b="1" dirty="0" smtClean="0">
                <a:solidFill>
                  <a:srgbClr val="7030A0"/>
                </a:solidFill>
                <a:cs typeface="B Nazanin" panose="00000400000000000000" pitchFamily="2" charset="-78"/>
              </a:rPr>
              <a:t>- کار چگونه و با چه کیفیتی انجام گرفته </a:t>
            </a:r>
            <a:r>
              <a:rPr lang="fa-IR" sz="3200" dirty="0" smtClean="0">
                <a:cs typeface="B Nazanin" panose="00000400000000000000" pitchFamily="2" charset="-78"/>
              </a:rPr>
              <a:t>است ؟ ( ارزشیابی و بازخورد ) </a:t>
            </a:r>
            <a:endParaRPr lang="en-US" sz="3200" dirty="0">
              <a:cs typeface="B Nazanin" panose="00000400000000000000" pitchFamily="2" charset="-78"/>
            </a:endParaRPr>
          </a:p>
        </p:txBody>
      </p:sp>
    </p:spTree>
    <p:extLst>
      <p:ext uri="{BB962C8B-B14F-4D97-AF65-F5344CB8AC3E}">
        <p14:creationId xmlns:p14="http://schemas.microsoft.com/office/powerpoint/2010/main" val="369971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211" y="95794"/>
            <a:ext cx="11634652" cy="7663637"/>
          </a:xfrm>
          <a:prstGeom prst="rect">
            <a:avLst/>
          </a:prstGeom>
          <a:noFill/>
        </p:spPr>
        <p:txBody>
          <a:bodyPr wrap="square" rtlCol="0">
            <a:spAutoFit/>
          </a:bodyPr>
          <a:lstStyle/>
          <a:p>
            <a:pPr algn="r"/>
            <a:r>
              <a:rPr lang="fa-IR" sz="4400" dirty="0" smtClean="0">
                <a:solidFill>
                  <a:srgbClr val="FF0000"/>
                </a:solidFill>
                <a:cs typeface="B Titr" panose="00000700000000000000" pitchFamily="2" charset="-78"/>
              </a:rPr>
              <a:t>مقدمه</a:t>
            </a:r>
          </a:p>
          <a:p>
            <a:pPr algn="r">
              <a:lnSpc>
                <a:spcPct val="200000"/>
              </a:lnSpc>
            </a:pPr>
            <a:r>
              <a:rPr lang="fa-IR" sz="3200" dirty="0" smtClean="0">
                <a:cs typeface="B Nazanin" panose="00000400000000000000" pitchFamily="2" charset="-78"/>
              </a:rPr>
              <a:t>حـوزه سرپرستی یکی از چالش بـرانگیزترین حـوزه های مدیریتی سازمـان است ؛ چرا کـه سرپرست باید با مدیران و روسا از یک طرف و با کارکنان از طرف دیگر ارتباط داشته باشند.</a:t>
            </a:r>
          </a:p>
          <a:p>
            <a:pPr algn="r">
              <a:lnSpc>
                <a:spcPct val="200000"/>
              </a:lnSpc>
            </a:pPr>
            <a:r>
              <a:rPr lang="fa-IR" sz="3200" dirty="0" smtClean="0">
                <a:cs typeface="B Nazanin" panose="00000400000000000000" pitchFamily="2" charset="-78"/>
              </a:rPr>
              <a:t>از این رو مسئولیت های بسیاری در قبال آنها و به طور کلی سازمان و محیط دارد .</a:t>
            </a:r>
          </a:p>
          <a:p>
            <a:pPr algn="r">
              <a:lnSpc>
                <a:spcPct val="200000"/>
              </a:lnSpc>
            </a:pPr>
            <a:r>
              <a:rPr lang="fa-IR" sz="3200" dirty="0" smtClean="0">
                <a:cs typeface="B Nazanin" panose="00000400000000000000" pitchFamily="2" charset="-78"/>
              </a:rPr>
              <a:t>موفقیت سرپرست در این نقش دو سویه ، و تبدیل شدن وی از یک نیروی کار ساده به فردی متخصص ، مستلزم فـراگیری دانش و مـجهز شدن به بـرخی مهارت هـای مدیـریتی از قبیل برقراری ارتباط ، ایجاد انگیزه در کارکنان ، بهبود بهره وری ، اداره کارکنان مشکل دار و مشکل ساز و ....</a:t>
            </a:r>
            <a:endParaRPr lang="en-US" sz="3200" dirty="0">
              <a:cs typeface="B Nazanin" panose="00000400000000000000" pitchFamily="2" charset="-78"/>
            </a:endParaRPr>
          </a:p>
        </p:txBody>
      </p:sp>
    </p:spTree>
    <p:extLst>
      <p:ext uri="{BB962C8B-B14F-4D97-AF65-F5344CB8AC3E}">
        <p14:creationId xmlns:p14="http://schemas.microsoft.com/office/powerpoint/2010/main" val="4206270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8343" y="269967"/>
            <a:ext cx="11025051" cy="5509200"/>
          </a:xfrm>
          <a:prstGeom prst="rect">
            <a:avLst/>
          </a:prstGeom>
          <a:noFill/>
        </p:spPr>
        <p:txBody>
          <a:bodyPr wrap="square" rtlCol="0">
            <a:spAutoFit/>
          </a:bodyPr>
          <a:lstStyle/>
          <a:p>
            <a:pPr algn="r"/>
            <a:r>
              <a:rPr lang="fa-IR" sz="3200" dirty="0" smtClean="0">
                <a:cs typeface="B Titr" panose="00000700000000000000" pitchFamily="2" charset="-78"/>
              </a:rPr>
              <a:t>جایگاه سازمانی سرپرست در انواع مدیریت </a:t>
            </a:r>
          </a:p>
          <a:p>
            <a:pPr algn="r">
              <a:lnSpc>
                <a:spcPct val="200000"/>
              </a:lnSpc>
            </a:pPr>
            <a:r>
              <a:rPr lang="fa-IR" sz="3200" dirty="0" smtClean="0">
                <a:cs typeface="B Nazanin" panose="00000400000000000000" pitchFamily="2" charset="-78"/>
              </a:rPr>
              <a:t>رئیس یک شرکت بزرگ چند هزار پرسنلی را مدیر می خوانند .</a:t>
            </a:r>
          </a:p>
          <a:p>
            <a:pPr algn="r">
              <a:lnSpc>
                <a:spcPct val="200000"/>
              </a:lnSpc>
            </a:pPr>
            <a:r>
              <a:rPr lang="fa-IR" sz="3200" dirty="0" smtClean="0">
                <a:cs typeface="B Nazanin" panose="00000400000000000000" pitchFamily="2" charset="-78"/>
              </a:rPr>
              <a:t>سرپرست ده نفر پرسنل یک دفتر بیمه نیز مدیر خوانده می شود ، آیا کار آنان یکسان است ؟ کارهای مدیریتی بر حسب سطوح سازمان متفاوت است .</a:t>
            </a:r>
          </a:p>
          <a:p>
            <a:pPr algn="r">
              <a:lnSpc>
                <a:spcPct val="200000"/>
              </a:lnSpc>
            </a:pPr>
            <a:r>
              <a:rPr lang="fa-IR" sz="3200" dirty="0" smtClean="0">
                <a:cs typeface="B Nazanin" panose="00000400000000000000" pitchFamily="2" charset="-78"/>
              </a:rPr>
              <a:t>معمولا سه سطح ذیل را برای طبقه بندی سطوح مدیریت در نظر می گیرند که عبارتند از :</a:t>
            </a:r>
          </a:p>
        </p:txBody>
      </p:sp>
    </p:spTree>
    <p:extLst>
      <p:ext uri="{BB962C8B-B14F-4D97-AF65-F5344CB8AC3E}">
        <p14:creationId xmlns:p14="http://schemas.microsoft.com/office/powerpoint/2010/main" val="4088094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8274" y="705394"/>
            <a:ext cx="9762309" cy="4031873"/>
          </a:xfrm>
          <a:prstGeom prst="rect">
            <a:avLst/>
          </a:prstGeom>
          <a:noFill/>
        </p:spPr>
        <p:txBody>
          <a:bodyPr wrap="square" rtlCol="0">
            <a:spAutoFit/>
          </a:bodyPr>
          <a:lstStyle/>
          <a:p>
            <a:pPr algn="r"/>
            <a:r>
              <a:rPr lang="fa-IR" sz="3200" dirty="0" smtClean="0">
                <a:solidFill>
                  <a:srgbClr val="FF0000"/>
                </a:solidFill>
                <a:cs typeface="B Titr" panose="00000700000000000000" pitchFamily="2" charset="-78"/>
              </a:rPr>
              <a:t>سازمان رسمی معمولا از سه منطقه ی مدیریت و یک منطقه ی اجرای عملیات به شرح زیر تشکیل می شود .</a:t>
            </a:r>
          </a:p>
          <a:p>
            <a:pPr algn="r">
              <a:lnSpc>
                <a:spcPct val="200000"/>
              </a:lnSpc>
            </a:pPr>
            <a:r>
              <a:rPr lang="fa-IR" sz="3200" dirty="0" smtClean="0">
                <a:cs typeface="B Titr" panose="00000700000000000000" pitchFamily="2" charset="-78"/>
              </a:rPr>
              <a:t>مدیران عملیات یا سرپرستان </a:t>
            </a:r>
          </a:p>
          <a:p>
            <a:pPr algn="r">
              <a:lnSpc>
                <a:spcPct val="200000"/>
              </a:lnSpc>
            </a:pPr>
            <a:r>
              <a:rPr lang="fa-IR" sz="3200" dirty="0" smtClean="0">
                <a:cs typeface="B Titr" panose="00000700000000000000" pitchFamily="2" charset="-78"/>
              </a:rPr>
              <a:t>مدیران میانی</a:t>
            </a:r>
          </a:p>
          <a:p>
            <a:pPr algn="r">
              <a:lnSpc>
                <a:spcPct val="200000"/>
              </a:lnSpc>
            </a:pPr>
            <a:r>
              <a:rPr lang="fa-IR" sz="3200" dirty="0" smtClean="0">
                <a:cs typeface="B Titr" panose="00000700000000000000" pitchFamily="2" charset="-78"/>
              </a:rPr>
              <a:t>مدیران عالی </a:t>
            </a:r>
            <a:endParaRPr lang="en-US" sz="3200" dirty="0">
              <a:cs typeface="B Titr" panose="00000700000000000000" pitchFamily="2" charset="-78"/>
            </a:endParaRPr>
          </a:p>
        </p:txBody>
      </p:sp>
    </p:spTree>
    <p:extLst>
      <p:ext uri="{BB962C8B-B14F-4D97-AF65-F5344CB8AC3E}">
        <p14:creationId xmlns:p14="http://schemas.microsoft.com/office/powerpoint/2010/main" val="3729837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377" y="566057"/>
            <a:ext cx="11843657" cy="7971413"/>
          </a:xfrm>
          <a:prstGeom prst="rect">
            <a:avLst/>
          </a:prstGeom>
          <a:noFill/>
        </p:spPr>
        <p:txBody>
          <a:bodyPr wrap="square" rtlCol="0">
            <a:spAutoFit/>
          </a:bodyPr>
          <a:lstStyle/>
          <a:p>
            <a:pPr algn="r">
              <a:lnSpc>
                <a:spcPct val="200000"/>
              </a:lnSpc>
            </a:pPr>
            <a:r>
              <a:rPr lang="fa-IR" sz="3200" dirty="0" smtClean="0">
                <a:solidFill>
                  <a:srgbClr val="C00000"/>
                </a:solidFill>
                <a:cs typeface="B Titr" panose="00000700000000000000" pitchFamily="2" charset="-78"/>
              </a:rPr>
              <a:t>مدیران عملیاتی</a:t>
            </a:r>
          </a:p>
          <a:p>
            <a:pPr algn="r">
              <a:lnSpc>
                <a:spcPct val="200000"/>
              </a:lnSpc>
            </a:pPr>
            <a:r>
              <a:rPr lang="fa-IR" sz="3200" dirty="0" smtClean="0">
                <a:cs typeface="B Nazanin" panose="00000400000000000000" pitchFamily="2" charset="-78"/>
              </a:rPr>
              <a:t>مدیران </a:t>
            </a:r>
            <a:r>
              <a:rPr lang="fa-IR" sz="3200" dirty="0">
                <a:cs typeface="B Nazanin" panose="00000400000000000000" pitchFamily="2" charset="-78"/>
              </a:rPr>
              <a:t>عملیاتی یا سرپرستان ، در پایین ترین سطح سلسله مراتب مدیریت قرار دارند و به طور مستقیم با کارکنان در ارتباط هستند .</a:t>
            </a:r>
          </a:p>
          <a:p>
            <a:pPr algn="r">
              <a:lnSpc>
                <a:spcPct val="200000"/>
              </a:lnSpc>
            </a:pPr>
            <a:r>
              <a:rPr lang="fa-IR" sz="3200" dirty="0">
                <a:cs typeface="B Nazanin" panose="00000400000000000000" pitchFamily="2" charset="-78"/>
              </a:rPr>
              <a:t>اینان افرادی پر مشغله هستند و </a:t>
            </a:r>
            <a:r>
              <a:rPr lang="fa-IR" sz="3200" dirty="0" smtClean="0">
                <a:cs typeface="B Nazanin" panose="00000400000000000000" pitchFamily="2" charset="-78"/>
              </a:rPr>
              <a:t>مـراجعه مـکرر افـراد مـوجب </a:t>
            </a:r>
            <a:r>
              <a:rPr lang="fa-IR" sz="3200" dirty="0">
                <a:cs typeface="B Nazanin" panose="00000400000000000000" pitchFamily="2" charset="-78"/>
              </a:rPr>
              <a:t>وقفه در </a:t>
            </a:r>
            <a:r>
              <a:rPr lang="fa-IR" sz="3200" dirty="0" smtClean="0">
                <a:cs typeface="B Nazanin" panose="00000400000000000000" pitchFamily="2" charset="-78"/>
              </a:rPr>
              <a:t>کـارشان </a:t>
            </a:r>
            <a:r>
              <a:rPr lang="fa-IR" sz="3200" dirty="0">
                <a:cs typeface="B Nazanin" panose="00000400000000000000" pitchFamily="2" charset="-78"/>
              </a:rPr>
              <a:t>می شود اغلب مجبورند که برای کارشان در رفت و آمد باشند </a:t>
            </a:r>
          </a:p>
          <a:p>
            <a:pPr algn="r">
              <a:lnSpc>
                <a:spcPct val="200000"/>
              </a:lnSpc>
            </a:pPr>
            <a:r>
              <a:rPr lang="fa-IR" sz="3200" dirty="0">
                <a:cs typeface="B Nazanin" panose="00000400000000000000" pitchFamily="2" charset="-78"/>
              </a:rPr>
              <a:t>این مدیران کارکنان خود را برای انجام کارهای خاص ، مامور می کنند .</a:t>
            </a:r>
          </a:p>
          <a:p>
            <a:pPr algn="r">
              <a:lnSpc>
                <a:spcPct val="200000"/>
              </a:lnSpc>
            </a:pPr>
            <a:r>
              <a:rPr lang="fa-IR" sz="3200" dirty="0">
                <a:cs typeface="B Nazanin" panose="00000400000000000000" pitchFamily="2" charset="-78"/>
              </a:rPr>
              <a:t>هر چند برنامه های عملیاتی تفصیلی و کوتاه مدت خود را تنظیم می کنند ، ولی در مجموع ، وقت کمی را </a:t>
            </a:r>
            <a:r>
              <a:rPr lang="fa-IR" sz="3200" dirty="0" smtClean="0">
                <a:cs typeface="B Nazanin" panose="00000400000000000000" pitchFamily="2" charset="-78"/>
              </a:rPr>
              <a:t>صرف برنامه ریزی ، گزارش نویسی و مطالعه می نمایند .</a:t>
            </a:r>
            <a:endParaRPr lang="en-US" sz="3200" dirty="0">
              <a:cs typeface="B Nazanin" panose="00000400000000000000" pitchFamily="2" charset="-78"/>
            </a:endParaRPr>
          </a:p>
        </p:txBody>
      </p:sp>
    </p:spTree>
    <p:extLst>
      <p:ext uri="{BB962C8B-B14F-4D97-AF65-F5344CB8AC3E}">
        <p14:creationId xmlns:p14="http://schemas.microsoft.com/office/powerpoint/2010/main" val="129370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337" y="104503"/>
            <a:ext cx="11495313" cy="8187936"/>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مدیران عملیاتی ، بیشتر وقت خود را با کارکنان ، بخشی از آن را با همکاران و زمان اندکی را با افراد مافوق یا افراد خارج از سازمان می گذرانند .</a:t>
            </a:r>
          </a:p>
          <a:p>
            <a:pPr algn="r">
              <a:lnSpc>
                <a:spcPct val="200000"/>
              </a:lnSpc>
            </a:pPr>
            <a:r>
              <a:rPr lang="fa-IR" sz="3200" dirty="0" smtClean="0">
                <a:cs typeface="B Nazanin" panose="00000400000000000000" pitchFamily="2" charset="-78"/>
              </a:rPr>
              <a:t>خلاصه اینکه مدیران عملیاتی ، دوره کاری فعالی را سپری می کنند و بیشتر وقتشان صرف حل و فصل مسائل آنی می شود .</a:t>
            </a:r>
          </a:p>
          <a:p>
            <a:pPr algn="r">
              <a:lnSpc>
                <a:spcPct val="200000"/>
              </a:lnSpc>
            </a:pPr>
            <a:r>
              <a:rPr lang="fa-IR" sz="3200" dirty="0" smtClean="0">
                <a:cs typeface="B Nazanin" panose="00000400000000000000" pitchFamily="2" charset="-78"/>
              </a:rPr>
              <a:t>این مدیران را معمولا رئیس قسمت ، سرپرست یا متصدی می نامند .</a:t>
            </a:r>
          </a:p>
          <a:p>
            <a:pPr algn="r">
              <a:lnSpc>
                <a:spcPct val="200000"/>
              </a:lnSpc>
            </a:pPr>
            <a:r>
              <a:rPr lang="fa-IR" sz="3200" dirty="0" smtClean="0">
                <a:cs typeface="B Nazanin" panose="00000400000000000000" pitchFamily="2" charset="-78"/>
              </a:rPr>
              <a:t>مدیریت عملیات ، مدیریت ارائه ی خدمات و تولیدات است و هدف آن هماهنگ کردن کوشش ها و تلاش ها و به کارگیری منابع و امکانات برای ارائه و حصول خدمات و تولیدات به بهترین وجه ممکن می باشد .    </a:t>
            </a:r>
            <a:endParaRPr lang="en-US" sz="3200" dirty="0">
              <a:cs typeface="B Nazanin" panose="00000400000000000000" pitchFamily="2" charset="-78"/>
            </a:endParaRPr>
          </a:p>
        </p:txBody>
      </p:sp>
    </p:spTree>
    <p:extLst>
      <p:ext uri="{BB962C8B-B14F-4D97-AF65-F5344CB8AC3E}">
        <p14:creationId xmlns:p14="http://schemas.microsoft.com/office/powerpoint/2010/main" val="374687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794" y="95795"/>
            <a:ext cx="11216639" cy="797141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مدیریت عملیات ، مدیریت ارائه ی خدمات و تولیدات است و هدف آن هماهنگ کردن کوشش ها و تلاش ها و به کارگیری منابع و امکانات برای ارائه و حصول خدمات و تولیدات به بهترین وجه ممکن می باشد .</a:t>
            </a:r>
          </a:p>
          <a:p>
            <a:pPr algn="r">
              <a:lnSpc>
                <a:spcPct val="200000"/>
              </a:lnSpc>
            </a:pPr>
            <a:r>
              <a:rPr lang="fa-IR" sz="3200" dirty="0" smtClean="0">
                <a:cs typeface="B Nazanin" panose="00000400000000000000" pitchFamily="2" charset="-78"/>
              </a:rPr>
              <a:t>مدیریت عملیات عنوان کلی است که هم مدیر و سرپرست تولید در یک موسسه یا کارگاه تولیدی و هم مدیر و سرپرست خدماتی در یک سازمان خدماتی را در بر می گیرد ، چه هر دوی این مدیران ، عملیاتی را برای وصول به اهداف سازمان هایشان که ارائه ی خدمات و تولیدات است ، انجام می دهند و هر دو صرف نظر از نوع خدمت یا محصولشان ، مدیر و سرپرست عملیاتی و اجرایی می باشند .</a:t>
            </a:r>
            <a:endParaRPr lang="en-US" sz="3200" dirty="0">
              <a:cs typeface="B Nazanin" panose="00000400000000000000" pitchFamily="2" charset="-78"/>
            </a:endParaRPr>
          </a:p>
        </p:txBody>
      </p:sp>
    </p:spTree>
    <p:extLst>
      <p:ext uri="{BB962C8B-B14F-4D97-AF65-F5344CB8AC3E}">
        <p14:creationId xmlns:p14="http://schemas.microsoft.com/office/powerpoint/2010/main" val="2557472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754" y="78377"/>
            <a:ext cx="11329852"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سرپرستان اشخاصی هستند که در موسسات صنعتی با کارگران و در سازمان های دولتی با کارمندان مامور اجرای عملیات بطور دائم در تماس بوده و مستقیما مسئول عملیات آنها می باشند در ضمن بیشتر فعالیت های اجرایی و اصلی سازمان در این منطقه انجام می شود .</a:t>
            </a:r>
          </a:p>
          <a:p>
            <a:pPr algn="r">
              <a:lnSpc>
                <a:spcPct val="200000"/>
              </a:lnSpc>
            </a:pPr>
            <a:r>
              <a:rPr lang="fa-IR" sz="3200" dirty="0" smtClean="0">
                <a:cs typeface="B Nazanin" panose="00000400000000000000" pitchFamily="2" charset="-78"/>
              </a:rPr>
              <a:t>به عبارت دیگر در این منطقه روسای قسمت ها ، ادارات ، کارگاه های تولیدی ، مدیران بخش ها و معاونان آنان ، قرار دارند که در تماس نزدیک با کارکنان می باشند و مسئول حسن اجرای وظایف و عملیات ، آنها هستند .</a:t>
            </a:r>
            <a:endParaRPr lang="en-US" sz="3200" dirty="0">
              <a:cs typeface="B Nazanin" panose="00000400000000000000" pitchFamily="2" charset="-78"/>
            </a:endParaRPr>
          </a:p>
        </p:txBody>
      </p:sp>
    </p:spTree>
    <p:extLst>
      <p:ext uri="{BB962C8B-B14F-4D97-AF65-F5344CB8AC3E}">
        <p14:creationId xmlns:p14="http://schemas.microsoft.com/office/powerpoint/2010/main" val="49527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66949" y="87086"/>
            <a:ext cx="10563497" cy="6494085"/>
          </a:xfrm>
          <a:prstGeom prst="rect">
            <a:avLst/>
          </a:prstGeom>
          <a:noFill/>
        </p:spPr>
        <p:txBody>
          <a:bodyPr wrap="square" rtlCol="0">
            <a:spAutoFit/>
          </a:bodyPr>
          <a:lstStyle/>
          <a:p>
            <a:pPr algn="r"/>
            <a:r>
              <a:rPr lang="fa-IR" sz="3600" dirty="0" smtClean="0">
                <a:solidFill>
                  <a:srgbClr val="C00000"/>
                </a:solidFill>
                <a:cs typeface="B Titr" panose="00000700000000000000" pitchFamily="2" charset="-78"/>
              </a:rPr>
              <a:t>مفهوم سرپرستی</a:t>
            </a:r>
          </a:p>
          <a:p>
            <a:pPr algn="r">
              <a:lnSpc>
                <a:spcPct val="200000"/>
              </a:lnSpc>
            </a:pPr>
            <a:r>
              <a:rPr lang="fa-IR" sz="3200" dirty="0" smtClean="0">
                <a:cs typeface="B Nazanin" panose="00000400000000000000" pitchFamily="2" charset="-78"/>
              </a:rPr>
              <a:t>از نظر لغوی در زبان انگلیسی سرپرست از دو واژه بزرگ ، گستره بینایی یا قدرت تصور تشکیل شده است .</a:t>
            </a:r>
          </a:p>
          <a:p>
            <a:pPr algn="r">
              <a:lnSpc>
                <a:spcPct val="200000"/>
              </a:lnSpc>
            </a:pPr>
            <a:r>
              <a:rPr lang="fa-IR" sz="3200" dirty="0" smtClean="0">
                <a:cs typeface="B Nazanin" panose="00000400000000000000" pitchFamily="2" charset="-78"/>
              </a:rPr>
              <a:t>در متون فارسی سرپرست مترادف با سرور ، بزرگ و رئیس می باشد و سرپرستی به معنای مواظبت و نگهداری اشخاص ، اشیاء و یا سازمان ها و موسسات می باشد .</a:t>
            </a:r>
          </a:p>
          <a:p>
            <a:pPr algn="r">
              <a:lnSpc>
                <a:spcPct val="200000"/>
              </a:lnSpc>
            </a:pPr>
            <a:r>
              <a:rPr lang="fa-IR" sz="3200" dirty="0" smtClean="0">
                <a:cs typeface="B Nazanin" panose="00000400000000000000" pitchFamily="2" charset="-78"/>
              </a:rPr>
              <a:t>در فرهنگ آمریکایی از سرپرست به عنوان فرد پیشرو ، در آلمان از سرپرست به عنوان کارگر پیشرو و انگلیسی ها آنرا تحت واژه ی مسئولان دانسته اند .</a:t>
            </a:r>
            <a:endParaRPr lang="en-US" sz="3200" dirty="0">
              <a:cs typeface="B Nazanin" panose="00000400000000000000" pitchFamily="2" charset="-78"/>
            </a:endParaRPr>
          </a:p>
        </p:txBody>
      </p:sp>
    </p:spTree>
    <p:extLst>
      <p:ext uri="{BB962C8B-B14F-4D97-AF65-F5344CB8AC3E}">
        <p14:creationId xmlns:p14="http://schemas.microsoft.com/office/powerpoint/2010/main" val="2881530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2114" y="165464"/>
            <a:ext cx="9988732" cy="6001643"/>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در متون مدیـریت ، سرپرست بـه کسی اطلاق می گردد کـه مسئولیت هدایت و اداره دیگران را عهده دار است و از طریق برقراری ارتباط ، فعالیت های سازمان را به وسیله زیردستان به انجام می رساند .</a:t>
            </a:r>
          </a:p>
          <a:p>
            <a:pPr algn="r">
              <a:lnSpc>
                <a:spcPct val="200000"/>
              </a:lnSpc>
            </a:pPr>
            <a:r>
              <a:rPr lang="fa-IR" sz="3200" dirty="0" smtClean="0">
                <a:cs typeface="B Nazanin" panose="00000400000000000000" pitchFamily="2" charset="-78"/>
              </a:rPr>
              <a:t>در تعریف دیگر ، سرپرست ، فـردی است که بـه طور مستقیم مسئولیت هدایت کار و فعالیت کارکنان و زیردستان بلافصل را برعهده دارد .</a:t>
            </a:r>
          </a:p>
          <a:p>
            <a:pPr algn="r">
              <a:lnSpc>
                <a:spcPct val="200000"/>
              </a:lnSpc>
            </a:pPr>
            <a:r>
              <a:rPr lang="fa-IR" sz="3200" dirty="0" smtClean="0">
                <a:cs typeface="B Nazanin" panose="00000400000000000000" pitchFamily="2" charset="-78"/>
              </a:rPr>
              <a:t>به هر حال در تمامی این تعاریف ، مفاهیم مشترک زیر برداشت می شود ؛</a:t>
            </a:r>
            <a:endParaRPr lang="en-US" sz="3200" dirty="0">
              <a:cs typeface="B Nazanin" panose="00000400000000000000" pitchFamily="2" charset="-78"/>
            </a:endParaRPr>
          </a:p>
        </p:txBody>
      </p:sp>
    </p:spTree>
    <p:extLst>
      <p:ext uri="{BB962C8B-B14F-4D97-AF65-F5344CB8AC3E}">
        <p14:creationId xmlns:p14="http://schemas.microsoft.com/office/powerpoint/2010/main" val="3485574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4766" y="653143"/>
            <a:ext cx="10380617" cy="4893647"/>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1-سرپرست چندین کارمند یا کارگر دارد که به او گزارش می دهند .</a:t>
            </a:r>
          </a:p>
          <a:p>
            <a:pPr algn="r">
              <a:lnSpc>
                <a:spcPct val="200000"/>
              </a:lnSpc>
            </a:pPr>
            <a:r>
              <a:rPr lang="fa-IR" sz="3200" dirty="0" smtClean="0">
                <a:cs typeface="B Nazanin" panose="00000400000000000000" pitchFamily="2" charset="-78"/>
              </a:rPr>
              <a:t>2-کار سرپرست از طریق افراد زیر مجموعه صورت می گیرد .</a:t>
            </a:r>
          </a:p>
          <a:p>
            <a:pPr algn="r">
              <a:lnSpc>
                <a:spcPct val="200000"/>
              </a:lnSpc>
            </a:pPr>
            <a:r>
              <a:rPr lang="fa-IR" sz="3200" dirty="0" smtClean="0">
                <a:cs typeface="B Nazanin" panose="00000400000000000000" pitchFamily="2" charset="-78"/>
              </a:rPr>
              <a:t>3-تلاش سرپرست در جهت تحقق اهداف و دستیابی به شاخص های عملکردی می باشد که از طریق مدیران بالا رتبه تعیین می شود.</a:t>
            </a:r>
          </a:p>
          <a:p>
            <a:pPr algn="r">
              <a:lnSpc>
                <a:spcPct val="200000"/>
              </a:lnSpc>
            </a:pPr>
            <a:r>
              <a:rPr lang="fa-IR" sz="3200" dirty="0" smtClean="0">
                <a:cs typeface="B Nazanin" panose="00000400000000000000" pitchFamily="2" charset="-78"/>
              </a:rPr>
              <a:t>4-نوع فعالیت سرپرست اجرایی و عملیاتی می باشد .</a:t>
            </a:r>
            <a:endParaRPr lang="en-US" sz="3200" dirty="0">
              <a:cs typeface="B Nazanin" panose="00000400000000000000" pitchFamily="2" charset="-78"/>
            </a:endParaRPr>
          </a:p>
        </p:txBody>
      </p:sp>
    </p:spTree>
    <p:extLst>
      <p:ext uri="{BB962C8B-B14F-4D97-AF65-F5344CB8AC3E}">
        <p14:creationId xmlns:p14="http://schemas.microsoft.com/office/powerpoint/2010/main" val="563239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5029" y="627017"/>
            <a:ext cx="9666514" cy="6494085"/>
          </a:xfrm>
          <a:prstGeom prst="rect">
            <a:avLst/>
          </a:prstGeom>
          <a:noFill/>
        </p:spPr>
        <p:txBody>
          <a:bodyPr wrap="square" rtlCol="0">
            <a:spAutoFit/>
          </a:bodyPr>
          <a:lstStyle/>
          <a:p>
            <a:pPr algn="r"/>
            <a:r>
              <a:rPr lang="fa-IR" sz="3200" dirty="0" smtClean="0">
                <a:cs typeface="B Titr" panose="00000700000000000000" pitchFamily="2" charset="-78"/>
              </a:rPr>
              <a:t>نقش و جایگاه سرپرست </a:t>
            </a:r>
          </a:p>
          <a:p>
            <a:pPr algn="r">
              <a:lnSpc>
                <a:spcPct val="200000"/>
              </a:lnSpc>
            </a:pPr>
            <a:r>
              <a:rPr lang="fa-IR" sz="3200" dirty="0" smtClean="0">
                <a:cs typeface="B Nazanin" panose="00000400000000000000" pitchFamily="2" charset="-78"/>
              </a:rPr>
              <a:t>برای سرپرستی تنها دانش کـار کافی نیست ، آشنایی نظری بـا کـار و داشتن مهارت فنی شرط لازم برای سرپرستی است .</a:t>
            </a:r>
          </a:p>
          <a:p>
            <a:pPr algn="r">
              <a:lnSpc>
                <a:spcPct val="200000"/>
              </a:lnSpc>
            </a:pPr>
            <a:r>
              <a:rPr lang="fa-IR" sz="3200" dirty="0" smtClean="0">
                <a:cs typeface="B Nazanin" panose="00000400000000000000" pitchFamily="2" charset="-78"/>
              </a:rPr>
              <a:t>سرپرست باید ضمن داشتن تسلط بر کار ، روش های کار ، طرز کار ماشینها و ابـزار و وسائل را بشناسد ، انتظارات زیـردستان و مـدیران را بـدانـد و میـزان اختیارات و مسئولیت های خویش را تشخیص دهد ، اما مهمترین انتظار از وی این است که موجب برانگیختن افراد شود .</a:t>
            </a:r>
            <a:endParaRPr lang="en-US" sz="3200" dirty="0">
              <a:cs typeface="B Nazanin" panose="00000400000000000000" pitchFamily="2" charset="-78"/>
            </a:endParaRPr>
          </a:p>
        </p:txBody>
      </p:sp>
    </p:spTree>
    <p:extLst>
      <p:ext uri="{BB962C8B-B14F-4D97-AF65-F5344CB8AC3E}">
        <p14:creationId xmlns:p14="http://schemas.microsoft.com/office/powerpoint/2010/main" val="303155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6320" y="339634"/>
            <a:ext cx="10154194" cy="6494085"/>
          </a:xfrm>
          <a:prstGeom prst="rect">
            <a:avLst/>
          </a:prstGeom>
          <a:noFill/>
        </p:spPr>
        <p:txBody>
          <a:bodyPr wrap="square" rtlCol="0">
            <a:spAutoFit/>
          </a:bodyPr>
          <a:lstStyle/>
          <a:p>
            <a:pPr algn="r"/>
            <a:r>
              <a:rPr lang="fa-IR" sz="3600" dirty="0" smtClean="0">
                <a:solidFill>
                  <a:srgbClr val="00B050"/>
                </a:solidFill>
                <a:cs typeface="B Titr" panose="00000700000000000000" pitchFamily="2" charset="-78"/>
              </a:rPr>
              <a:t>چگونه می توان افراد را برانگیخت ؟</a:t>
            </a:r>
          </a:p>
          <a:p>
            <a:pPr algn="r">
              <a:lnSpc>
                <a:spcPct val="200000"/>
              </a:lnSpc>
            </a:pPr>
            <a:r>
              <a:rPr lang="fa-IR" sz="3200" dirty="0" smtClean="0">
                <a:cs typeface="B Nazanin" panose="00000400000000000000" pitchFamily="2" charset="-78"/>
              </a:rPr>
              <a:t>لازمه این کار وجود سرپرستی است کـه خـود انگیزه های درونی داشته باشد تا بتواند موجب برانگیختن دیگران شود .</a:t>
            </a:r>
          </a:p>
          <a:p>
            <a:pPr algn="r">
              <a:lnSpc>
                <a:spcPct val="200000"/>
              </a:lnSpc>
            </a:pPr>
            <a:r>
              <a:rPr lang="fa-IR" sz="3200" dirty="0" smtClean="0">
                <a:cs typeface="B Nazanin" panose="00000400000000000000" pitchFamily="2" charset="-78"/>
              </a:rPr>
              <a:t>اگر سرپرست از دید کارکنان یک مدیر هدف دار و با انگیزه به حساب آید و خود نیز این امر را باور نماید ، انگیزش دیگران امکان پذیر می گردد .</a:t>
            </a:r>
          </a:p>
          <a:p>
            <a:pPr algn="r">
              <a:lnSpc>
                <a:spcPct val="200000"/>
              </a:lnSpc>
            </a:pPr>
            <a:r>
              <a:rPr lang="fa-IR" sz="3200" dirty="0" smtClean="0">
                <a:cs typeface="B Nazanin" panose="00000400000000000000" pitchFamily="2" charset="-78"/>
              </a:rPr>
              <a:t>سرپرستان اگر در موقعیت مطلوبی در سازمان قرار گیرند و به وظایف خود درست عمل کنند تحقق آرمانها ، سیاست ها و برنامه ها امکان پذیر می شوند </a:t>
            </a:r>
            <a:endParaRPr lang="en-US" sz="3200" dirty="0">
              <a:cs typeface="B Nazanin" panose="00000400000000000000" pitchFamily="2" charset="-78"/>
            </a:endParaRPr>
          </a:p>
        </p:txBody>
      </p:sp>
    </p:spTree>
    <p:extLst>
      <p:ext uri="{BB962C8B-B14F-4D97-AF65-F5344CB8AC3E}">
        <p14:creationId xmlns:p14="http://schemas.microsoft.com/office/powerpoint/2010/main" val="3664778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8640" y="609600"/>
            <a:ext cx="10450286" cy="5016758"/>
          </a:xfrm>
          <a:prstGeom prst="rect">
            <a:avLst/>
          </a:prstGeom>
          <a:noFill/>
        </p:spPr>
        <p:txBody>
          <a:bodyPr wrap="square" rtlCol="0">
            <a:spAutoFit/>
          </a:bodyPr>
          <a:lstStyle/>
          <a:p>
            <a:pPr algn="r">
              <a:lnSpc>
                <a:spcPct val="200000"/>
              </a:lnSpc>
            </a:pPr>
            <a:r>
              <a:rPr lang="fa-IR" sz="3200" dirty="0" smtClean="0">
                <a:cs typeface="B Nazanin" panose="00000400000000000000" pitchFamily="2" charset="-78"/>
              </a:rPr>
              <a:t>زیرا آنها انتقال دهنده افکار و هدفهای سازمان به کارکنان می باشند بـه بیانی دیگر سرپرست ها منعکس کننده اهداف عالی سازمان هستند .</a:t>
            </a:r>
          </a:p>
          <a:p>
            <a:pPr algn="r">
              <a:lnSpc>
                <a:spcPct val="200000"/>
              </a:lnSpc>
            </a:pPr>
            <a:r>
              <a:rPr lang="fa-IR" sz="3200" dirty="0" smtClean="0">
                <a:cs typeface="B Nazanin" panose="00000400000000000000" pitchFamily="2" charset="-78"/>
              </a:rPr>
              <a:t>امروزه سرپرستان کلید بهبود کیفیت و بهره وری سازمان بـه حساب می آیند ، زیرا تمامی راههای بهبود با آنها شروع می شود و با آنها ادامه پیدا کرده و به سرانجام می رسد .</a:t>
            </a:r>
            <a:endParaRPr lang="en-US" sz="3200" dirty="0">
              <a:cs typeface="B Nazanin" panose="00000400000000000000" pitchFamily="2" charset="-78"/>
            </a:endParaRPr>
          </a:p>
        </p:txBody>
      </p:sp>
    </p:spTree>
    <p:extLst>
      <p:ext uri="{BB962C8B-B14F-4D97-AF65-F5344CB8AC3E}">
        <p14:creationId xmlns:p14="http://schemas.microsoft.com/office/powerpoint/2010/main" val="46383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0857" y="539931"/>
            <a:ext cx="10110652" cy="6494085"/>
          </a:xfrm>
          <a:prstGeom prst="rect">
            <a:avLst/>
          </a:prstGeom>
          <a:noFill/>
        </p:spPr>
        <p:txBody>
          <a:bodyPr wrap="square" rtlCol="0">
            <a:spAutoFit/>
          </a:bodyPr>
          <a:lstStyle/>
          <a:p>
            <a:pPr algn="r"/>
            <a:r>
              <a:rPr lang="fa-IR" sz="3200" dirty="0" smtClean="0">
                <a:cs typeface="B Titr" panose="00000700000000000000" pitchFamily="2" charset="-78"/>
              </a:rPr>
              <a:t>تاریخچه سرپرستی</a:t>
            </a:r>
          </a:p>
          <a:p>
            <a:pPr algn="r">
              <a:lnSpc>
                <a:spcPct val="200000"/>
              </a:lnSpc>
            </a:pPr>
            <a:r>
              <a:rPr lang="fa-IR" sz="3200" dirty="0" smtClean="0">
                <a:cs typeface="B Nazanin" panose="00000400000000000000" pitchFamily="2" charset="-78"/>
              </a:rPr>
              <a:t>موقعیت و جایگاه سرپرست در صنایع و سازمـان های صنعتی طی اعصار گذشته تحولات چشمگیری داشته است .</a:t>
            </a:r>
          </a:p>
          <a:p>
            <a:pPr algn="r">
              <a:lnSpc>
                <a:spcPct val="200000"/>
              </a:lnSpc>
            </a:pPr>
            <a:r>
              <a:rPr lang="fa-IR" sz="3200" dirty="0" smtClean="0">
                <a:cs typeface="B Nazanin" panose="00000400000000000000" pitchFamily="2" charset="-78"/>
              </a:rPr>
              <a:t>در گذشته سرپـرست بـه تنهایی کارگـاه را اداره می کـرد ؛ کـارکنان زیردست را شخصا به استخدام در می آورد یا اخراج می کرد ؛ مسئولیت کنترل زمان و ساعت کار مرئوسان را به عهده داشت ؛ تولید را کنترل می کـرد و میزان حقوق کارکنان زیردست خود را به دلخواه تعیین می کرد .</a:t>
            </a:r>
            <a:endParaRPr lang="en-US" sz="3200" dirty="0">
              <a:cs typeface="B Nazanin" panose="00000400000000000000" pitchFamily="2" charset="-78"/>
            </a:endParaRPr>
          </a:p>
        </p:txBody>
      </p:sp>
    </p:spTree>
    <p:extLst>
      <p:ext uri="{BB962C8B-B14F-4D97-AF65-F5344CB8AC3E}">
        <p14:creationId xmlns:p14="http://schemas.microsoft.com/office/powerpoint/2010/main" val="2911253129"/>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148</TotalTime>
  <Words>2154</Words>
  <Application>Microsoft Office PowerPoint</Application>
  <PresentationFormat>Widescreen</PresentationFormat>
  <Paragraphs>90</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 Nazanin</vt:lpstr>
      <vt:lpstr>B Titr</vt:lpstr>
      <vt:lpstr>Calibri Light</vt:lpstr>
      <vt:lpstr>Times New Roman</vt:lpstr>
      <vt:lpstr>Metropolitan</vt:lpstr>
      <vt:lpstr>کلیات و مفاهیم سرپرستی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کلیات و مفاهیم سرپرستی</dc:title>
  <dc:creator>F.Araghi</dc:creator>
  <cp:lastModifiedBy>F.Araghi</cp:lastModifiedBy>
  <cp:revision>15</cp:revision>
  <dcterms:created xsi:type="dcterms:W3CDTF">2020-04-06T04:16:32Z</dcterms:created>
  <dcterms:modified xsi:type="dcterms:W3CDTF">2020-04-06T06:44:58Z</dcterms:modified>
</cp:coreProperties>
</file>