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3/8/2020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3/8/2020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درس مدیریت تولید </a:t>
            </a:r>
            <a:endParaRPr lang="en-US" dirty="0"/>
          </a:p>
        </p:txBody>
      </p:sp>
      <p:sp>
        <p:nvSpPr>
          <p:cNvPr id="3" name="Subtitle 2"/>
          <p:cNvSpPr>
            <a:spLocks noGrp="1"/>
          </p:cNvSpPr>
          <p:nvPr>
            <p:ph type="subTitle" idx="1"/>
          </p:nvPr>
        </p:nvSpPr>
        <p:spPr/>
        <p:txBody>
          <a:bodyPr/>
          <a:lstStyle/>
          <a:p>
            <a:r>
              <a:rPr lang="fa-IR" dirty="0" smtClean="0"/>
              <a:t>مدرس : فرح ناز عراقی</a:t>
            </a:r>
          </a:p>
          <a:p>
            <a:r>
              <a:rPr lang="fa-IR" dirty="0" smtClean="0"/>
              <a:t>کارشناسی رشته حسابداری</a:t>
            </a:r>
            <a:endParaRPr lang="en-US" dirty="0"/>
          </a:p>
        </p:txBody>
      </p:sp>
    </p:spTree>
    <p:extLst>
      <p:ext uri="{BB962C8B-B14F-4D97-AF65-F5344CB8AC3E}">
        <p14:creationId xmlns:p14="http://schemas.microsoft.com/office/powerpoint/2010/main" val="4268500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2481" y="226424"/>
            <a:ext cx="10232570" cy="6494085"/>
          </a:xfrm>
          <a:prstGeom prst="rect">
            <a:avLst/>
          </a:prstGeom>
          <a:noFill/>
        </p:spPr>
        <p:txBody>
          <a:bodyPr wrap="square" rtlCol="0">
            <a:spAutoFit/>
          </a:bodyPr>
          <a:lstStyle/>
          <a:p>
            <a:pPr algn="r"/>
            <a:r>
              <a:rPr lang="fa-IR" sz="3200" b="1" dirty="0" smtClean="0">
                <a:solidFill>
                  <a:schemeClr val="bg1"/>
                </a:solidFill>
                <a:cs typeface="B Nazanin" panose="00000400000000000000" pitchFamily="2" charset="-78"/>
              </a:rPr>
              <a:t>فرآیندهای پروژه ای</a:t>
            </a:r>
          </a:p>
          <a:p>
            <a:pPr algn="r">
              <a:lnSpc>
                <a:spcPct val="200000"/>
              </a:lnSpc>
            </a:pPr>
            <a:r>
              <a:rPr lang="fa-IR" sz="3200" dirty="0" smtClean="0">
                <a:cs typeface="B Nazanin" panose="00000400000000000000" pitchFamily="2" charset="-78"/>
              </a:rPr>
              <a:t>ساخت یک مدرسه ، دانشگاه ، بیمارستان یا اجراء یک طرح راه آهن شهری ، اجراء یک کنفرانس ، مطالعه و تحقیق بر روی یک موضوع خاص علمی یا بررسی حسابهای مالی یک شرکت ، مثالهایی از انواع پروژه ها هستند که توسط سازمانها اجراء می شوند .</a:t>
            </a:r>
          </a:p>
          <a:p>
            <a:pPr algn="r">
              <a:lnSpc>
                <a:spcPct val="200000"/>
              </a:lnSpc>
            </a:pPr>
            <a:r>
              <a:rPr lang="fa-IR" sz="3200" dirty="0" smtClean="0">
                <a:cs typeface="B Nazanin" panose="00000400000000000000" pitchFamily="2" charset="-78"/>
              </a:rPr>
              <a:t>روشهای اجرائی یا فرآیندهای پروژه ای حداکثر میزان دخالت مشتری ( کارفرما ) را در کاری که اجراء می شود در نظر می گیرند .</a:t>
            </a:r>
            <a:endParaRPr lang="en-US" sz="3200" dirty="0">
              <a:cs typeface="B Nazanin" panose="00000400000000000000" pitchFamily="2" charset="-78"/>
            </a:endParaRPr>
          </a:p>
        </p:txBody>
      </p:sp>
    </p:spTree>
    <p:extLst>
      <p:ext uri="{BB962C8B-B14F-4D97-AF65-F5344CB8AC3E}">
        <p14:creationId xmlns:p14="http://schemas.microsoft.com/office/powerpoint/2010/main" val="179279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43" y="174171"/>
            <a:ext cx="10302239"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عین حال سازمانهای اجرا کننده پروژه ها تنوع و انعطاف پذیری زیادی را در کارهایی که انجام می دهند دارند.</a:t>
            </a:r>
          </a:p>
          <a:p>
            <a:pPr algn="r">
              <a:lnSpc>
                <a:spcPct val="200000"/>
              </a:lnSpc>
            </a:pPr>
            <a:r>
              <a:rPr lang="fa-IR" sz="3200" dirty="0" smtClean="0">
                <a:cs typeface="B Nazanin" panose="00000400000000000000" pitchFamily="2" charset="-78"/>
              </a:rPr>
              <a:t>پروژه ها در محلهای مختلف و تحت شرایط مختلف و متنوعی انجام می گیرند و سازمان اجرا کننده باید آمادگی انعطاف و تطبیق با شرایط گوناگون را داشته باشد .</a:t>
            </a:r>
          </a:p>
          <a:p>
            <a:pPr algn="r">
              <a:lnSpc>
                <a:spcPct val="200000"/>
              </a:lnSpc>
            </a:pPr>
            <a:r>
              <a:rPr lang="fa-IR" sz="3200" dirty="0" smtClean="0">
                <a:cs typeface="B Nazanin" panose="00000400000000000000" pitchFamily="2" charset="-78"/>
              </a:rPr>
              <a:t>در فرآیندهای پروژه ای هر طرح یا پروژه ، فقط یک بار اجرا می شود و بنابراین باید گفت حجم تولید یک محصول خاص حداقل است .</a:t>
            </a:r>
          </a:p>
        </p:txBody>
      </p:sp>
    </p:spTree>
    <p:extLst>
      <p:ext uri="{BB962C8B-B14F-4D97-AF65-F5344CB8AC3E}">
        <p14:creationId xmlns:p14="http://schemas.microsoft.com/office/powerpoint/2010/main" val="4114279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983" y="679269"/>
            <a:ext cx="9631680"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امکان انقطاع کار در حد زیاد وجود دارد و معمولا بین پایان یک پروژه تا آغاز یک پروژه دیگر زمان بیکاری به وجود می آید .</a:t>
            </a:r>
          </a:p>
          <a:p>
            <a:pPr algn="r">
              <a:lnSpc>
                <a:spcPct val="200000"/>
              </a:lnSpc>
            </a:pPr>
            <a:r>
              <a:rPr lang="fa-IR" sz="3200" dirty="0" smtClean="0">
                <a:cs typeface="B Nazanin" panose="00000400000000000000" pitchFamily="2" charset="-78"/>
              </a:rPr>
              <a:t>در فرآیندهای پروژه ای بنا به خصوصیات و شرایط هر پروژه یک ساختار خاص نیروی انسانی و سازمانی تشکیل شده و پس از پایان پروژه ، اعضاء سازمان به نحو دیگری در پروژه های بعدی گمارده می شوند .</a:t>
            </a:r>
            <a:endParaRPr lang="en-US" sz="3200" dirty="0">
              <a:cs typeface="B Nazanin" panose="00000400000000000000" pitchFamily="2" charset="-78"/>
            </a:endParaRPr>
          </a:p>
        </p:txBody>
      </p:sp>
    </p:spTree>
    <p:extLst>
      <p:ext uri="{BB962C8B-B14F-4D97-AF65-F5344CB8AC3E}">
        <p14:creationId xmlns:p14="http://schemas.microsoft.com/office/powerpoint/2010/main" val="19438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65464"/>
            <a:ext cx="10005558" cy="1463040"/>
          </a:xfrm>
        </p:spPr>
        <p:txBody>
          <a:bodyPr/>
          <a:lstStyle/>
          <a:p>
            <a:pPr algn="r"/>
            <a:r>
              <a:rPr lang="fa-IR" dirty="0" smtClean="0">
                <a:cs typeface="B Nazanin" panose="00000400000000000000" pitchFamily="2" charset="-78"/>
              </a:rPr>
              <a:t>فرآیندهای سفارشی </a:t>
            </a:r>
            <a:endParaRPr lang="en-US" dirty="0">
              <a:cs typeface="B Nazanin" panose="00000400000000000000" pitchFamily="2" charset="-78"/>
            </a:endParaRPr>
          </a:p>
        </p:txBody>
      </p:sp>
      <p:sp>
        <p:nvSpPr>
          <p:cNvPr id="3" name="TextBox 2"/>
          <p:cNvSpPr txBox="1"/>
          <p:nvPr/>
        </p:nvSpPr>
        <p:spPr>
          <a:xfrm>
            <a:off x="888273" y="1733006"/>
            <a:ext cx="10093235"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طیف انواع فرآیندها بعد از فرآیندهای پروژه ای ، فرآیندهای سفارشی قرار می گیرند .</a:t>
            </a:r>
          </a:p>
          <a:p>
            <a:pPr algn="r">
              <a:lnSpc>
                <a:spcPct val="200000"/>
              </a:lnSpc>
            </a:pPr>
            <a:r>
              <a:rPr lang="fa-IR" sz="3200" dirty="0" smtClean="0">
                <a:cs typeface="B Nazanin" panose="00000400000000000000" pitchFamily="2" charset="-78"/>
              </a:rPr>
              <a:t>کارخانجات سازنده کشتی های بزرگ و کارخانجات ماشین سازی نمونه های مشخصی از سازمانهایی هستند که سیستم تولید آنها دارای فرآیندهای سفارشی می باشد .</a:t>
            </a:r>
            <a:endParaRPr lang="en-US" sz="3200" dirty="0">
              <a:cs typeface="B Nazanin" panose="00000400000000000000" pitchFamily="2" charset="-78"/>
            </a:endParaRPr>
          </a:p>
        </p:txBody>
      </p:sp>
    </p:spTree>
    <p:extLst>
      <p:ext uri="{BB962C8B-B14F-4D97-AF65-F5344CB8AC3E}">
        <p14:creationId xmlns:p14="http://schemas.microsoft.com/office/powerpoint/2010/main" val="105402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7611" y="661851"/>
            <a:ext cx="9596846"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این کارخانجات ، سفارشات ساخت یک ماشین یا یک مجموعه از ماشین آلات یا مقداری قطعات یدکی از سوی مشتری به کارخانه می رسد و کارخانه با در نظر گرفتن خواسته ها و استانداردهای مورد در خواست مشتری ، ولی در چارچوب مشخصات و استانداردهای تنظیم شده برای کارخانه ، به ساخت محصولات سفارش شده می پردازد .</a:t>
            </a:r>
            <a:endParaRPr lang="en-US" sz="3200" dirty="0">
              <a:cs typeface="B Nazanin" panose="00000400000000000000" pitchFamily="2" charset="-78"/>
            </a:endParaRPr>
          </a:p>
        </p:txBody>
      </p:sp>
    </p:spTree>
    <p:extLst>
      <p:ext uri="{BB962C8B-B14F-4D97-AF65-F5344CB8AC3E}">
        <p14:creationId xmlns:p14="http://schemas.microsoft.com/office/powerpoint/2010/main" val="656736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3040" y="714103"/>
            <a:ext cx="9144000" cy="2923877"/>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این نوع صنایع انقطاع عملیات تولید ( مثلا کار در یک نوبت روز ) به راحتی امکان پذیر است و نیز حجم تولید یک محصول خاص نسبتا کم و تنوع محصولاتی که توسط کارخانه تولید می شود زیاد است .</a:t>
            </a:r>
            <a:endParaRPr lang="en-US" sz="3200" dirty="0">
              <a:cs typeface="B Nazanin" panose="00000400000000000000" pitchFamily="2" charset="-78"/>
            </a:endParaRPr>
          </a:p>
        </p:txBody>
      </p:sp>
    </p:spTree>
    <p:extLst>
      <p:ext uri="{BB962C8B-B14F-4D97-AF65-F5344CB8AC3E}">
        <p14:creationId xmlns:p14="http://schemas.microsoft.com/office/powerpoint/2010/main" val="291027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3440" y="252550"/>
            <a:ext cx="9962606" cy="6001643"/>
          </a:xfrm>
          <a:prstGeom prst="rect">
            <a:avLst/>
          </a:prstGeom>
          <a:noFill/>
        </p:spPr>
        <p:txBody>
          <a:bodyPr wrap="square" rtlCol="0">
            <a:spAutoFit/>
          </a:bodyPr>
          <a:lstStyle/>
          <a:p>
            <a:pPr algn="r"/>
            <a:r>
              <a:rPr lang="fa-IR" sz="3200" b="1" dirty="0" smtClean="0">
                <a:cs typeface="B Nazanin" panose="00000400000000000000" pitchFamily="2" charset="-78"/>
              </a:rPr>
              <a:t>فرآیندهای دسته ای</a:t>
            </a:r>
          </a:p>
          <a:p>
            <a:pPr algn="r">
              <a:lnSpc>
                <a:spcPct val="200000"/>
              </a:lnSpc>
            </a:pPr>
            <a:r>
              <a:rPr lang="fa-IR" sz="3200" dirty="0" smtClean="0">
                <a:cs typeface="B Nazanin" panose="00000400000000000000" pitchFamily="2" charset="-78"/>
              </a:rPr>
              <a:t>در فرآیندهای دسته ای هر چند مدت یکبار بر روی ماشین آلات ، یک محصول خاص به مقدار نسبتا زیاد تولید شده و پس از آن تولید متوقف می شود تا ماشین آلات برای تولید محصول دیگری آماده شوند .</a:t>
            </a:r>
          </a:p>
          <a:p>
            <a:pPr algn="r">
              <a:lnSpc>
                <a:spcPct val="200000"/>
              </a:lnSpc>
            </a:pPr>
            <a:r>
              <a:rPr lang="fa-IR" sz="3200" dirty="0" smtClean="0">
                <a:cs typeface="B Nazanin" panose="00000400000000000000" pitchFamily="2" charset="-78"/>
              </a:rPr>
              <a:t>طرح و مشخصات محصولات عمدتا توسط کارخانه  تعیین می شود ولی تا حدودی نظریات مشتریان در طرح و مشخصات دخالت داده می شود . </a:t>
            </a:r>
          </a:p>
          <a:p>
            <a:pPr algn="r"/>
            <a:r>
              <a:rPr lang="fa-IR" sz="3200" dirty="0" smtClean="0">
                <a:cs typeface="B Nazanin" panose="00000400000000000000" pitchFamily="2" charset="-78"/>
              </a:rPr>
              <a:t>در این نوع صنایع نیز انقطاع تولید امکان پذیر و عملی است .</a:t>
            </a:r>
            <a:endParaRPr lang="en-US" sz="3200" dirty="0">
              <a:cs typeface="B Nazanin" panose="00000400000000000000" pitchFamily="2" charset="-78"/>
            </a:endParaRPr>
          </a:p>
        </p:txBody>
      </p:sp>
    </p:spTree>
    <p:extLst>
      <p:ext uri="{BB962C8B-B14F-4D97-AF65-F5344CB8AC3E}">
        <p14:creationId xmlns:p14="http://schemas.microsoft.com/office/powerpoint/2010/main" val="1725639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7840" y="322217"/>
            <a:ext cx="8969829"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کارخانجات تولید محصولات داروئی نمونه ی مشخصی از سیستمهای دارای فرآیند دسته ای هستند .</a:t>
            </a:r>
          </a:p>
          <a:p>
            <a:pPr algn="r">
              <a:lnSpc>
                <a:spcPct val="200000"/>
              </a:lnSpc>
            </a:pPr>
            <a:r>
              <a:rPr lang="fa-IR" sz="3200" dirty="0" smtClean="0">
                <a:cs typeface="B Nazanin" panose="00000400000000000000" pitchFamily="2" charset="-78"/>
              </a:rPr>
              <a:t>در این کارخانجات در فواصل زمانی مشخصی یک مقدار از یک نوع دارو، مثلا آنتی بیوتیک تولید شده و پس از آن ماشین آلات برای تولید مقدار معینی از یک محصول دیگر ، نظیر یک نوع قرص ویتامین آماده و تنظیم می شوند .</a:t>
            </a:r>
            <a:endParaRPr lang="en-US" sz="3200" dirty="0">
              <a:cs typeface="B Nazanin" panose="00000400000000000000" pitchFamily="2" charset="-78"/>
            </a:endParaRPr>
          </a:p>
        </p:txBody>
      </p:sp>
    </p:spTree>
    <p:extLst>
      <p:ext uri="{BB962C8B-B14F-4D97-AF65-F5344CB8AC3E}">
        <p14:creationId xmlns:p14="http://schemas.microsoft.com/office/powerpoint/2010/main" val="1171888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2114" y="592183"/>
            <a:ext cx="9448800" cy="6228065"/>
          </a:xfrm>
          <a:prstGeom prst="rect">
            <a:avLst/>
          </a:prstGeom>
          <a:noFill/>
        </p:spPr>
        <p:txBody>
          <a:bodyPr wrap="square" rtlCol="0">
            <a:spAutoFit/>
          </a:bodyPr>
          <a:lstStyle/>
          <a:p>
            <a:pPr algn="r">
              <a:lnSpc>
                <a:spcPct val="200000"/>
              </a:lnSpc>
            </a:pPr>
            <a:r>
              <a:rPr lang="fa-IR" sz="3200" b="1" dirty="0" smtClean="0">
                <a:cs typeface="B Nazanin" panose="00000400000000000000" pitchFamily="2" charset="-78"/>
              </a:rPr>
              <a:t>فرآیندهای انبوهی ( خطی) </a:t>
            </a:r>
          </a:p>
          <a:p>
            <a:pPr algn="r">
              <a:lnSpc>
                <a:spcPct val="200000"/>
              </a:lnSpc>
            </a:pPr>
            <a:r>
              <a:rPr lang="fa-IR" sz="3200" dirty="0" smtClean="0">
                <a:cs typeface="B Nazanin" panose="00000400000000000000" pitchFamily="2" charset="-78"/>
              </a:rPr>
              <a:t>کارخانجات تولید خودرو و لوازم خانگی نمونه هایی از صنایع دارای فرآیند انبوهی یا خطی هستند .</a:t>
            </a:r>
          </a:p>
          <a:p>
            <a:pPr algn="r">
              <a:lnSpc>
                <a:spcPct val="200000"/>
              </a:lnSpc>
            </a:pPr>
            <a:r>
              <a:rPr lang="fa-IR" sz="3200" dirty="0" smtClean="0">
                <a:cs typeface="B Nazanin" panose="00000400000000000000" pitchFamily="2" charset="-78"/>
              </a:rPr>
              <a:t>در ادبیات تولید از آن نظر اصطلاح خطی به این کارخانجات اطلاق می شود که در این کارخانجات هر خط تولید به تولید یک محصول خاص در حجم زیاد اختصاص دارد .</a:t>
            </a:r>
            <a:endParaRPr lang="en-US" sz="3200" dirty="0">
              <a:cs typeface="B Nazanin" panose="00000400000000000000" pitchFamily="2" charset="-78"/>
            </a:endParaRPr>
          </a:p>
        </p:txBody>
      </p:sp>
    </p:spTree>
    <p:extLst>
      <p:ext uri="{BB962C8B-B14F-4D97-AF65-F5344CB8AC3E}">
        <p14:creationId xmlns:p14="http://schemas.microsoft.com/office/powerpoint/2010/main" val="1129109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0126" y="705394"/>
            <a:ext cx="8795657"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با وجود اینکه در این صنایع انقطاع تولید از نظر فنی مشکل ساز نخواهد بود ، ولی با توجه به سرمایه گذاری بالای کارخانه ، و بالا بودن نسبت هزینه های ماشین آلات به هزینه های نیروی انسانی ، از دیدگاه اقتصادی مقرون به صرفه است که اینگونه صنایع به صورت نسبتا پیوسته کار کنند .</a:t>
            </a:r>
            <a:endParaRPr lang="en-US" sz="3200" dirty="0">
              <a:cs typeface="B Nazanin" panose="00000400000000000000" pitchFamily="2" charset="-78"/>
            </a:endParaRPr>
          </a:p>
        </p:txBody>
      </p:sp>
    </p:spTree>
    <p:extLst>
      <p:ext uri="{BB962C8B-B14F-4D97-AF65-F5344CB8AC3E}">
        <p14:creationId xmlns:p14="http://schemas.microsoft.com/office/powerpoint/2010/main" val="272611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84663" y="226423"/>
            <a:ext cx="9474926"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معنای لغوی کلمه ی صنعت عبارت از :</a:t>
            </a:r>
          </a:p>
          <a:p>
            <a:pPr algn="r">
              <a:lnSpc>
                <a:spcPct val="200000"/>
              </a:lnSpc>
            </a:pPr>
            <a:r>
              <a:rPr lang="fa-IR" sz="3200" dirty="0" smtClean="0">
                <a:cs typeface="B Nazanin" panose="00000400000000000000" pitchFamily="2" charset="-78"/>
              </a:rPr>
              <a:t>کار و پیشه توام با هنر و مهارت جهت ساختن است .</a:t>
            </a:r>
          </a:p>
          <a:p>
            <a:pPr algn="r">
              <a:lnSpc>
                <a:spcPct val="200000"/>
              </a:lnSpc>
            </a:pPr>
            <a:endParaRPr lang="fa-IR" sz="3200" dirty="0">
              <a:cs typeface="B Nazanin" panose="00000400000000000000" pitchFamily="2" charset="-78"/>
            </a:endParaRPr>
          </a:p>
          <a:p>
            <a:pPr algn="r">
              <a:lnSpc>
                <a:spcPct val="200000"/>
              </a:lnSpc>
            </a:pPr>
            <a:r>
              <a:rPr lang="fa-IR" sz="3200" dirty="0" smtClean="0">
                <a:cs typeface="B Nazanin" panose="00000400000000000000" pitchFamily="2" charset="-78"/>
              </a:rPr>
              <a:t>تولید نیز به معنای:</a:t>
            </a:r>
          </a:p>
          <a:p>
            <a:pPr algn="r">
              <a:lnSpc>
                <a:spcPct val="200000"/>
              </a:lnSpc>
            </a:pPr>
            <a:r>
              <a:rPr lang="fa-IR" sz="3200" dirty="0" smtClean="0">
                <a:cs typeface="B Nazanin" panose="00000400000000000000" pitchFamily="2" charset="-78"/>
              </a:rPr>
              <a:t>چیزی را از چیز دیگر به وجود آوردن</a:t>
            </a:r>
          </a:p>
          <a:p>
            <a:pPr algn="r">
              <a:lnSpc>
                <a:spcPct val="200000"/>
              </a:lnSpc>
            </a:pPr>
            <a:r>
              <a:rPr lang="fa-IR" sz="3200" dirty="0" smtClean="0">
                <a:cs typeface="B Nazanin" panose="00000400000000000000" pitchFamily="2" charset="-78"/>
              </a:rPr>
              <a:t>و حاصل کردن چیزی از طریق زراعت و یا صناعت </a:t>
            </a:r>
            <a:endParaRPr lang="en-US" sz="3200" dirty="0">
              <a:cs typeface="B Nazanin" panose="00000400000000000000" pitchFamily="2" charset="-78"/>
            </a:endParaRPr>
          </a:p>
        </p:txBody>
      </p:sp>
    </p:spTree>
    <p:extLst>
      <p:ext uri="{BB962C8B-B14F-4D97-AF65-F5344CB8AC3E}">
        <p14:creationId xmlns:p14="http://schemas.microsoft.com/office/powerpoint/2010/main" val="3729175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5257" y="661851"/>
            <a:ext cx="8499566" cy="5878532"/>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این صنایع با توجه به بالا بودن حجم هر محصول ( برخورداری از اقتصاد تولید انبوهی ) ، هزینه ی تولید واحد محصول در مقایسه با سیستمهای قبلی پایین تر خواهد بود .</a:t>
            </a:r>
          </a:p>
          <a:p>
            <a:pPr algn="r">
              <a:lnSpc>
                <a:spcPct val="200000"/>
              </a:lnSpc>
            </a:pPr>
            <a:r>
              <a:rPr lang="fa-IR" sz="3200" dirty="0" smtClean="0">
                <a:cs typeface="B Nazanin" panose="00000400000000000000" pitchFamily="2" charset="-78"/>
              </a:rPr>
              <a:t>محصولات این کارخانجات از استانداردهای تعیین شده ای برخوردار هستند و میزان دخالت دهی نظریات مشتری در مشخصات محصول در این صنایع بسیار محدود می باشد .</a:t>
            </a:r>
            <a:endParaRPr lang="en-US" sz="3200" dirty="0">
              <a:cs typeface="B Nazanin" panose="00000400000000000000" pitchFamily="2" charset="-78"/>
            </a:endParaRPr>
          </a:p>
        </p:txBody>
      </p:sp>
    </p:spTree>
    <p:extLst>
      <p:ext uri="{BB962C8B-B14F-4D97-AF65-F5344CB8AC3E}">
        <p14:creationId xmlns:p14="http://schemas.microsoft.com/office/powerpoint/2010/main" val="3894705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5394" y="156754"/>
            <a:ext cx="10406743" cy="6494085"/>
          </a:xfrm>
          <a:prstGeom prst="rect">
            <a:avLst/>
          </a:prstGeom>
          <a:noFill/>
        </p:spPr>
        <p:txBody>
          <a:bodyPr wrap="square" rtlCol="0">
            <a:spAutoFit/>
          </a:bodyPr>
          <a:lstStyle/>
          <a:p>
            <a:pPr algn="r"/>
            <a:r>
              <a:rPr lang="fa-IR" sz="3200" b="1" dirty="0" smtClean="0">
                <a:cs typeface="B Nazanin" panose="00000400000000000000" pitchFamily="2" charset="-78"/>
              </a:rPr>
              <a:t>فرآیندهای پیوسته </a:t>
            </a:r>
          </a:p>
          <a:p>
            <a:pPr algn="r">
              <a:lnSpc>
                <a:spcPct val="200000"/>
              </a:lnSpc>
            </a:pPr>
            <a:r>
              <a:rPr lang="fa-IR" sz="3200" dirty="0" smtClean="0">
                <a:cs typeface="B Nazanin" panose="00000400000000000000" pitchFamily="2" charset="-78"/>
              </a:rPr>
              <a:t>فرآیندهای پیوسته در انتهای طیف انواع فرآیندها قرار می گیرند .</a:t>
            </a:r>
          </a:p>
          <a:p>
            <a:pPr algn="r">
              <a:lnSpc>
                <a:spcPct val="200000"/>
              </a:lnSpc>
            </a:pPr>
            <a:r>
              <a:rPr lang="fa-IR" sz="3200" dirty="0" smtClean="0">
                <a:cs typeface="B Nazanin" panose="00000400000000000000" pitchFamily="2" charset="-78"/>
              </a:rPr>
              <a:t>در این صنایع خصوصیت پیوستگی در دو عامل مختلف وجود دارد .</a:t>
            </a:r>
          </a:p>
          <a:p>
            <a:pPr algn="r">
              <a:lnSpc>
                <a:spcPct val="200000"/>
              </a:lnSpc>
            </a:pPr>
            <a:r>
              <a:rPr lang="fa-IR" sz="3200" dirty="0" smtClean="0">
                <a:cs typeface="B Nazanin" panose="00000400000000000000" pitchFamily="2" charset="-78"/>
              </a:rPr>
              <a:t>این دو عامل عبارتند از :</a:t>
            </a:r>
          </a:p>
          <a:p>
            <a:pPr algn="r">
              <a:lnSpc>
                <a:spcPct val="200000"/>
              </a:lnSpc>
            </a:pPr>
            <a:r>
              <a:rPr lang="fa-IR" sz="3200" dirty="0" smtClean="0">
                <a:cs typeface="B Nazanin" panose="00000400000000000000" pitchFamily="2" charset="-78"/>
              </a:rPr>
              <a:t>1- پیوستگی در جریان تولید </a:t>
            </a:r>
          </a:p>
          <a:p>
            <a:pPr algn="r">
              <a:lnSpc>
                <a:spcPct val="200000"/>
              </a:lnSpc>
            </a:pPr>
            <a:r>
              <a:rPr lang="fa-IR" sz="3200" dirty="0" smtClean="0">
                <a:cs typeface="B Nazanin" panose="00000400000000000000" pitchFamily="2" charset="-78"/>
              </a:rPr>
              <a:t>2 – پیوستگی در زمان .</a:t>
            </a:r>
          </a:p>
          <a:p>
            <a:pPr algn="r"/>
            <a:r>
              <a:rPr lang="fa-IR" sz="3200" dirty="0" smtClean="0">
                <a:cs typeface="B Nazanin" panose="00000400000000000000" pitchFamily="2" charset="-78"/>
              </a:rPr>
              <a:t>ماشین آلات این صنایع تشکیل یک زنجیره پیوسته داده و جریان محصول از حالت ماده اولیه تا محصول نهائی به صورت پیوسته روی آنها ادامه دارد .</a:t>
            </a:r>
            <a:endParaRPr lang="en-US" sz="3200" dirty="0">
              <a:cs typeface="B Nazanin" panose="00000400000000000000" pitchFamily="2" charset="-78"/>
            </a:endParaRPr>
          </a:p>
        </p:txBody>
      </p:sp>
    </p:spTree>
    <p:extLst>
      <p:ext uri="{BB962C8B-B14F-4D97-AF65-F5344CB8AC3E}">
        <p14:creationId xmlns:p14="http://schemas.microsoft.com/office/powerpoint/2010/main" val="2489340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2447" y="165464"/>
            <a:ext cx="9849394"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معمولا در این صنایع حجم محصولات نیمه تمام بین ماشین آلات بسیار کم است .</a:t>
            </a:r>
          </a:p>
          <a:p>
            <a:pPr algn="r">
              <a:lnSpc>
                <a:spcPct val="200000"/>
              </a:lnSpc>
            </a:pPr>
            <a:r>
              <a:rPr lang="fa-IR" sz="3200" dirty="0" smtClean="0">
                <a:cs typeface="B Nazanin" panose="00000400000000000000" pitchFamily="2" charset="-78"/>
              </a:rPr>
              <a:t>تعداد ( تنوع ) محصولات این صنایع محدود بوده و حجم تولید هر محصول بسیار زیاد است .</a:t>
            </a:r>
          </a:p>
          <a:p>
            <a:pPr algn="r">
              <a:lnSpc>
                <a:spcPct val="200000"/>
              </a:lnSpc>
            </a:pPr>
            <a:r>
              <a:rPr lang="fa-IR" sz="3200" dirty="0" smtClean="0">
                <a:cs typeface="B Nazanin" panose="00000400000000000000" pitchFamily="2" charset="-78"/>
              </a:rPr>
              <a:t>خواسته های مشتری تقریبا در مشخصات محصول منظور نمی شود و مشتری اجبار به قبول محصول با مشخصات تعیین شده توسط کارخانه دارد .</a:t>
            </a:r>
            <a:endParaRPr lang="en-US" sz="3200" dirty="0">
              <a:cs typeface="B Nazanin" panose="00000400000000000000" pitchFamily="2" charset="-78"/>
            </a:endParaRPr>
          </a:p>
        </p:txBody>
      </p:sp>
    </p:spTree>
    <p:extLst>
      <p:ext uri="{BB962C8B-B14F-4D97-AF65-F5344CB8AC3E}">
        <p14:creationId xmlns:p14="http://schemas.microsoft.com/office/powerpoint/2010/main" val="259950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165463"/>
            <a:ext cx="10328366"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کارخانجات پتروشیمی ، تولید فلزات ، و صنایع شیمیایی بزرگ ، همچنین نیروگاههای تولید انرژی الکتریکی نمونه هائی از صنایع تولید پیوسته هستند .</a:t>
            </a:r>
          </a:p>
          <a:p>
            <a:pPr algn="r">
              <a:lnSpc>
                <a:spcPct val="200000"/>
              </a:lnSpc>
            </a:pPr>
            <a:r>
              <a:rPr lang="fa-IR" sz="3200" dirty="0" smtClean="0">
                <a:cs typeface="B Nazanin" panose="00000400000000000000" pitchFamily="2" charset="-78"/>
              </a:rPr>
              <a:t>پیوستگی در زمان تولید در این نوع صنایع الزامی است و عملا هر بار توقف تولید مستلزم برنامه ریزی ، هزینه و نیروی انسانی بالا برای راه اندازی مجدد می باشد .</a:t>
            </a:r>
          </a:p>
          <a:p>
            <a:pPr algn="r">
              <a:lnSpc>
                <a:spcPct val="200000"/>
              </a:lnSpc>
            </a:pPr>
            <a:r>
              <a:rPr lang="fa-IR" sz="3200" dirty="0" smtClean="0">
                <a:cs typeface="B Nazanin" panose="00000400000000000000" pitchFamily="2" charset="-78"/>
              </a:rPr>
              <a:t>بدین سبب این نوع کارخانجات معمولا به طور 24 ساعته و در تمام روزهای سال عملیات تولیدی را ادامه می دهند .</a:t>
            </a:r>
            <a:endParaRPr lang="en-US" sz="3200" dirty="0">
              <a:cs typeface="B Nazanin" panose="00000400000000000000" pitchFamily="2" charset="-78"/>
            </a:endParaRPr>
          </a:p>
        </p:txBody>
      </p:sp>
    </p:spTree>
    <p:extLst>
      <p:ext uri="{BB962C8B-B14F-4D97-AF65-F5344CB8AC3E}">
        <p14:creationId xmlns:p14="http://schemas.microsoft.com/office/powerpoint/2010/main" val="1283112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243840"/>
            <a:ext cx="10432868" cy="5570756"/>
          </a:xfrm>
          <a:prstGeom prst="rect">
            <a:avLst/>
          </a:prstGeom>
          <a:noFill/>
        </p:spPr>
        <p:txBody>
          <a:bodyPr wrap="square" rtlCol="0">
            <a:spAutoFit/>
          </a:bodyPr>
          <a:lstStyle/>
          <a:p>
            <a:pPr algn="r"/>
            <a:r>
              <a:rPr lang="fa-IR" sz="3600" dirty="0" smtClean="0">
                <a:cs typeface="B Titr" panose="00000700000000000000" pitchFamily="2" charset="-78"/>
              </a:rPr>
              <a:t>نقطه سر به سر تولید </a:t>
            </a:r>
          </a:p>
          <a:p>
            <a:pPr algn="r">
              <a:lnSpc>
                <a:spcPct val="200000"/>
              </a:lnSpc>
            </a:pPr>
            <a:r>
              <a:rPr lang="fa-IR" sz="3200" dirty="0" smtClean="0">
                <a:cs typeface="B Nazanin" panose="00000400000000000000" pitchFamily="2" charset="-78"/>
              </a:rPr>
              <a:t>برای مدیران ، برنامه ریزان و حتی مجموعه کارکنان یک سازمان لازم است این آگاهی حاصل شود که برای اینکه سازمان آنها در موقعیتی قرار بگیرد که با زیان مواجه نشود باید حداقل تولید آنها در واحد زمان ( مثلا در ماه ) چه مقدار باشد.</a:t>
            </a:r>
          </a:p>
          <a:p>
            <a:pPr algn="r">
              <a:lnSpc>
                <a:spcPct val="200000"/>
              </a:lnSpc>
            </a:pPr>
            <a:r>
              <a:rPr lang="fa-IR" sz="3200" dirty="0" smtClean="0">
                <a:cs typeface="B Nazanin" panose="00000400000000000000" pitchFamily="2" charset="-78"/>
              </a:rPr>
              <a:t>واحدهای خدماتی نیز به نحو مشابه باید بدانند که با انجام حداقل چه مقدار در واحد زمان ، سازمان آنها در موقعیتی قرار می گیرد که با زیان مواجه نشود .</a:t>
            </a:r>
            <a:endParaRPr lang="en-US" sz="3200" dirty="0">
              <a:cs typeface="B Nazanin" panose="00000400000000000000" pitchFamily="2" charset="-78"/>
            </a:endParaRPr>
          </a:p>
        </p:txBody>
      </p:sp>
    </p:spTree>
    <p:extLst>
      <p:ext uri="{BB962C8B-B14F-4D97-AF65-F5344CB8AC3E}">
        <p14:creationId xmlns:p14="http://schemas.microsoft.com/office/powerpoint/2010/main" val="1300029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3338" y="914400"/>
            <a:ext cx="8508274"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برای روشن شدن بیشتر موضوع ، </a:t>
            </a:r>
            <a:r>
              <a:rPr lang="fa-IR" sz="3200" b="1" dirty="0" smtClean="0">
                <a:solidFill>
                  <a:schemeClr val="accent3"/>
                </a:solidFill>
                <a:cs typeface="B Nazanin" panose="00000400000000000000" pitchFamily="2" charset="-78"/>
              </a:rPr>
              <a:t>نقطه سر به سر </a:t>
            </a:r>
            <a:r>
              <a:rPr lang="fa-IR" sz="3200" dirty="0" smtClean="0">
                <a:cs typeface="B Nazanin" panose="00000400000000000000" pitchFamily="2" charset="-78"/>
              </a:rPr>
              <a:t>را به صورت زیر تعریف می کنیم :</a:t>
            </a:r>
          </a:p>
          <a:p>
            <a:pPr algn="r">
              <a:lnSpc>
                <a:spcPct val="200000"/>
              </a:lnSpc>
            </a:pPr>
            <a:r>
              <a:rPr lang="fa-IR" sz="3200" dirty="0" smtClean="0">
                <a:cs typeface="B Nazanin" panose="00000400000000000000" pitchFamily="2" charset="-78"/>
              </a:rPr>
              <a:t>نقطه سر به سر عبارت از آن حجم از تولید در واحد زمان است که به ازاء آن جمع درآمد حاصل از فروش محصول با جمع هزینه های تولید محصول برابر باشد .</a:t>
            </a:r>
            <a:endParaRPr lang="en-US" sz="3200" dirty="0">
              <a:cs typeface="B Nazanin" panose="00000400000000000000" pitchFamily="2" charset="-78"/>
            </a:endParaRPr>
          </a:p>
        </p:txBody>
      </p:sp>
    </p:spTree>
    <p:extLst>
      <p:ext uri="{BB962C8B-B14F-4D97-AF65-F5344CB8AC3E}">
        <p14:creationId xmlns:p14="http://schemas.microsoft.com/office/powerpoint/2010/main" val="56622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3704" y="287383"/>
            <a:ext cx="9248502"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با توجه به تعریف فوق ، در صورتیکه یک واحد سازمانی ماهیانه درست به مقدار نقطه سر به سر تولید کند ، مجموع درآمدی که از فروش محصول تولید شده در آن ماه برایش حاصل می شود، با مجموع هزینه هائی که بابت تولید آن مقدار محصول صرف شده برابر است .</a:t>
            </a:r>
          </a:p>
          <a:p>
            <a:pPr algn="r">
              <a:lnSpc>
                <a:spcPct val="200000"/>
              </a:lnSpc>
            </a:pPr>
            <a:r>
              <a:rPr lang="fa-IR" sz="3200" dirty="0" smtClean="0">
                <a:cs typeface="B Nazanin" panose="00000400000000000000" pitchFamily="2" charset="-78"/>
              </a:rPr>
              <a:t>به عبارت دیگر سازمان از نظر سرعت تولید ( مقدار تولید در واحد زمان ) در نقطه سر به سر قرار دارد .</a:t>
            </a:r>
            <a:endParaRPr lang="en-US" sz="3200" dirty="0">
              <a:cs typeface="B Nazanin" panose="00000400000000000000" pitchFamily="2" charset="-78"/>
            </a:endParaRPr>
          </a:p>
        </p:txBody>
      </p:sp>
    </p:spTree>
    <p:extLst>
      <p:ext uri="{BB962C8B-B14F-4D97-AF65-F5344CB8AC3E}">
        <p14:creationId xmlns:p14="http://schemas.microsoft.com/office/powerpoint/2010/main" val="3558654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6651" y="182880"/>
            <a:ext cx="10023565" cy="6494085"/>
          </a:xfrm>
          <a:prstGeom prst="rect">
            <a:avLst/>
          </a:prstGeom>
          <a:noFill/>
        </p:spPr>
        <p:txBody>
          <a:bodyPr wrap="square" rtlCol="0">
            <a:spAutoFit/>
          </a:bodyPr>
          <a:lstStyle/>
          <a:p>
            <a:pPr algn="r"/>
            <a:r>
              <a:rPr lang="fa-IR" sz="3200" b="1" dirty="0" smtClean="0">
                <a:cs typeface="B Nazanin" panose="00000400000000000000" pitchFamily="2" charset="-78"/>
              </a:rPr>
              <a:t>محاسبه نقطه سر به سر </a:t>
            </a:r>
          </a:p>
          <a:p>
            <a:pPr algn="r">
              <a:lnSpc>
                <a:spcPct val="200000"/>
              </a:lnSpc>
            </a:pPr>
            <a:r>
              <a:rPr lang="fa-IR" sz="3200" dirty="0" smtClean="0">
                <a:cs typeface="B Nazanin" panose="00000400000000000000" pitchFamily="2" charset="-78"/>
              </a:rPr>
              <a:t>برای دستیابی به رابطه مناسبی جهت تعیین نقطه سر به سر هزینه های یک سازمان را به دو بخش :</a:t>
            </a:r>
          </a:p>
          <a:p>
            <a:pPr algn="r">
              <a:lnSpc>
                <a:spcPct val="200000"/>
              </a:lnSpc>
            </a:pPr>
            <a:r>
              <a:rPr lang="fa-IR" sz="3200" dirty="0" smtClean="0">
                <a:cs typeface="B Nazanin" panose="00000400000000000000" pitchFamily="2" charset="-78"/>
              </a:rPr>
              <a:t>1 – هزینه های ثابت </a:t>
            </a:r>
          </a:p>
          <a:p>
            <a:pPr algn="r">
              <a:lnSpc>
                <a:spcPct val="200000"/>
              </a:lnSpc>
            </a:pPr>
            <a:r>
              <a:rPr lang="fa-IR" sz="3200" dirty="0" smtClean="0">
                <a:cs typeface="B Nazanin" panose="00000400000000000000" pitchFamily="2" charset="-78"/>
              </a:rPr>
              <a:t>2 – هزینه های متغیر تقسیم می کنیم </a:t>
            </a:r>
          </a:p>
          <a:p>
            <a:pPr algn="r">
              <a:lnSpc>
                <a:spcPct val="200000"/>
              </a:lnSpc>
            </a:pPr>
            <a:r>
              <a:rPr lang="fa-IR" sz="3200" dirty="0" smtClean="0">
                <a:cs typeface="B Nazanin" panose="00000400000000000000" pitchFamily="2" charset="-78"/>
              </a:rPr>
              <a:t>هزینه های ثابت : در یک کارگاه ، بدون توجه به اینکه مقدار تولید در واحد زمان ، مثلا در ماه چه مقداری است ، ماهیانه مبلغی به طور ثابت صرف می شود .</a:t>
            </a:r>
            <a:endParaRPr lang="en-US" sz="3200" dirty="0">
              <a:cs typeface="B Nazanin" panose="00000400000000000000" pitchFamily="2" charset="-78"/>
            </a:endParaRPr>
          </a:p>
        </p:txBody>
      </p:sp>
    </p:spTree>
    <p:extLst>
      <p:ext uri="{BB962C8B-B14F-4D97-AF65-F5344CB8AC3E}">
        <p14:creationId xmlns:p14="http://schemas.microsoft.com/office/powerpoint/2010/main" val="3464498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5954" y="226423"/>
            <a:ext cx="9657806" cy="6555641"/>
          </a:xfrm>
          <a:prstGeom prst="rect">
            <a:avLst/>
          </a:prstGeom>
          <a:noFill/>
        </p:spPr>
        <p:txBody>
          <a:bodyPr wrap="square" rtlCol="0">
            <a:spAutoFit/>
          </a:bodyPr>
          <a:lstStyle/>
          <a:p>
            <a:pPr algn="r"/>
            <a:r>
              <a:rPr lang="fa-IR" sz="3600" b="1" dirty="0" smtClean="0">
                <a:solidFill>
                  <a:schemeClr val="accent4"/>
                </a:solidFill>
                <a:cs typeface="B Nazanin" panose="00000400000000000000" pitchFamily="2" charset="-78"/>
              </a:rPr>
              <a:t>هزینه هایی نظیر </a:t>
            </a:r>
          </a:p>
          <a:p>
            <a:pPr algn="r">
              <a:lnSpc>
                <a:spcPct val="200000"/>
              </a:lnSpc>
            </a:pPr>
            <a:r>
              <a:rPr lang="fa-IR" sz="3200" dirty="0" smtClean="0">
                <a:cs typeface="B Nazanin" panose="00000400000000000000" pitchFamily="2" charset="-78"/>
              </a:rPr>
              <a:t>هزینه کرایه کارگاه</a:t>
            </a:r>
          </a:p>
          <a:p>
            <a:pPr algn="r">
              <a:lnSpc>
                <a:spcPct val="200000"/>
              </a:lnSpc>
            </a:pPr>
            <a:r>
              <a:rPr lang="fa-IR" sz="3200" dirty="0" smtClean="0">
                <a:cs typeface="B Nazanin" panose="00000400000000000000" pitchFamily="2" charset="-78"/>
              </a:rPr>
              <a:t>حقوق مدیران و افرادی که حقوق ثابت ماهیانه می گیرند </a:t>
            </a:r>
          </a:p>
          <a:p>
            <a:pPr algn="r">
              <a:lnSpc>
                <a:spcPct val="200000"/>
              </a:lnSpc>
            </a:pPr>
            <a:r>
              <a:rPr lang="fa-IR" sz="3200" dirty="0" smtClean="0">
                <a:cs typeface="B Nazanin" panose="00000400000000000000" pitchFamily="2" charset="-78"/>
              </a:rPr>
              <a:t>و مصرف برق کارگاه جهت روشنائی</a:t>
            </a:r>
          </a:p>
          <a:p>
            <a:pPr algn="r">
              <a:lnSpc>
                <a:spcPct val="200000"/>
              </a:lnSpc>
            </a:pPr>
            <a:r>
              <a:rPr lang="fa-IR" sz="3200" dirty="0" smtClean="0">
                <a:cs typeface="B Nazanin" panose="00000400000000000000" pitchFamily="2" charset="-78"/>
              </a:rPr>
              <a:t>نمونه هائی از هزینه های ثابت هستند.</a:t>
            </a:r>
          </a:p>
          <a:p>
            <a:pPr algn="r">
              <a:lnSpc>
                <a:spcPct val="200000"/>
              </a:lnSpc>
            </a:pPr>
            <a:r>
              <a:rPr lang="fa-IR" sz="3200" dirty="0" smtClean="0">
                <a:cs typeface="B Nazanin" panose="00000400000000000000" pitchFamily="2" charset="-78"/>
              </a:rPr>
              <a:t>با کم و زیاد شدن مقدار تولید در ماه ( در حدود مشخص ) این هزینه ها تغییر ننموده بلکه ثابت هستند .</a:t>
            </a:r>
            <a:endParaRPr lang="en-US" sz="3200" dirty="0">
              <a:cs typeface="B Nazanin" panose="00000400000000000000" pitchFamily="2" charset="-78"/>
            </a:endParaRPr>
          </a:p>
        </p:txBody>
      </p:sp>
    </p:spTree>
    <p:extLst>
      <p:ext uri="{BB962C8B-B14F-4D97-AF65-F5344CB8AC3E}">
        <p14:creationId xmlns:p14="http://schemas.microsoft.com/office/powerpoint/2010/main" val="394293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9" y="156754"/>
            <a:ext cx="11077302" cy="8586966"/>
          </a:xfrm>
          <a:prstGeom prst="rect">
            <a:avLst/>
          </a:prstGeom>
          <a:noFill/>
        </p:spPr>
        <p:txBody>
          <a:bodyPr wrap="square" rtlCol="0">
            <a:spAutoFit/>
          </a:bodyPr>
          <a:lstStyle/>
          <a:p>
            <a:pPr algn="r"/>
            <a:r>
              <a:rPr lang="fa-IR" sz="4000" b="1" dirty="0" smtClean="0">
                <a:solidFill>
                  <a:schemeClr val="accent3"/>
                </a:solidFill>
                <a:cs typeface="B Nazanin" panose="00000400000000000000" pitchFamily="2" charset="-78"/>
              </a:rPr>
              <a:t>هزینه های متغیر</a:t>
            </a:r>
          </a:p>
          <a:p>
            <a:pPr algn="r">
              <a:lnSpc>
                <a:spcPct val="200000"/>
              </a:lnSpc>
            </a:pPr>
            <a:r>
              <a:rPr lang="fa-IR" sz="3200" dirty="0" smtClean="0">
                <a:cs typeface="B Nazanin" panose="00000400000000000000" pitchFamily="2" charset="-78"/>
              </a:rPr>
              <a:t>علاوه بر هزینه های ثابت ،</a:t>
            </a:r>
          </a:p>
          <a:p>
            <a:pPr algn="r">
              <a:lnSpc>
                <a:spcPct val="200000"/>
              </a:lnSpc>
            </a:pPr>
            <a:r>
              <a:rPr lang="fa-IR" sz="3200" dirty="0" smtClean="0">
                <a:cs typeface="B Nazanin" panose="00000400000000000000" pitchFamily="2" charset="-78"/>
              </a:rPr>
              <a:t>برای تولید هر یک واحد محصول،</a:t>
            </a:r>
          </a:p>
          <a:p>
            <a:pPr algn="r">
              <a:lnSpc>
                <a:spcPct val="200000"/>
              </a:lnSpc>
            </a:pPr>
            <a:r>
              <a:rPr lang="fa-IR" sz="3200" dirty="0" smtClean="0">
                <a:cs typeface="B Nazanin" panose="00000400000000000000" pitchFamily="2" charset="-78"/>
              </a:rPr>
              <a:t>هزینه های دیگری نیز وجود دارد که مقدار آنها در واحد زمان ثابت نبوده ، </a:t>
            </a:r>
          </a:p>
          <a:p>
            <a:pPr algn="r">
              <a:lnSpc>
                <a:spcPct val="200000"/>
              </a:lnSpc>
            </a:pPr>
            <a:r>
              <a:rPr lang="fa-IR" sz="3200" dirty="0" smtClean="0">
                <a:cs typeface="B Nazanin" panose="00000400000000000000" pitchFamily="2" charset="-78"/>
              </a:rPr>
              <a:t>بلکه بستگی به حجم ( مقدار) تولید در آن واحد زمان دارد .</a:t>
            </a:r>
          </a:p>
          <a:p>
            <a:pPr algn="r">
              <a:lnSpc>
                <a:spcPct val="200000"/>
              </a:lnSpc>
            </a:pPr>
            <a:r>
              <a:rPr lang="fa-IR" sz="3200" dirty="0" smtClean="0">
                <a:cs typeface="B Nazanin" panose="00000400000000000000" pitchFamily="2" charset="-78"/>
              </a:rPr>
              <a:t>برای مثال ، </a:t>
            </a:r>
          </a:p>
          <a:p>
            <a:pPr algn="r">
              <a:lnSpc>
                <a:spcPct val="200000"/>
              </a:lnSpc>
            </a:pPr>
            <a:r>
              <a:rPr lang="fa-IR" sz="3200" dirty="0" smtClean="0">
                <a:cs typeface="B Nazanin" panose="00000400000000000000" pitchFamily="2" charset="-78"/>
              </a:rPr>
              <a:t>هزینه های مواد اولیه ، </a:t>
            </a:r>
          </a:p>
          <a:p>
            <a:pPr algn="r">
              <a:lnSpc>
                <a:spcPct val="200000"/>
              </a:lnSpc>
            </a:pPr>
            <a:r>
              <a:rPr lang="fa-IR" sz="3200" dirty="0" smtClean="0">
                <a:cs typeface="B Nazanin" panose="00000400000000000000" pitchFamily="2" charset="-78"/>
              </a:rPr>
              <a:t>برق صنعتی ماشین آلات تولیدی ، </a:t>
            </a:r>
          </a:p>
          <a:p>
            <a:pPr algn="r">
              <a:lnSpc>
                <a:spcPct val="200000"/>
              </a:lnSpc>
            </a:pPr>
            <a:r>
              <a:rPr lang="fa-IR" sz="3200" dirty="0" smtClean="0">
                <a:cs typeface="B Nazanin" panose="00000400000000000000" pitchFamily="2" charset="-78"/>
              </a:rPr>
              <a:t>دستمزد کارگران ( در صورتیکه دستمزد براساس مقدار تولید باشد ) </a:t>
            </a:r>
            <a:endParaRPr lang="en-US" sz="3200" dirty="0">
              <a:cs typeface="B Nazanin" panose="00000400000000000000" pitchFamily="2" charset="-78"/>
            </a:endParaRPr>
          </a:p>
        </p:txBody>
      </p:sp>
    </p:spTree>
    <p:extLst>
      <p:ext uri="{BB962C8B-B14F-4D97-AF65-F5344CB8AC3E}">
        <p14:creationId xmlns:p14="http://schemas.microsoft.com/office/powerpoint/2010/main" val="345092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7874" y="801189"/>
            <a:ext cx="8368937" cy="4524315"/>
          </a:xfrm>
          <a:prstGeom prst="rect">
            <a:avLst/>
          </a:prstGeom>
          <a:noFill/>
        </p:spPr>
        <p:txBody>
          <a:bodyPr wrap="square" rtlCol="0">
            <a:spAutoFit/>
          </a:bodyPr>
          <a:lstStyle/>
          <a:p>
            <a:pPr algn="r"/>
            <a:r>
              <a:rPr lang="fa-IR" sz="3200" dirty="0" smtClean="0">
                <a:cs typeface="B Nazanin" panose="00000400000000000000" pitchFamily="2" charset="-78"/>
              </a:rPr>
              <a:t>در صورتی که در معنای وسیع و کلی به تعریف های فوق توجه کنیم ، عملیات صنعتی و تولیدی در برگیرنده ی هر نوع ساختن و یا به وجود آوردن خواهد بود .</a:t>
            </a:r>
          </a:p>
          <a:p>
            <a:pPr algn="r"/>
            <a:r>
              <a:rPr lang="fa-IR" sz="3200" dirty="0" smtClean="0">
                <a:cs typeface="B Nazanin" panose="00000400000000000000" pitchFamily="2" charset="-78"/>
              </a:rPr>
              <a:t>کار و پیشه توام با مهارت یک نویسنده باعث به وجود آوردن یک اثر ادبی شده و نوعی تولید محسوب می شود .</a:t>
            </a:r>
          </a:p>
          <a:p>
            <a:pPr algn="r"/>
            <a:r>
              <a:rPr lang="fa-IR" sz="3200" dirty="0" smtClean="0">
                <a:cs typeface="B Nazanin" panose="00000400000000000000" pitchFamily="2" charset="-78"/>
              </a:rPr>
              <a:t>مجموعه فعالیتها و اقداماتی که توسط یک موسسه حمل و نقل صورت می گیرد ، به وجود آورنده خدمات ترابری بوده و عملیات و فعالیتهای یک موسسه ی مالی نظیر یک بانک ، به وجود آورنده خدمات مالی برای استفاده جامعه است . </a:t>
            </a:r>
            <a:endParaRPr lang="en-US" sz="3200" dirty="0">
              <a:cs typeface="B Nazanin" panose="00000400000000000000" pitchFamily="2" charset="-78"/>
            </a:endParaRPr>
          </a:p>
        </p:txBody>
      </p:sp>
    </p:spTree>
    <p:extLst>
      <p:ext uri="{BB962C8B-B14F-4D97-AF65-F5344CB8AC3E}">
        <p14:creationId xmlns:p14="http://schemas.microsoft.com/office/powerpoint/2010/main" val="2793867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1383" y="644434"/>
            <a:ext cx="8264434" cy="1569660"/>
          </a:xfrm>
          <a:prstGeom prst="rect">
            <a:avLst/>
          </a:prstGeom>
          <a:noFill/>
        </p:spPr>
        <p:txBody>
          <a:bodyPr wrap="square" rtlCol="0">
            <a:spAutoFit/>
          </a:bodyPr>
          <a:lstStyle/>
          <a:p>
            <a:pPr algn="r"/>
            <a:r>
              <a:rPr lang="fa-IR" sz="3200" dirty="0" smtClean="0">
                <a:cs typeface="B Nazanin" panose="00000400000000000000" pitchFamily="2" charset="-78"/>
              </a:rPr>
              <a:t>و سوخت صنعتی در خط تولید از انواع هزینه های متغیر هستند.</a:t>
            </a:r>
          </a:p>
          <a:p>
            <a:pPr algn="r"/>
            <a:r>
              <a:rPr lang="fa-IR" sz="3200" smtClean="0">
                <a:cs typeface="B Nazanin" panose="00000400000000000000" pitchFamily="2" charset="-78"/>
              </a:rPr>
              <a:t>طبیعی است که هزینه های متغیر همان گونه که اشاره شد با تغییر سرعت تولید دستخوش تغییر می شوند .</a:t>
            </a:r>
            <a:endParaRPr lang="en-US" sz="3200">
              <a:cs typeface="B Nazanin" panose="00000400000000000000" pitchFamily="2" charset="-78"/>
            </a:endParaRPr>
          </a:p>
        </p:txBody>
      </p:sp>
    </p:spTree>
    <p:extLst>
      <p:ext uri="{BB962C8B-B14F-4D97-AF65-F5344CB8AC3E}">
        <p14:creationId xmlns:p14="http://schemas.microsoft.com/office/powerpoint/2010/main" val="161329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9429" y="836023"/>
            <a:ext cx="8499565" cy="3908762"/>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نوع دیگر تولید ، عبارت از ساخت کالاها از کالاهای دیگر می باشد .</a:t>
            </a:r>
          </a:p>
          <a:p>
            <a:pPr algn="r">
              <a:lnSpc>
                <a:spcPct val="200000"/>
              </a:lnSpc>
            </a:pPr>
            <a:r>
              <a:rPr lang="fa-IR" sz="3200" dirty="0" smtClean="0">
                <a:cs typeface="B Nazanin" panose="00000400000000000000" pitchFamily="2" charset="-78"/>
              </a:rPr>
              <a:t>عملیات تولیدی ، چه در زمینه ی تولید خدمات و چه در زمینه ی تولید کالاهای فیزیکی ، همواره با پشتیبانی یک ترکیب منظم از چند عامل اصلی به اجزاء در می آیند .</a:t>
            </a:r>
            <a:endParaRPr lang="en-US" sz="3200" dirty="0">
              <a:cs typeface="B Nazanin" panose="00000400000000000000" pitchFamily="2" charset="-78"/>
            </a:endParaRPr>
          </a:p>
        </p:txBody>
      </p:sp>
    </p:spTree>
    <p:extLst>
      <p:ext uri="{BB962C8B-B14F-4D97-AF65-F5344CB8AC3E}">
        <p14:creationId xmlns:p14="http://schemas.microsoft.com/office/powerpoint/2010/main" val="121080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6252" y="409304"/>
            <a:ext cx="9152708"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این عوامل که به عنوان چهار مولفه ی اصلی فن آوری نیز از آنها نام برده می شود ، عبارتند از :</a:t>
            </a:r>
          </a:p>
          <a:p>
            <a:pPr algn="r">
              <a:lnSpc>
                <a:spcPct val="200000"/>
              </a:lnSpc>
            </a:pPr>
            <a:r>
              <a:rPr lang="fa-IR" sz="3200" dirty="0" smtClean="0">
                <a:cs typeface="B Nazanin" panose="00000400000000000000" pitchFamily="2" charset="-78"/>
              </a:rPr>
              <a:t>نیروی انسانی </a:t>
            </a:r>
          </a:p>
          <a:p>
            <a:pPr algn="r">
              <a:lnSpc>
                <a:spcPct val="200000"/>
              </a:lnSpc>
            </a:pPr>
            <a:r>
              <a:rPr lang="fa-IR" sz="3200" dirty="0" smtClean="0">
                <a:cs typeface="B Nazanin" panose="00000400000000000000" pitchFamily="2" charset="-78"/>
              </a:rPr>
              <a:t>امکانات و تجهیزات فیزیکی ( سخت افزارها)</a:t>
            </a:r>
          </a:p>
          <a:p>
            <a:pPr algn="r">
              <a:lnSpc>
                <a:spcPct val="200000"/>
              </a:lnSpc>
            </a:pPr>
            <a:r>
              <a:rPr lang="fa-IR" sz="3200" dirty="0" smtClean="0">
                <a:cs typeface="B Nazanin" panose="00000400000000000000" pitchFamily="2" charset="-78"/>
              </a:rPr>
              <a:t>دانشهای مدیریتی و فرآیندی یا دانش سازمانی</a:t>
            </a:r>
          </a:p>
          <a:p>
            <a:pPr algn="r">
              <a:lnSpc>
                <a:spcPct val="200000"/>
              </a:lnSpc>
            </a:pPr>
            <a:r>
              <a:rPr lang="fa-IR" sz="3200" dirty="0" smtClean="0">
                <a:cs typeface="B Nazanin" panose="00000400000000000000" pitchFamily="2" charset="-78"/>
              </a:rPr>
              <a:t>سیستمهای اطلاع رسانی</a:t>
            </a:r>
            <a:endParaRPr lang="en-US" sz="3200" dirty="0">
              <a:cs typeface="B Nazanin" panose="00000400000000000000" pitchFamily="2" charset="-78"/>
            </a:endParaRPr>
          </a:p>
        </p:txBody>
      </p:sp>
    </p:spTree>
    <p:extLst>
      <p:ext uri="{BB962C8B-B14F-4D97-AF65-F5344CB8AC3E}">
        <p14:creationId xmlns:p14="http://schemas.microsoft.com/office/powerpoint/2010/main" val="3021965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029" y="278674"/>
            <a:ext cx="9509760"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قابل توجه است که عوامل نام برده شده تنها مربوط به زمانهای اخیر و حتی دوره های بعد از انقلاب صنعتی نمی باشند .</a:t>
            </a:r>
          </a:p>
          <a:p>
            <a:pPr algn="r">
              <a:lnSpc>
                <a:spcPct val="200000"/>
              </a:lnSpc>
            </a:pPr>
            <a:r>
              <a:rPr lang="fa-IR" sz="3200" dirty="0" smtClean="0">
                <a:cs typeface="B Nazanin" panose="00000400000000000000" pitchFamily="2" charset="-78"/>
              </a:rPr>
              <a:t>می توان گفت از ابتدای تاریخ تمدن بشر ، و از آن موقع که قسمت اعظم وقت و نیروی انسان اولیه صرف تولید جهت برآورد نیازهای شخصی و فردی می شده است ، همواره این چهار عامل در امر تولید حضور داشته اند .</a:t>
            </a:r>
            <a:endParaRPr lang="en-US" sz="3200" dirty="0">
              <a:cs typeface="B Nazanin" panose="00000400000000000000" pitchFamily="2" charset="-78"/>
            </a:endParaRPr>
          </a:p>
        </p:txBody>
      </p:sp>
    </p:spTree>
    <p:extLst>
      <p:ext uri="{BB962C8B-B14F-4D97-AF65-F5344CB8AC3E}">
        <p14:creationId xmlns:p14="http://schemas.microsoft.com/office/powerpoint/2010/main" val="191787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103" y="0"/>
            <a:ext cx="10380617" cy="716940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عامل مشترک ، در اغلب موارد به وجود آمدن و تکمیل شدن یک صنعت ، خواستها و نیازمندیهای انسانها بوده است .</a:t>
            </a:r>
          </a:p>
          <a:p>
            <a:pPr algn="r">
              <a:lnSpc>
                <a:spcPct val="200000"/>
              </a:lnSpc>
            </a:pPr>
            <a:r>
              <a:rPr lang="fa-IR" sz="3200" dirty="0" smtClean="0">
                <a:cs typeface="B Nazanin" panose="00000400000000000000" pitchFamily="2" charset="-78"/>
              </a:rPr>
              <a:t>در مراحل ابتدای ، قسمت عمده ی فعالیتهای صنعتی و تولیدی به صورت منفرد انجام می گرفته است . </a:t>
            </a:r>
          </a:p>
          <a:p>
            <a:pPr algn="r">
              <a:lnSpc>
                <a:spcPct val="200000"/>
              </a:lnSpc>
            </a:pPr>
            <a:r>
              <a:rPr lang="fa-IR" sz="3200" dirty="0" smtClean="0">
                <a:cs typeface="B Nazanin" panose="00000400000000000000" pitchFamily="2" charset="-78"/>
              </a:rPr>
              <a:t>با پیشرفت تمدن و گسترش احتیاجات و خواسته ها انجام این فعالیتها در گروه های خانوادگی و قبیله ای ادامه یافت ، در مراحل بعد تقسیم فعالیتها و تمرکز هر نوع فعالیت خدماتی و یا تولیدی به گروه های خاص مورد توجه قرار گرفت .</a:t>
            </a:r>
            <a:endParaRPr lang="en-US" sz="3200" dirty="0">
              <a:cs typeface="B Nazanin" panose="00000400000000000000" pitchFamily="2" charset="-78"/>
            </a:endParaRPr>
          </a:p>
        </p:txBody>
      </p:sp>
    </p:spTree>
    <p:extLst>
      <p:ext uri="{BB962C8B-B14F-4D97-AF65-F5344CB8AC3E}">
        <p14:creationId xmlns:p14="http://schemas.microsoft.com/office/powerpoint/2010/main" val="350350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1520" y="104503"/>
            <a:ext cx="10615749" cy="698652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بدین ترتیب موضوع اکتساب مهارت و تخصص در هر زمینه توسط گروه های خاص معمول گردید .</a:t>
            </a:r>
          </a:p>
          <a:p>
            <a:pPr algn="r">
              <a:lnSpc>
                <a:spcPct val="200000"/>
              </a:lnSpc>
            </a:pPr>
            <a:r>
              <a:rPr lang="fa-IR" sz="3200" dirty="0" smtClean="0">
                <a:cs typeface="B Nazanin" panose="00000400000000000000" pitchFamily="2" charset="-78"/>
              </a:rPr>
              <a:t>کلمه سازمان در فرهنگهای لغات به معنای مجموعه کارکنان و تجهیزات یک اداره و یا بنگاه که تحت قوانین و نظم و ترتیب کارهای خود را انجام می دهند آمده است .</a:t>
            </a:r>
          </a:p>
          <a:p>
            <a:pPr algn="r">
              <a:lnSpc>
                <a:spcPct val="200000"/>
              </a:lnSpc>
            </a:pPr>
            <a:r>
              <a:rPr lang="fa-IR" sz="3200" dirty="0" smtClean="0">
                <a:cs typeface="B Nazanin" panose="00000400000000000000" pitchFamily="2" charset="-78"/>
              </a:rPr>
              <a:t>یک سازمان صنعتی و تولیدی و یا خدماتی عبارت است از یک سیستم و یا مجموعه ای از افراد و تجهیزات که تحت شرایط و روشهای تعیین شده ای برای پیشبرد اهداف آن سازمان کار می کنند .</a:t>
            </a:r>
            <a:endParaRPr lang="en-US" sz="3200" dirty="0">
              <a:cs typeface="B Nazanin" panose="00000400000000000000" pitchFamily="2" charset="-78"/>
            </a:endParaRPr>
          </a:p>
        </p:txBody>
      </p:sp>
    </p:spTree>
    <p:extLst>
      <p:ext uri="{BB962C8B-B14F-4D97-AF65-F5344CB8AC3E}">
        <p14:creationId xmlns:p14="http://schemas.microsoft.com/office/powerpoint/2010/main" val="3388589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1749" y="592183"/>
            <a:ext cx="8934994" cy="6001643"/>
          </a:xfrm>
          <a:prstGeom prst="rect">
            <a:avLst/>
          </a:prstGeom>
          <a:noFill/>
        </p:spPr>
        <p:txBody>
          <a:bodyPr wrap="square" rtlCol="0">
            <a:spAutoFit/>
          </a:bodyPr>
          <a:lstStyle/>
          <a:p>
            <a:pPr algn="r">
              <a:lnSpc>
                <a:spcPct val="200000"/>
              </a:lnSpc>
            </a:pPr>
            <a:r>
              <a:rPr lang="fa-IR" sz="3200" b="1" dirty="0" smtClean="0">
                <a:solidFill>
                  <a:schemeClr val="accent3"/>
                </a:solidFill>
                <a:cs typeface="B Nazanin" panose="00000400000000000000" pitchFamily="2" charset="-78"/>
              </a:rPr>
              <a:t>انواع فرآیندهای تولید</a:t>
            </a:r>
          </a:p>
          <a:p>
            <a:pPr algn="r">
              <a:lnSpc>
                <a:spcPct val="200000"/>
              </a:lnSpc>
            </a:pPr>
            <a:r>
              <a:rPr lang="fa-IR" sz="3200" dirty="0" smtClean="0">
                <a:cs typeface="B Nazanin" panose="00000400000000000000" pitchFamily="2" charset="-78"/>
              </a:rPr>
              <a:t>1 – پروژه ای</a:t>
            </a:r>
          </a:p>
          <a:p>
            <a:pPr algn="r">
              <a:lnSpc>
                <a:spcPct val="200000"/>
              </a:lnSpc>
            </a:pPr>
            <a:r>
              <a:rPr lang="fa-IR" sz="3200" dirty="0" smtClean="0">
                <a:cs typeface="B Nazanin" panose="00000400000000000000" pitchFamily="2" charset="-78"/>
              </a:rPr>
              <a:t>2 – سفارشی </a:t>
            </a:r>
          </a:p>
          <a:p>
            <a:pPr algn="r">
              <a:lnSpc>
                <a:spcPct val="200000"/>
              </a:lnSpc>
            </a:pPr>
            <a:r>
              <a:rPr lang="fa-IR" sz="3200" dirty="0" smtClean="0">
                <a:cs typeface="B Nazanin" panose="00000400000000000000" pitchFamily="2" charset="-78"/>
              </a:rPr>
              <a:t>3 – دسته ای</a:t>
            </a:r>
          </a:p>
          <a:p>
            <a:pPr algn="r">
              <a:lnSpc>
                <a:spcPct val="200000"/>
              </a:lnSpc>
            </a:pPr>
            <a:r>
              <a:rPr lang="fa-IR" sz="3200" dirty="0" smtClean="0">
                <a:cs typeface="B Nazanin" panose="00000400000000000000" pitchFamily="2" charset="-78"/>
              </a:rPr>
              <a:t>4 – انبوهی</a:t>
            </a:r>
          </a:p>
          <a:p>
            <a:pPr algn="r">
              <a:lnSpc>
                <a:spcPct val="200000"/>
              </a:lnSpc>
            </a:pPr>
            <a:r>
              <a:rPr lang="fa-IR" sz="3200" dirty="0" smtClean="0">
                <a:cs typeface="B Nazanin" panose="00000400000000000000" pitchFamily="2" charset="-78"/>
              </a:rPr>
              <a:t>5 – پیوسته </a:t>
            </a:r>
            <a:endParaRPr lang="en-US" sz="3200" dirty="0">
              <a:cs typeface="B Nazanin" panose="00000400000000000000" pitchFamily="2" charset="-78"/>
            </a:endParaRPr>
          </a:p>
        </p:txBody>
      </p:sp>
    </p:spTree>
    <p:extLst>
      <p:ext uri="{BB962C8B-B14F-4D97-AF65-F5344CB8AC3E}">
        <p14:creationId xmlns:p14="http://schemas.microsoft.com/office/powerpoint/2010/main" val="2520499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1363</TotalTime>
  <Words>1820</Words>
  <Application>Microsoft Office PowerPoint</Application>
  <PresentationFormat>Widescreen</PresentationFormat>
  <Paragraphs>100</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 Nazanin</vt:lpstr>
      <vt:lpstr>B Titr</vt:lpstr>
      <vt:lpstr>Times New Roman</vt:lpstr>
      <vt:lpstr>Trebuchet MS</vt:lpstr>
      <vt:lpstr>Tw Cen MT</vt:lpstr>
      <vt:lpstr>Circuit</vt:lpstr>
      <vt:lpstr>درس مدیریت تولید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فرآیندهای سفارشی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مدیریت تولید</dc:title>
  <dc:creator>F.Araghi</dc:creator>
  <cp:lastModifiedBy>F.Araghi</cp:lastModifiedBy>
  <cp:revision>18</cp:revision>
  <dcterms:created xsi:type="dcterms:W3CDTF">2020-03-07T07:49:32Z</dcterms:created>
  <dcterms:modified xsi:type="dcterms:W3CDTF">2020-03-08T07:45:24Z</dcterms:modified>
</cp:coreProperties>
</file>