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93" r:id="rId2"/>
    <p:sldId id="278" r:id="rId3"/>
    <p:sldId id="279" r:id="rId4"/>
    <p:sldId id="282" r:id="rId5"/>
    <p:sldId id="281" r:id="rId6"/>
    <p:sldId id="283" r:id="rId7"/>
    <p:sldId id="285" r:id="rId8"/>
    <p:sldId id="287" r:id="rId9"/>
    <p:sldId id="284" r:id="rId10"/>
    <p:sldId id="286" r:id="rId11"/>
    <p:sldId id="280" r:id="rId12"/>
    <p:sldId id="288" r:id="rId13"/>
    <p:sldId id="289" r:id="rId14"/>
    <p:sldId id="262" r:id="rId15"/>
    <p:sldId id="292" r:id="rId16"/>
    <p:sldId id="291" r:id="rId17"/>
    <p:sldId id="290" r:id="rId18"/>
    <p:sldId id="294" r:id="rId19"/>
    <p:sldId id="263" r:id="rId20"/>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3716" autoAdjust="0"/>
  </p:normalViewPr>
  <p:slideViewPr>
    <p:cSldViewPr snapToGrid="0">
      <p:cViewPr varScale="1">
        <p:scale>
          <a:sx n="74" d="100"/>
          <a:sy n="74" d="100"/>
        </p:scale>
        <p:origin x="5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280FC4E-3752-4813-8768-84FE19DE230C}" type="datetimeFigureOut">
              <a:rPr lang="fa-IR" smtClean="0"/>
              <a:t>09/08/1441</a:t>
            </a:fld>
            <a:endParaRPr lang="fa-I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a-I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C64F0FE7-970B-43E6-BC20-7D3D17A426E7}" type="slidenum">
              <a:rPr lang="fa-IR" smtClean="0"/>
              <a:t>‹#›</a:t>
            </a:fld>
            <a:endParaRPr lang="fa-I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2123273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09/08/1441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1930293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09/08/1441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1869931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80FC4E-3752-4813-8768-84FE19DE230C}" type="datetimeFigureOut">
              <a:rPr lang="fa-IR" smtClean="0"/>
              <a:t>09/08/1441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412066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280FC4E-3752-4813-8768-84FE19DE230C}" type="datetimeFigureOut">
              <a:rPr lang="fa-IR" smtClean="0"/>
              <a:t>09/08/1441</a:t>
            </a:fld>
            <a:endParaRPr lang="fa-I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a-I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102925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80FC4E-3752-4813-8768-84FE19DE230C}" type="datetimeFigureOut">
              <a:rPr lang="fa-IR" smtClean="0"/>
              <a:t>09/08/1441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73063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80FC4E-3752-4813-8768-84FE19DE230C}" type="datetimeFigureOut">
              <a:rPr lang="fa-IR" smtClean="0"/>
              <a:t>09/08/1441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924510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80FC4E-3752-4813-8768-84FE19DE230C}" type="datetimeFigureOut">
              <a:rPr lang="fa-IR" smtClean="0"/>
              <a:t>09/08/1441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351804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0FC4E-3752-4813-8768-84FE19DE230C}" type="datetimeFigureOut">
              <a:rPr lang="fa-IR" smtClean="0"/>
              <a:t>09/08/1441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64F0FE7-970B-43E6-BC20-7D3D17A426E7}" type="slidenum">
              <a:rPr lang="fa-IR" smtClean="0"/>
              <a:t>‹#›</a:t>
            </a:fld>
            <a:endParaRPr lang="fa-IR"/>
          </a:p>
        </p:txBody>
      </p:sp>
    </p:spTree>
    <p:extLst>
      <p:ext uri="{BB962C8B-B14F-4D97-AF65-F5344CB8AC3E}">
        <p14:creationId xmlns:p14="http://schemas.microsoft.com/office/powerpoint/2010/main" val="424716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280FC4E-3752-4813-8768-84FE19DE230C}" type="datetimeFigureOut">
              <a:rPr lang="fa-IR" smtClean="0"/>
              <a:t>09/08/1441</a:t>
            </a:fld>
            <a:endParaRPr lang="fa-I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a-I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767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280FC4E-3752-4813-8768-84FE19DE230C}" type="datetimeFigureOut">
              <a:rPr lang="fa-IR" smtClean="0"/>
              <a:t>09/08/1441</a:t>
            </a:fld>
            <a:endParaRPr lang="fa-I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a-I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64F0FE7-970B-43E6-BC20-7D3D17A426E7}" type="slidenum">
              <a:rPr lang="fa-IR" smtClean="0"/>
              <a:t>‹#›</a:t>
            </a:fld>
            <a:endParaRPr lang="fa-I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40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280FC4E-3752-4813-8768-84FE19DE230C}" type="datetimeFigureOut">
              <a:rPr lang="fa-IR" smtClean="0"/>
              <a:t>09/08/1441</a:t>
            </a:fld>
            <a:endParaRPr lang="fa-I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a-I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C64F0FE7-970B-43E6-BC20-7D3D17A426E7}" type="slidenum">
              <a:rPr lang="fa-IR" smtClean="0"/>
              <a:t>‹#›</a:t>
            </a:fld>
            <a:endParaRPr lang="fa-I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7773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r" defTabSz="914400" rtl="1"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r" defTabSz="914400" rtl="1"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777285" y="1378039"/>
            <a:ext cx="8525814" cy="3580327"/>
          </a:xfrm>
        </p:spPr>
        <p:txBody>
          <a:bodyPr/>
          <a:lstStyle/>
          <a:p>
            <a:r>
              <a:rPr lang="fa-IR" sz="3200" dirty="0" smtClean="0">
                <a:cs typeface="B Titr" panose="00000700000000000000" pitchFamily="2" charset="-78"/>
              </a:rPr>
              <a:t>جزوه درس تاسیسات مکانیکی و الکتریکی</a:t>
            </a:r>
            <a:br>
              <a:rPr lang="fa-IR" sz="3200" dirty="0" smtClean="0">
                <a:cs typeface="B Titr" panose="00000700000000000000" pitchFamily="2" charset="-78"/>
              </a:rPr>
            </a:br>
            <a:r>
              <a:rPr lang="fa-IR" sz="3200" dirty="0" smtClean="0">
                <a:cs typeface="B Titr" panose="00000700000000000000" pitchFamily="2" charset="-78"/>
              </a:rPr>
              <a:t>(جلسه چهارم)</a:t>
            </a:r>
            <a:br>
              <a:rPr lang="fa-IR" sz="3200" dirty="0" smtClean="0">
                <a:cs typeface="B Titr" panose="00000700000000000000" pitchFamily="2" charset="-78"/>
              </a:rPr>
            </a:br>
            <a:r>
              <a:rPr lang="fa-IR" sz="3200" dirty="0">
                <a:cs typeface="B Titr" panose="00000700000000000000" pitchFamily="2" charset="-78"/>
              </a:rPr>
              <a:t/>
            </a:r>
            <a:br>
              <a:rPr lang="fa-IR" sz="3200" dirty="0">
                <a:cs typeface="B Titr" panose="00000700000000000000" pitchFamily="2" charset="-78"/>
              </a:rPr>
            </a:br>
            <a:r>
              <a:rPr lang="fa-IR" sz="3200" dirty="0" smtClean="0">
                <a:cs typeface="B Titr" panose="00000700000000000000" pitchFamily="2" charset="-78"/>
              </a:rPr>
              <a:t>مدرس:</a:t>
            </a:r>
            <a:br>
              <a:rPr lang="fa-IR" sz="3200" dirty="0" smtClean="0">
                <a:cs typeface="B Titr" panose="00000700000000000000" pitchFamily="2" charset="-78"/>
              </a:rPr>
            </a:br>
            <a:r>
              <a:rPr lang="fa-IR" sz="3200" dirty="0" smtClean="0">
                <a:cs typeface="B Titr" panose="00000700000000000000" pitchFamily="2" charset="-78"/>
              </a:rPr>
              <a:t/>
            </a:r>
            <a:br>
              <a:rPr lang="fa-IR" sz="3200" dirty="0" smtClean="0">
                <a:cs typeface="B Titr" panose="00000700000000000000" pitchFamily="2" charset="-78"/>
              </a:rPr>
            </a:br>
            <a:r>
              <a:rPr lang="fa-IR" sz="3200" dirty="0" smtClean="0">
                <a:cs typeface="B Titr" panose="00000700000000000000" pitchFamily="2" charset="-78"/>
              </a:rPr>
              <a:t> دکتر امیررضا معموری </a:t>
            </a:r>
            <a:br>
              <a:rPr lang="fa-IR" sz="3200" dirty="0" smtClean="0">
                <a:cs typeface="B Titr" panose="00000700000000000000" pitchFamily="2" charset="-78"/>
              </a:rPr>
            </a:br>
            <a:r>
              <a:rPr lang="fa-IR" sz="2000" dirty="0" smtClean="0">
                <a:cs typeface="B Titr" panose="00000700000000000000" pitchFamily="2" charset="-78"/>
              </a:rPr>
              <a:t/>
            </a:r>
            <a:br>
              <a:rPr lang="fa-IR" sz="2000" dirty="0" smtClean="0">
                <a:cs typeface="B Titr" panose="00000700000000000000" pitchFamily="2" charset="-78"/>
              </a:rPr>
            </a:br>
            <a:endParaRPr lang="fa-IR" sz="2000" dirty="0">
              <a:cs typeface="B Titr" panose="00000700000000000000" pitchFamily="2" charset="-78"/>
            </a:endParaRPr>
          </a:p>
        </p:txBody>
      </p:sp>
    </p:spTree>
    <p:extLst>
      <p:ext uri="{BB962C8B-B14F-4D97-AF65-F5344CB8AC3E}">
        <p14:creationId xmlns:p14="http://schemas.microsoft.com/office/powerpoint/2010/main" val="217381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lstStyle/>
          <a:p>
            <a:pPr marL="0" indent="0">
              <a:buNone/>
            </a:pPr>
            <a:endParaRPr lang="fa-IR" dirty="0" smtClean="0"/>
          </a:p>
          <a:p>
            <a:pPr marL="0" indent="0">
              <a:buNone/>
            </a:pPr>
            <a:endParaRPr lang="fa-IR" dirty="0"/>
          </a:p>
          <a:p>
            <a:pPr marL="0" indent="0">
              <a:buNone/>
            </a:pPr>
            <a:endParaRPr lang="fa-IR" dirty="0" smtClean="0"/>
          </a:p>
        </p:txBody>
      </p:sp>
      <p:sp>
        <p:nvSpPr>
          <p:cNvPr id="9" name="Rectangle 8"/>
          <p:cNvSpPr/>
          <p:nvPr/>
        </p:nvSpPr>
        <p:spPr>
          <a:xfrm>
            <a:off x="8621212" y="525839"/>
            <a:ext cx="2531891" cy="400110"/>
          </a:xfrm>
          <a:prstGeom prst="rect">
            <a:avLst/>
          </a:prstGeom>
          <a:gradFill rotWithShape="1">
            <a:gsLst>
              <a:gs pos="0">
                <a:srgbClr val="0F6FC6">
                  <a:tint val="70000"/>
                  <a:satMod val="130000"/>
                </a:srgbClr>
              </a:gs>
              <a:gs pos="43000">
                <a:srgbClr val="0F6FC6">
                  <a:tint val="44000"/>
                  <a:satMod val="165000"/>
                </a:srgbClr>
              </a:gs>
              <a:gs pos="93000">
                <a:srgbClr val="0F6FC6">
                  <a:tint val="15000"/>
                  <a:satMod val="165000"/>
                </a:srgbClr>
              </a:gs>
              <a:gs pos="100000">
                <a:srgbClr val="0F6FC6">
                  <a:tint val="5000"/>
                  <a:satMod val="250000"/>
                </a:srgbClr>
              </a:gs>
            </a:gsLst>
            <a:path path="circle">
              <a:fillToRect l="50000" t="130000" r="50000" b="-30000"/>
            </a:path>
          </a:gradFill>
          <a:ln w="9525" cap="flat" cmpd="sng" algn="ctr">
            <a:solidFill>
              <a:srgbClr val="0F6FC6">
                <a:shade val="50000"/>
                <a:satMod val="103000"/>
              </a:srgbClr>
            </a:solidFill>
            <a:prstDash val="solid"/>
          </a:ln>
          <a:effectLst>
            <a:outerShdw blurRad="57150" dist="38100" dir="5400000" algn="ctr" rotWithShape="0">
              <a:srgbClr val="0F6FC6">
                <a:shade val="9000"/>
                <a:satMod val="105000"/>
                <a:alpha val="4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prstClr val="black"/>
                </a:solidFill>
                <a:effectLst/>
                <a:uLnTx/>
                <a:uFillTx/>
                <a:latin typeface="Constantia"/>
                <a:ea typeface="+mn-ea"/>
              </a:rPr>
              <a:t>دیگ آبگرم فولادی</a:t>
            </a:r>
            <a:endParaRPr kumimoji="0" lang="fa-IR" sz="1800" b="1" i="0" u="none" strike="noStrike" kern="0" cap="none" spc="0" normalizeH="0" baseline="0" noProof="0" dirty="0" smtClean="0">
              <a:ln>
                <a:noFill/>
              </a:ln>
              <a:solidFill>
                <a:prstClr val="black"/>
              </a:solidFill>
              <a:effectLst/>
              <a:uLnTx/>
              <a:uFillTx/>
              <a:latin typeface="Constantia"/>
              <a:ea typeface="+mn-ea"/>
            </a:endParaRPr>
          </a:p>
        </p:txBody>
      </p:sp>
      <p:pic>
        <p:nvPicPr>
          <p:cNvPr id="2" name="Picture 1"/>
          <p:cNvPicPr>
            <a:picLocks noChangeAspect="1"/>
          </p:cNvPicPr>
          <p:nvPr/>
        </p:nvPicPr>
        <p:blipFill>
          <a:blip r:embed="rId2"/>
          <a:stretch>
            <a:fillRect/>
          </a:stretch>
        </p:blipFill>
        <p:spPr>
          <a:xfrm>
            <a:off x="2464158" y="1244024"/>
            <a:ext cx="7315200" cy="5295900"/>
          </a:xfrm>
          <a:prstGeom prst="rect">
            <a:avLst/>
          </a:prstGeom>
        </p:spPr>
      </p:pic>
    </p:spTree>
    <p:extLst>
      <p:ext uri="{BB962C8B-B14F-4D97-AF65-F5344CB8AC3E}">
        <p14:creationId xmlns:p14="http://schemas.microsoft.com/office/powerpoint/2010/main" val="534403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lstStyle/>
          <a:p>
            <a:pPr marL="0" indent="0">
              <a:buNone/>
            </a:pPr>
            <a:endParaRPr lang="fa-IR" dirty="0" smtClean="0"/>
          </a:p>
          <a:p>
            <a:pPr marL="0" indent="0" algn="just">
              <a:buNone/>
            </a:pPr>
            <a:r>
              <a:rPr lang="fa-IR" sz="2400" u="sng" dirty="0" smtClean="0">
                <a:cs typeface="B Nazanin" panose="00000400000000000000" pitchFamily="2" charset="-78"/>
              </a:rPr>
              <a:t>کوره هوای گرم: </a:t>
            </a:r>
            <a:r>
              <a:rPr lang="fa-IR" sz="2400" dirty="0" smtClean="0">
                <a:cs typeface="B Nazanin" panose="00000400000000000000" pitchFamily="2" charset="-78"/>
              </a:rPr>
              <a:t>یک دستگاه مولد حرارتی که تولید هوای گرم می کند</a:t>
            </a:r>
          </a:p>
          <a:p>
            <a:pPr marL="0" indent="0" algn="just">
              <a:buNone/>
            </a:pPr>
            <a:r>
              <a:rPr lang="fa-IR" sz="2400" dirty="0">
                <a:cs typeface="B Nazanin" panose="00000400000000000000" pitchFamily="2" charset="-78"/>
              </a:rPr>
              <a:t>کوره‌ هوای گرم به تجهیزات گرمایشی گفته می‌شود که هوا را مستقیماً گرم می‌کند و مستقل از سیستم‌های موتورخانه مرکزی می‌ باشد. </a:t>
            </a:r>
            <a:r>
              <a:rPr lang="fa-IR" sz="2400" dirty="0" smtClean="0">
                <a:cs typeface="B Nazanin" panose="00000400000000000000" pitchFamily="2" charset="-78"/>
              </a:rPr>
              <a:t>کوره </a:t>
            </a:r>
            <a:r>
              <a:rPr lang="fa-IR" sz="2400" dirty="0">
                <a:cs typeface="B Nazanin" panose="00000400000000000000" pitchFamily="2" charset="-78"/>
              </a:rPr>
              <a:t>هوای گرم قادر به تأمین گرمایش سوله‌ها- کارگاه‌ها- سالن‌های انتظار- سالن‌های ورزشی- بانک‌ها و … می‌باشد</a:t>
            </a:r>
            <a:r>
              <a:rPr lang="fa-IR" sz="2400" dirty="0" smtClean="0">
                <a:cs typeface="B Nazanin" panose="00000400000000000000" pitchFamily="2" charset="-78"/>
              </a:rPr>
              <a:t>.</a:t>
            </a:r>
          </a:p>
          <a:p>
            <a:pPr marL="0" indent="0" algn="just">
              <a:buNone/>
            </a:pPr>
            <a:r>
              <a:rPr lang="fa-IR" sz="2400" dirty="0">
                <a:cs typeface="B Nazanin" panose="00000400000000000000" pitchFamily="2" charset="-78"/>
              </a:rPr>
              <a:t> کوره هوای گرم دارای مشعل گازی و </a:t>
            </a:r>
            <a:r>
              <a:rPr lang="fa-IR" sz="2400" dirty="0" smtClean="0">
                <a:cs typeface="B Nazanin" panose="00000400000000000000" pitchFamily="2" charset="-78"/>
              </a:rPr>
              <a:t>گازوئیلی، </a:t>
            </a:r>
            <a:r>
              <a:rPr lang="fa-IR" sz="2400" dirty="0">
                <a:cs typeface="B Nazanin" panose="00000400000000000000" pitchFamily="2" charset="-78"/>
              </a:rPr>
              <a:t>برای تولید حرارت می باشد. حرارت تولید شده در اتاقک </a:t>
            </a:r>
            <a:r>
              <a:rPr lang="fa-IR" sz="2400" dirty="0" smtClean="0">
                <a:cs typeface="B Nazanin" panose="00000400000000000000" pitchFamily="2" charset="-78"/>
              </a:rPr>
              <a:t>احتراق، </a:t>
            </a:r>
            <a:r>
              <a:rPr lang="fa-IR" sz="2400" dirty="0">
                <a:cs typeface="B Nazanin" panose="00000400000000000000" pitchFamily="2" charset="-78"/>
              </a:rPr>
              <a:t>پس از عبور از جداره آن به هوایی که در بیرون اتاقک احتراق را احاطه کرده است منتقل می شود وآنرا به دمایی مثلا۶۰ درجه می </a:t>
            </a:r>
            <a:r>
              <a:rPr lang="fa-IR" sz="2400" dirty="0" smtClean="0">
                <a:cs typeface="B Nazanin" panose="00000400000000000000" pitchFamily="2" charset="-78"/>
              </a:rPr>
              <a:t>رساند. </a:t>
            </a:r>
            <a:r>
              <a:rPr lang="fa-IR" sz="2400" dirty="0">
                <a:cs typeface="B Nazanin" panose="00000400000000000000" pitchFamily="2" charset="-78"/>
              </a:rPr>
              <a:t>این هوا توسط کانال به اتاق ها می رود تا پس از تبادل حرارت با دمایی پایین تر مثلا ۱۸ درجه برای کسب حرارت مجدد به دستگاه برمی گردد . عامل حرکت هوا یک بادبزن </a:t>
            </a:r>
            <a:r>
              <a:rPr lang="fa-IR" sz="2400" dirty="0" smtClean="0">
                <a:cs typeface="B Nazanin" panose="00000400000000000000" pitchFamily="2" charset="-78"/>
              </a:rPr>
              <a:t>می </a:t>
            </a:r>
            <a:r>
              <a:rPr lang="fa-IR" sz="2400" dirty="0">
                <a:cs typeface="B Nazanin" panose="00000400000000000000" pitchFamily="2" charset="-78"/>
              </a:rPr>
              <a:t>باشد.</a:t>
            </a:r>
            <a:endParaRPr lang="fa-IR" sz="2400" dirty="0" smtClean="0">
              <a:cs typeface="B Nazanin"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10884" y="3781022"/>
            <a:ext cx="609600" cy="609600"/>
          </a:xfrm>
          <a:prstGeom prst="rect">
            <a:avLst/>
          </a:prstGeom>
        </p:spPr>
      </p:pic>
    </p:spTree>
    <p:extLst>
      <p:ext uri="{BB962C8B-B14F-4D97-AF65-F5344CB8AC3E}">
        <p14:creationId xmlns:p14="http://schemas.microsoft.com/office/powerpoint/2010/main" val="3625303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039414" y="708338"/>
            <a:ext cx="7078279" cy="5471511"/>
          </a:xfrm>
          <a:prstGeom prst="rect">
            <a:avLst/>
          </a:prstGeom>
        </p:spPr>
      </p:pic>
    </p:spTree>
    <p:extLst>
      <p:ext uri="{BB962C8B-B14F-4D97-AF65-F5344CB8AC3E}">
        <p14:creationId xmlns:p14="http://schemas.microsoft.com/office/powerpoint/2010/main" val="3513188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54569" y="631065"/>
            <a:ext cx="6273203" cy="5912937"/>
          </a:xfrm>
          <a:prstGeom prst="rect">
            <a:avLst/>
          </a:prstGeom>
        </p:spPr>
      </p:pic>
    </p:spTree>
    <p:extLst>
      <p:ext uri="{BB962C8B-B14F-4D97-AF65-F5344CB8AC3E}">
        <p14:creationId xmlns:p14="http://schemas.microsoft.com/office/powerpoint/2010/main" val="3682898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338" y="0"/>
            <a:ext cx="11483662" cy="6858000"/>
          </a:xfrm>
        </p:spPr>
        <p:txBody>
          <a:bodyPr/>
          <a:lstStyle/>
          <a:p>
            <a:endParaRPr lang="fa-IR" dirty="0"/>
          </a:p>
        </p:txBody>
      </p:sp>
      <p:sp>
        <p:nvSpPr>
          <p:cNvPr id="8" name="Rectangle 7"/>
          <p:cNvSpPr/>
          <p:nvPr/>
        </p:nvSpPr>
        <p:spPr>
          <a:xfrm>
            <a:off x="8981941" y="673309"/>
            <a:ext cx="2976042"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a-IR" sz="2000" b="1" dirty="0" smtClean="0"/>
              <a:t>پکیج</a:t>
            </a:r>
            <a:endParaRPr lang="fa-IR" sz="2000" b="1" dirty="0"/>
          </a:p>
        </p:txBody>
      </p:sp>
      <p:sp>
        <p:nvSpPr>
          <p:cNvPr id="9" name="Rectangle 8"/>
          <p:cNvSpPr/>
          <p:nvPr/>
        </p:nvSpPr>
        <p:spPr>
          <a:xfrm>
            <a:off x="3341365" y="2065092"/>
            <a:ext cx="6825077" cy="310854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342900" indent="-342900" algn="ctr">
              <a:buFont typeface="Arial" panose="020B0604020202020204" pitchFamily="34" charset="0"/>
              <a:buChar char="•"/>
            </a:pPr>
            <a:r>
              <a:rPr lang="fa-IR" sz="2400" b="1" dirty="0" smtClean="0">
                <a:latin typeface="2  Baran"/>
                <a:cs typeface="B Nazanin" panose="00000400000000000000" pitchFamily="2" charset="-78"/>
              </a:rPr>
              <a:t>دستگاه تولید کننده گرما</a:t>
            </a:r>
          </a:p>
          <a:p>
            <a:pPr marL="342900" indent="-342900" algn="ctr">
              <a:buFont typeface="Arial" panose="020B0604020202020204" pitchFamily="34" charset="0"/>
              <a:buChar char="•"/>
            </a:pPr>
            <a:r>
              <a:rPr lang="fa-IR" sz="2400" b="1" dirty="0" smtClean="0">
                <a:latin typeface="2  Baran"/>
                <a:cs typeface="B Nazanin" panose="00000400000000000000" pitchFamily="2" charset="-78"/>
              </a:rPr>
              <a:t>موتورخانه آپارتمانی گفته می شود</a:t>
            </a:r>
          </a:p>
          <a:p>
            <a:pPr marL="342900" indent="-342900" algn="ctr">
              <a:buFont typeface="Arial" panose="020B0604020202020204" pitchFamily="34" charset="0"/>
              <a:buChar char="•"/>
            </a:pPr>
            <a:r>
              <a:rPr lang="fa-IR" sz="2400" b="1" dirty="0" smtClean="0">
                <a:latin typeface="2  Baran"/>
                <a:cs typeface="B Nazanin" panose="00000400000000000000" pitchFamily="2" charset="-78"/>
              </a:rPr>
              <a:t>وظایف: 1-تولید آب گرم برای شوفاژ (گرمایش مرکزی) 2- تولید آب گرم مصرفی (برای ظرفشویی، توالت، حمام و...)</a:t>
            </a:r>
          </a:p>
          <a:p>
            <a:pPr marL="342900" indent="-342900" algn="ctr">
              <a:buFont typeface="Arial" panose="020B0604020202020204" pitchFamily="34" charset="0"/>
              <a:buChar char="•"/>
            </a:pPr>
            <a:r>
              <a:rPr lang="fa-IR" sz="2400" b="1" dirty="0" smtClean="0">
                <a:latin typeface="2  Baran"/>
                <a:cs typeface="B Nazanin" panose="00000400000000000000" pitchFamily="2" charset="-78"/>
              </a:rPr>
              <a:t>توجه: پکیج نمی تواند همزمان تولید آب گرم شوفاژ و آب گرم مصرفی نماید لذا اولویت آن آب گرم مصرفی می باشد که در ای حالت شوفاژ قطع می شود.</a:t>
            </a:r>
            <a:endParaRPr lang="en-US" sz="2400" b="1" dirty="0">
              <a:latin typeface="2  Baran"/>
              <a:cs typeface="B Nazanin" panose="00000400000000000000" pitchFamily="2" charset="-78"/>
            </a:endParaRPr>
          </a:p>
          <a:p>
            <a:endParaRPr lang="en-US" sz="1400" dirty="0"/>
          </a:p>
          <a:p>
            <a:endParaRPr lang="en-US" sz="1400"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35876" y="263764"/>
            <a:ext cx="609600" cy="609600"/>
          </a:xfrm>
          <a:prstGeom prst="rect">
            <a:avLst/>
          </a:prstGeom>
        </p:spPr>
      </p:pic>
    </p:spTree>
    <p:extLst>
      <p:ext uri="{BB962C8B-B14F-4D97-AF65-F5344CB8AC3E}">
        <p14:creationId xmlns:p14="http://schemas.microsoft.com/office/powerpoint/2010/main" val="1394370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3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338" y="0"/>
            <a:ext cx="11483662" cy="6858000"/>
          </a:xfrm>
        </p:spPr>
        <p:txBody>
          <a:bodyPr>
            <a:normAutofit fontScale="92500" lnSpcReduction="10000"/>
          </a:bodyPr>
          <a:lstStyle/>
          <a:p>
            <a:pPr algn="just"/>
            <a:r>
              <a:rPr lang="fa-IR" dirty="0">
                <a:cs typeface="B Nazanin" panose="00000400000000000000" pitchFamily="2" charset="-78"/>
              </a:rPr>
              <a:t>در گذشته هزینه های بسیاری جهت گرمایش تولیدی توسط موتورخانه ها هزینه می شد. علاوه بر هزینه ، سوخت و نگهداری آنها کار سخت و زمان بری بود. مثلا تعمیر پکیج بسیار ساده تر از یک موتورخانه با حجم بزرگ و پیچیده است. همچنین در مصرف هزینه ها بسیار صرفه جویی می شود. پکیج ها فضای کمی اشغال می کنند، مخصوصا پکیج های دیواری. بازدهی بالایی دارند . هر واحد از پکیج جداگانه ای استفاده می کند که این باعث استقلال واحد های مسکونی می شود. مزیت های بیشمار پکیج های دیواری سبب محبوب شدن آنها در ارگان های اجرایی هم شده است. به گونه ای که این روز ها کمتر استفاده از موتورخانه ها مشاهده می شود.</a:t>
            </a:r>
          </a:p>
          <a:p>
            <a:pPr algn="just"/>
            <a:r>
              <a:rPr lang="fa-IR" dirty="0" smtClean="0">
                <a:cs typeface="B Nazanin" panose="00000400000000000000" pitchFamily="2" charset="-78"/>
              </a:rPr>
              <a:t>پکیج </a:t>
            </a:r>
            <a:r>
              <a:rPr lang="fa-IR" dirty="0">
                <a:cs typeface="B Nazanin" panose="00000400000000000000" pitchFamily="2" charset="-78"/>
              </a:rPr>
              <a:t>دیواری معمولا داخل آشپزخانه و یا تراس بر روی دیوار نصب می شود . که جهت ایجاد ایمنی بهتر است از دودکش دو جداره استفاده شود. بدین گونه هوای مورد نیاز دستگاه از محیط بیرونی تامین می گردد و خطری ساکنین را تهدید نخواهد کرد.</a:t>
            </a:r>
          </a:p>
          <a:p>
            <a:pPr algn="just"/>
            <a:r>
              <a:rPr lang="fa-IR" dirty="0" smtClean="0">
                <a:cs typeface="B Nazanin" panose="00000400000000000000" pitchFamily="2" charset="-78"/>
              </a:rPr>
              <a:t>از </a:t>
            </a:r>
            <a:r>
              <a:rPr lang="fa-IR" dirty="0">
                <a:cs typeface="B Nazanin" panose="00000400000000000000" pitchFamily="2" charset="-78"/>
              </a:rPr>
              <a:t>جمله مصارف پکیج گرم کردن خانه  یا ساختمان های تجاری با استفاده از گرمایش از کف، رادیاتور، فن کوئل می باشد. همچنین آب گرم مصرفی واحد ها را نیز مهیا می کند .اگر بخواهید در مصرف انرژی صرفه جویی کنید می توانید از ترکیب پکیج و کویل آب گرم استفاده نمایید. بدین گونه گرمای بهتری با هزینه کمتری خواهید داشت.</a:t>
            </a:r>
          </a:p>
          <a:p>
            <a:pPr algn="just"/>
            <a:r>
              <a:rPr lang="fa-IR" dirty="0" smtClean="0">
                <a:cs typeface="B Nazanin" panose="00000400000000000000" pitchFamily="2" charset="-78"/>
              </a:rPr>
              <a:t>عملکرد </a:t>
            </a:r>
            <a:r>
              <a:rPr lang="fa-IR" dirty="0">
                <a:cs typeface="B Nazanin" panose="00000400000000000000" pitchFamily="2" charset="-78"/>
              </a:rPr>
              <a:t>پکیج در حالت تابستانی  چگونه است؟</a:t>
            </a:r>
          </a:p>
          <a:p>
            <a:pPr algn="just"/>
            <a:r>
              <a:rPr lang="fa-IR" dirty="0" smtClean="0">
                <a:cs typeface="B Nazanin" panose="00000400000000000000" pitchFamily="2" charset="-78"/>
              </a:rPr>
              <a:t>در </a:t>
            </a:r>
            <a:r>
              <a:rPr lang="fa-IR" dirty="0">
                <a:cs typeface="B Nazanin" panose="00000400000000000000" pitchFamily="2" charset="-78"/>
              </a:rPr>
              <a:t>این حالت هنگامی پکیج شروع به فعالیت می کند که نیاز به آب گرم باشد، این عملیات به صورت اتوماتیک انجام می شود . هنگامی که شیر آب گرم باز می شود ، سنسور فشار ،مشعل را روشن می کند و بعد از بستن شیر آب گرم پکیج خاموش می شود.این دستور از طریق برد کنترل الکترونیک صادر می شود .مبدل حرارتی فورا آب گرم را تولید می کند.(در رابطه با پکیجهای مخزنی صادق نیست)</a:t>
            </a:r>
          </a:p>
          <a:p>
            <a:pPr algn="just"/>
            <a:r>
              <a:rPr lang="fa-IR" dirty="0" smtClean="0">
                <a:cs typeface="B Nazanin" panose="00000400000000000000" pitchFamily="2" charset="-78"/>
              </a:rPr>
              <a:t>عملکرد </a:t>
            </a:r>
            <a:r>
              <a:rPr lang="fa-IR" dirty="0">
                <a:cs typeface="B Nazanin" panose="00000400000000000000" pitchFamily="2" charset="-78"/>
              </a:rPr>
              <a:t>پکیج در حالت زمستانی چگونه است؟</a:t>
            </a:r>
          </a:p>
          <a:p>
            <a:pPr algn="just"/>
            <a:r>
              <a:rPr lang="fa-IR" dirty="0" smtClean="0">
                <a:cs typeface="B Nazanin" panose="00000400000000000000" pitchFamily="2" charset="-78"/>
              </a:rPr>
              <a:t>وظیفه </a:t>
            </a:r>
            <a:r>
              <a:rPr lang="fa-IR" dirty="0">
                <a:cs typeface="B Nazanin" panose="00000400000000000000" pitchFamily="2" charset="-78"/>
              </a:rPr>
              <a:t>پکیج آبگرم در فصل زمستان متفاوت است. چون علاوه بر گرم کردن آب مصرفی باید رادیاتور و مدار های گرم کننده را نیز گرم نماید. در این سیستم اولویت با آب گرم مصرفی است. وقتی شیر آب گرم باز می شود. سنسور برقی مدار رادیاتور را تا زمانی که آب گرم مصرفی باز است قطع می نماید. اما این موقت است و با بسته شدن شیر آب گرم مدارآبگرم رادیاتور وصل می گردد. به این گونه همیشه آب گرم به صورت آنی در دسترس است.(در رابطه با پکیجهای مخزنی صادق نیست, در پکیجهای مخزنی همیشه آبگرم و شوفاژ در دسترس است)</a:t>
            </a:r>
          </a:p>
          <a:p>
            <a:pPr algn="just"/>
            <a:r>
              <a:rPr lang="fa-IR" dirty="0" smtClean="0">
                <a:cs typeface="B Nazanin" panose="00000400000000000000" pitchFamily="2" charset="-78"/>
              </a:rPr>
              <a:t>به </a:t>
            </a:r>
            <a:r>
              <a:rPr lang="fa-IR" dirty="0">
                <a:cs typeface="B Nazanin" panose="00000400000000000000" pitchFamily="2" charset="-78"/>
              </a:rPr>
              <a:t>طور خلاصه پکیجها نسبت به موتورخانه ها از مزایای زیر برخوردار هستند </a:t>
            </a:r>
            <a:r>
              <a:rPr lang="fa-IR" dirty="0" smtClean="0">
                <a:cs typeface="B Nazanin" panose="00000400000000000000" pitchFamily="2" charset="-78"/>
              </a:rPr>
              <a:t>- </a:t>
            </a:r>
            <a:r>
              <a:rPr lang="fa-IR" dirty="0">
                <a:cs typeface="B Nazanin" panose="00000400000000000000" pitchFamily="2" charset="-78"/>
              </a:rPr>
              <a:t>داشتن استقلال </a:t>
            </a:r>
            <a:r>
              <a:rPr lang="fa-IR" dirty="0" smtClean="0">
                <a:cs typeface="B Nazanin" panose="00000400000000000000" pitchFamily="2" charset="-78"/>
              </a:rPr>
              <a:t>واحدها- </a:t>
            </a:r>
            <a:r>
              <a:rPr lang="fa-IR" dirty="0">
                <a:cs typeface="B Nazanin" panose="00000400000000000000" pitchFamily="2" charset="-78"/>
              </a:rPr>
              <a:t>هزینه های مصرف انرژی </a:t>
            </a:r>
            <a:r>
              <a:rPr lang="fa-IR" dirty="0" smtClean="0">
                <a:cs typeface="B Nazanin" panose="00000400000000000000" pitchFamily="2" charset="-78"/>
              </a:rPr>
              <a:t>کمتر- </a:t>
            </a:r>
            <a:r>
              <a:rPr lang="fa-IR" dirty="0">
                <a:cs typeface="B Nazanin" panose="00000400000000000000" pitchFamily="2" charset="-78"/>
              </a:rPr>
              <a:t>عدم نیاز به فضای برزگ نظیر </a:t>
            </a:r>
            <a:r>
              <a:rPr lang="fa-IR" dirty="0" smtClean="0">
                <a:cs typeface="B Nazanin" panose="00000400000000000000" pitchFamily="2" charset="-78"/>
              </a:rPr>
              <a:t>موتورخانه - </a:t>
            </a:r>
            <a:r>
              <a:rPr lang="fa-IR" dirty="0">
                <a:cs typeface="B Nazanin" panose="00000400000000000000" pitchFamily="2" charset="-78"/>
              </a:rPr>
              <a:t>هزینه های تعمیر و نگهداری پایین نسبت به موتورخانه</a:t>
            </a:r>
          </a:p>
        </p:txBody>
      </p:sp>
    </p:spTree>
    <p:extLst>
      <p:ext uri="{BB962C8B-B14F-4D97-AF65-F5344CB8AC3E}">
        <p14:creationId xmlns:p14="http://schemas.microsoft.com/office/powerpoint/2010/main" val="3126245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338" y="0"/>
            <a:ext cx="11483662" cy="6858000"/>
          </a:xfrm>
        </p:spPr>
        <p:txBody>
          <a:bodyPr/>
          <a:lstStyle/>
          <a:p>
            <a:endParaRPr lang="fa-IR" dirty="0" smtClean="0"/>
          </a:p>
          <a:p>
            <a:endParaRPr lang="fa-IR" dirty="0"/>
          </a:p>
          <a:p>
            <a:r>
              <a:rPr lang="fa-IR" dirty="0" smtClean="0">
                <a:cs typeface="B Nazanin" panose="00000400000000000000" pitchFamily="2" charset="-78"/>
              </a:rPr>
              <a:t>پکیج های دو مبدله، 2 مسیر آب دارند مسیر اول رفت و برگشت رادیاتور می باشد که به مسیر شوفاژ معروف است در این مسیر آب پس از گرم شدن بوسیله مشعل به سمت رادیاتور حرکت می کند. مسیر دوم ورودی آب شهر و خروجی آبگرم مصرفی است که به مسیر ابگرم مصرفی معروف است در این مسیر آب شهر به کمک مبدل صفحه ای (آبگرمکن) گرمای آب شوفاژ را گرفته و تولید آبگرم مصرفی می گردد.</a:t>
            </a:r>
            <a:endParaRPr lang="fa-IR" dirty="0">
              <a:cs typeface="B Nazanin" panose="00000400000000000000" pitchFamily="2" charset="-78"/>
            </a:endParaRPr>
          </a:p>
          <a:p>
            <a:endParaRPr lang="fa-IR" dirty="0"/>
          </a:p>
        </p:txBody>
      </p:sp>
      <p:sp>
        <p:nvSpPr>
          <p:cNvPr id="4" name="Rectangle 3"/>
          <p:cNvSpPr/>
          <p:nvPr/>
        </p:nvSpPr>
        <p:spPr>
          <a:xfrm>
            <a:off x="8685727" y="407652"/>
            <a:ext cx="2976042"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a-IR" sz="2000" b="1" dirty="0" smtClean="0"/>
              <a:t>پکیج</a:t>
            </a:r>
            <a:endParaRPr lang="fa-IR" sz="2000" b="1" dirty="0"/>
          </a:p>
        </p:txBody>
      </p:sp>
      <p:pic>
        <p:nvPicPr>
          <p:cNvPr id="6" name="Picture 5"/>
          <p:cNvPicPr>
            <a:picLocks noChangeAspect="1"/>
          </p:cNvPicPr>
          <p:nvPr/>
        </p:nvPicPr>
        <p:blipFill>
          <a:blip r:embed="rId4"/>
          <a:stretch>
            <a:fillRect/>
          </a:stretch>
        </p:blipFill>
        <p:spPr>
          <a:xfrm>
            <a:off x="1445556" y="3658317"/>
            <a:ext cx="5742191" cy="2871096"/>
          </a:xfrm>
          <a:prstGeom prst="rect">
            <a:avLst/>
          </a:prstGeom>
        </p:spPr>
      </p:pic>
      <p:pic>
        <p:nvPicPr>
          <p:cNvPr id="7" name="Picture 6"/>
          <p:cNvPicPr>
            <a:picLocks noChangeAspect="1"/>
          </p:cNvPicPr>
          <p:nvPr/>
        </p:nvPicPr>
        <p:blipFill>
          <a:blip r:embed="rId5"/>
          <a:stretch>
            <a:fillRect/>
          </a:stretch>
        </p:blipFill>
        <p:spPr>
          <a:xfrm>
            <a:off x="7538599" y="3429000"/>
            <a:ext cx="3898982" cy="332973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6800" y="2119648"/>
            <a:ext cx="609600" cy="609600"/>
          </a:xfrm>
          <a:prstGeom prst="rect">
            <a:avLst/>
          </a:prstGeom>
        </p:spPr>
      </p:pic>
    </p:spTree>
    <p:extLst>
      <p:ext uri="{BB962C8B-B14F-4D97-AF65-F5344CB8AC3E}">
        <p14:creationId xmlns:p14="http://schemas.microsoft.com/office/powerpoint/2010/main" val="1696309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92884" y="462645"/>
            <a:ext cx="7739003" cy="5809366"/>
          </a:xfrm>
          <a:prstGeom prst="rect">
            <a:avLst/>
          </a:prstGeom>
        </p:spPr>
      </p:pic>
    </p:spTree>
    <p:extLst>
      <p:ext uri="{BB962C8B-B14F-4D97-AF65-F5344CB8AC3E}">
        <p14:creationId xmlns:p14="http://schemas.microsoft.com/office/powerpoint/2010/main" val="576106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3857" y="399245"/>
            <a:ext cx="5885645" cy="5885645"/>
          </a:xfrm>
        </p:spPr>
      </p:pic>
    </p:spTree>
    <p:extLst>
      <p:ext uri="{BB962C8B-B14F-4D97-AF65-F5344CB8AC3E}">
        <p14:creationId xmlns:p14="http://schemas.microsoft.com/office/powerpoint/2010/main" val="3266641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975" y="0"/>
            <a:ext cx="11445025" cy="6858000"/>
          </a:xfrm>
        </p:spPr>
        <p:txBody>
          <a:bodyPr/>
          <a:lstStyle/>
          <a:p>
            <a:endParaRPr lang="fa-IR" dirty="0" smtClean="0"/>
          </a:p>
          <a:p>
            <a:r>
              <a:rPr lang="fa-IR" sz="2800" dirty="0" smtClean="0">
                <a:cs typeface="B Nazanin" panose="00000400000000000000" pitchFamily="2" charset="-78"/>
              </a:rPr>
              <a:t>فشارسنج: فشار خط شوفار را نشان میدهد خط شوفاژ خط بسته است فقط سیرکوله می شود مقدار مناسب آن 1/5 بار می باشد. </a:t>
            </a:r>
          </a:p>
        </p:txBody>
      </p:sp>
      <p:pic>
        <p:nvPicPr>
          <p:cNvPr id="2" name="Picture 1"/>
          <p:cNvPicPr>
            <a:picLocks noChangeAspect="1"/>
          </p:cNvPicPr>
          <p:nvPr/>
        </p:nvPicPr>
        <p:blipFill>
          <a:blip r:embed="rId2"/>
          <a:stretch>
            <a:fillRect/>
          </a:stretch>
        </p:blipFill>
        <p:spPr>
          <a:xfrm>
            <a:off x="4797439" y="2179211"/>
            <a:ext cx="2597121" cy="2499577"/>
          </a:xfrm>
          <a:prstGeom prst="rect">
            <a:avLst/>
          </a:prstGeom>
        </p:spPr>
      </p:pic>
    </p:spTree>
    <p:extLst>
      <p:ext uri="{BB962C8B-B14F-4D97-AF65-F5344CB8AC3E}">
        <p14:creationId xmlns:p14="http://schemas.microsoft.com/office/powerpoint/2010/main" val="3230895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normAutofit/>
          </a:bodyPr>
          <a:lstStyle/>
          <a:p>
            <a:pPr algn="just"/>
            <a:endParaRPr lang="fa-IR" sz="2800" dirty="0" smtClean="0">
              <a:cs typeface="B Nazanin" panose="00000400000000000000" pitchFamily="2" charset="-78"/>
            </a:endParaRPr>
          </a:p>
          <a:p>
            <a:pPr algn="just"/>
            <a:r>
              <a:rPr lang="fa-IR" sz="2800" dirty="0" smtClean="0">
                <a:cs typeface="B Nazanin" panose="00000400000000000000" pitchFamily="2" charset="-78"/>
              </a:rPr>
              <a:t>تجهیزات مولد حرارتی: دستگاهی مرکزی که سیال واسط مانند آب یا هوا را به دمای مناسب می رساند و به سمت دستگاه تبادل حرارتی (مانند رادیاتور) منتقل می کند.</a:t>
            </a:r>
          </a:p>
          <a:p>
            <a:pPr algn="just"/>
            <a:r>
              <a:rPr lang="fa-IR" sz="2800" dirty="0" smtClean="0">
                <a:cs typeface="B Nazanin" panose="00000400000000000000" pitchFamily="2" charset="-78"/>
              </a:rPr>
              <a:t>دستگاه مولد حرارتی گرمایشی مانند دیگ ، پکیج</a:t>
            </a:r>
          </a:p>
          <a:p>
            <a:pPr algn="just"/>
            <a:r>
              <a:rPr lang="fa-IR" sz="2800" dirty="0">
                <a:cs typeface="B Nazanin" panose="00000400000000000000" pitchFamily="2" charset="-78"/>
              </a:rPr>
              <a:t>دستگاه مولد حرارتی </a:t>
            </a:r>
            <a:r>
              <a:rPr lang="fa-IR" sz="2800" dirty="0" smtClean="0">
                <a:cs typeface="B Nazanin" panose="00000400000000000000" pitchFamily="2" charset="-78"/>
              </a:rPr>
              <a:t>سرمایشی مانند چیلر</a:t>
            </a:r>
            <a:endParaRPr lang="fa-IR" sz="2800" dirty="0">
              <a:cs typeface="B Nazanin" panose="00000400000000000000" pitchFamily="2" charset="-7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947" y="1409367"/>
            <a:ext cx="3745509" cy="521681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2428" y="3712973"/>
            <a:ext cx="609600" cy="609600"/>
          </a:xfrm>
          <a:prstGeom prst="rect">
            <a:avLst/>
          </a:prstGeom>
        </p:spPr>
      </p:pic>
    </p:spTree>
    <p:extLst>
      <p:ext uri="{BB962C8B-B14F-4D97-AF65-F5344CB8AC3E}">
        <p14:creationId xmlns:p14="http://schemas.microsoft.com/office/powerpoint/2010/main" val="626919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lstStyle/>
          <a:p>
            <a:pPr marL="0" indent="0">
              <a:buNone/>
            </a:pPr>
            <a:endParaRPr lang="fa-IR" dirty="0" smtClean="0"/>
          </a:p>
          <a:p>
            <a:pPr marL="0" indent="0">
              <a:buNone/>
            </a:pPr>
            <a:endParaRPr lang="fa-IR" dirty="0"/>
          </a:p>
          <a:p>
            <a:pPr marL="0" indent="0">
              <a:buNone/>
            </a:pPr>
            <a:r>
              <a:rPr lang="fa-IR" sz="2400" dirty="0" smtClean="0">
                <a:cs typeface="B Nazanin" panose="00000400000000000000" pitchFamily="2" charset="-78"/>
              </a:rPr>
              <a:t>دیگ: یک وسیله مولد حرارتی است که تولید آب گرم یا آب داغ یا بخار آب و... می نماید.</a:t>
            </a:r>
          </a:p>
          <a:p>
            <a:pPr marL="0" indent="0">
              <a:buNone/>
            </a:pPr>
            <a:r>
              <a:rPr lang="fa-IR" sz="2400" dirty="0" smtClean="0">
                <a:cs typeface="B Nazanin" panose="00000400000000000000" pitchFamily="2" charset="-78"/>
              </a:rPr>
              <a:t>دیگ </a:t>
            </a:r>
            <a:r>
              <a:rPr lang="fa-IR" sz="2400" dirty="0">
                <a:cs typeface="B Nazanin" panose="00000400000000000000" pitchFamily="2" charset="-78"/>
              </a:rPr>
              <a:t>آبگرم دستگاهی است که امکان انتقال انرژی حرارتی آزاد شده حاصل از احتراق سوخت در مشعل به آب ناقل حرارت را فراهم می‌سازد.</a:t>
            </a:r>
          </a:p>
          <a:p>
            <a:pPr marL="0" indent="0">
              <a:buNone/>
            </a:pPr>
            <a:r>
              <a:rPr lang="fa-IR" sz="2400" dirty="0" smtClean="0">
                <a:cs typeface="B Nazanin" panose="00000400000000000000" pitchFamily="2" charset="-78"/>
              </a:rPr>
              <a:t>دیگ آبگرم: تولید آبگرم برای دستگاههای چون رادیاتور را انجام می دهد معمولا دمای آب ورودی </a:t>
            </a:r>
            <a:r>
              <a:rPr lang="en-US" sz="2400" dirty="0" smtClean="0">
                <a:cs typeface="B Nazanin" panose="00000400000000000000" pitchFamily="2" charset="-78"/>
              </a:rPr>
              <a:t>65°C</a:t>
            </a:r>
            <a:r>
              <a:rPr lang="fa-IR" sz="2400" dirty="0" smtClean="0">
                <a:cs typeface="B Nazanin" panose="00000400000000000000" pitchFamily="2" charset="-78"/>
              </a:rPr>
              <a:t> دمای آب خروجی </a:t>
            </a:r>
            <a:r>
              <a:rPr lang="en-US" sz="2400" dirty="0">
                <a:cs typeface="B Nazanin" panose="00000400000000000000" pitchFamily="2" charset="-78"/>
              </a:rPr>
              <a:t>85°C</a:t>
            </a:r>
            <a:r>
              <a:rPr lang="fa-IR" sz="2400" dirty="0" smtClean="0">
                <a:cs typeface="B Nazanin" panose="00000400000000000000" pitchFamily="2" charset="-78"/>
              </a:rPr>
              <a:t> است.</a:t>
            </a:r>
          </a:p>
          <a:p>
            <a:pPr marL="0" indent="0">
              <a:buNone/>
            </a:pPr>
            <a:endParaRPr lang="fa-IR" dirty="0" smtClean="0"/>
          </a:p>
          <a:p>
            <a:pPr marL="0" indent="0">
              <a:buNone/>
            </a:pPr>
            <a:endParaRPr lang="fa-IR" dirty="0" smtClean="0"/>
          </a:p>
        </p:txBody>
      </p:sp>
      <p:pic>
        <p:nvPicPr>
          <p:cNvPr id="2" name="Picture 1"/>
          <p:cNvPicPr>
            <a:picLocks noChangeAspect="1"/>
          </p:cNvPicPr>
          <p:nvPr/>
        </p:nvPicPr>
        <p:blipFill>
          <a:blip r:embed="rId4"/>
          <a:stretch>
            <a:fillRect/>
          </a:stretch>
        </p:blipFill>
        <p:spPr>
          <a:xfrm>
            <a:off x="4459002" y="2948284"/>
            <a:ext cx="5102794" cy="374326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85116" y="3429000"/>
            <a:ext cx="609600" cy="609600"/>
          </a:xfrm>
          <a:prstGeom prst="rect">
            <a:avLst/>
          </a:prstGeom>
        </p:spPr>
      </p:pic>
    </p:spTree>
    <p:extLst>
      <p:ext uri="{BB962C8B-B14F-4D97-AF65-F5344CB8AC3E}">
        <p14:creationId xmlns:p14="http://schemas.microsoft.com/office/powerpoint/2010/main" val="3925636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lstStyle/>
          <a:p>
            <a:pPr marL="0" indent="0">
              <a:buNone/>
            </a:pPr>
            <a:endParaRPr lang="fa-IR" dirty="0" smtClean="0"/>
          </a:p>
          <a:p>
            <a:pPr marL="0" indent="0">
              <a:buNone/>
            </a:pPr>
            <a:endParaRPr lang="fa-IR" dirty="0"/>
          </a:p>
          <a:p>
            <a:pPr marL="0" indent="0">
              <a:buNone/>
            </a:pPr>
            <a:endParaRPr lang="fa-IR" dirty="0" smtClean="0"/>
          </a:p>
          <a:p>
            <a:pPr marL="0" indent="0">
              <a:buNone/>
            </a:pPr>
            <a:endParaRPr lang="fa-IR" dirty="0" smtClean="0"/>
          </a:p>
          <a:p>
            <a:pPr marL="0" indent="0">
              <a:buNone/>
            </a:pPr>
            <a:endParaRPr lang="fa-IR" dirty="0" smtClean="0"/>
          </a:p>
        </p:txBody>
      </p:sp>
      <p:sp>
        <p:nvSpPr>
          <p:cNvPr id="4" name="Rectangle 3"/>
          <p:cNvSpPr/>
          <p:nvPr/>
        </p:nvSpPr>
        <p:spPr>
          <a:xfrm>
            <a:off x="9328342" y="384171"/>
            <a:ext cx="1960176" cy="400110"/>
          </a:xfrm>
          <a:prstGeom prst="rect">
            <a:avLst/>
          </a:prstGeom>
          <a:gradFill rotWithShape="1">
            <a:gsLst>
              <a:gs pos="0">
                <a:srgbClr val="0F6FC6">
                  <a:tint val="70000"/>
                  <a:satMod val="130000"/>
                </a:srgbClr>
              </a:gs>
              <a:gs pos="43000">
                <a:srgbClr val="0F6FC6">
                  <a:tint val="44000"/>
                  <a:satMod val="165000"/>
                </a:srgbClr>
              </a:gs>
              <a:gs pos="93000">
                <a:srgbClr val="0F6FC6">
                  <a:tint val="15000"/>
                  <a:satMod val="165000"/>
                </a:srgbClr>
              </a:gs>
              <a:gs pos="100000">
                <a:srgbClr val="0F6FC6">
                  <a:tint val="5000"/>
                  <a:satMod val="250000"/>
                </a:srgbClr>
              </a:gs>
            </a:gsLst>
            <a:path path="circle">
              <a:fillToRect l="50000" t="130000" r="50000" b="-30000"/>
            </a:path>
          </a:gradFill>
          <a:ln w="9525" cap="flat" cmpd="sng" algn="ctr">
            <a:solidFill>
              <a:srgbClr val="0F6FC6">
                <a:shade val="50000"/>
                <a:satMod val="103000"/>
              </a:srgbClr>
            </a:solidFill>
            <a:prstDash val="solid"/>
          </a:ln>
          <a:effectLst>
            <a:outerShdw blurRad="57150" dist="38100" dir="5400000" algn="ctr" rotWithShape="0">
              <a:srgbClr val="0F6FC6">
                <a:shade val="9000"/>
                <a:satMod val="105000"/>
                <a:alpha val="4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prstClr val="black"/>
                </a:solidFill>
                <a:effectLst/>
                <a:uLnTx/>
                <a:uFillTx/>
                <a:latin typeface="Constantia"/>
                <a:ea typeface="+mn-ea"/>
              </a:rPr>
              <a:t>دیگ</a:t>
            </a:r>
            <a:endParaRPr kumimoji="0" lang="fa-IR" sz="1800" b="1" i="0" u="none" strike="noStrike" kern="0" cap="none" spc="0" normalizeH="0" baseline="0" noProof="0" dirty="0" smtClean="0">
              <a:ln>
                <a:noFill/>
              </a:ln>
              <a:solidFill>
                <a:prstClr val="black"/>
              </a:solidFill>
              <a:effectLst/>
              <a:uLnTx/>
              <a:uFillTx/>
              <a:latin typeface="Constantia"/>
              <a:ea typeface="+mn-ea"/>
            </a:endParaRPr>
          </a:p>
        </p:txBody>
      </p:sp>
      <p:sp>
        <p:nvSpPr>
          <p:cNvPr id="5" name="Rectangle 4"/>
          <p:cNvSpPr/>
          <p:nvPr/>
        </p:nvSpPr>
        <p:spPr>
          <a:xfrm>
            <a:off x="3855801" y="1613184"/>
            <a:ext cx="6825077" cy="1046440"/>
          </a:xfrm>
          <a:prstGeom prst="rect">
            <a:avLst/>
          </a:prstGeom>
          <a:gradFill rotWithShape="1">
            <a:gsLst>
              <a:gs pos="0">
                <a:sysClr val="windowText" lastClr="000000">
                  <a:tint val="70000"/>
                  <a:satMod val="130000"/>
                </a:sysClr>
              </a:gs>
              <a:gs pos="43000">
                <a:sysClr val="windowText" lastClr="000000">
                  <a:tint val="44000"/>
                  <a:satMod val="165000"/>
                </a:sysClr>
              </a:gs>
              <a:gs pos="93000">
                <a:sysClr val="windowText" lastClr="000000">
                  <a:tint val="15000"/>
                  <a:satMod val="165000"/>
                </a:sysClr>
              </a:gs>
              <a:gs pos="100000">
                <a:sysClr val="windowText" lastClr="000000">
                  <a:tint val="5000"/>
                  <a:satMod val="250000"/>
                </a:sysClr>
              </a:gs>
            </a:gsLst>
            <a:path path="circle">
              <a:fillToRect l="50000" t="130000" r="50000" b="-30000"/>
            </a:path>
          </a:gradFill>
          <a:ln w="9525" cap="flat" cmpd="sng" algn="ctr">
            <a:solidFill>
              <a:sysClr val="windowText" lastClr="000000">
                <a:shade val="50000"/>
                <a:satMod val="103000"/>
              </a:sysClr>
            </a:solidFill>
            <a:prstDash val="solid"/>
          </a:ln>
          <a:effectLst>
            <a:outerShdw blurRad="57150" dist="38100" dir="5400000" algn="ctr" rotWithShape="0">
              <a:sysClr val="windowText" lastClr="000000">
                <a:shade val="9000"/>
                <a:satMod val="105000"/>
                <a:alpha val="48000"/>
              </a:sysClr>
            </a:outerShdw>
          </a:effectLst>
        </p:spPr>
        <p:txBody>
          <a:bodyPr wrap="square">
            <a:spAutoFit/>
          </a:bodyPr>
          <a:lstStyle/>
          <a:p>
            <a:pPr marL="342900" marR="0" lvl="0" indent="-34290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400" b="1" i="0" u="none" strike="noStrike" kern="0" cap="none" spc="0" normalizeH="0" baseline="0" noProof="0" dirty="0" smtClean="0">
                <a:ln>
                  <a:noFill/>
                </a:ln>
                <a:solidFill>
                  <a:prstClr val="black"/>
                </a:solidFill>
                <a:effectLst/>
                <a:uLnTx/>
                <a:uFillTx/>
                <a:latin typeface="2  Baran"/>
                <a:ea typeface="+mn-ea"/>
                <a:cs typeface="B Nazanin" panose="00000400000000000000" pitchFamily="2" charset="-78"/>
              </a:rPr>
              <a:t>وظیفه: تامین آب گرم یا آب داغ یا بخار برای شوفاژ</a:t>
            </a:r>
          </a:p>
          <a:p>
            <a:pPr marL="342900" marR="0" lvl="0" indent="-34290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400" b="1" i="0" u="none" strike="noStrike" kern="0" cap="none" spc="0" normalizeH="0" baseline="0" noProof="0" dirty="0" smtClean="0">
                <a:ln>
                  <a:noFill/>
                </a:ln>
                <a:solidFill>
                  <a:prstClr val="black"/>
                </a:solidFill>
                <a:effectLst/>
                <a:uLnTx/>
                <a:uFillTx/>
                <a:latin typeface="2  Baran"/>
                <a:ea typeface="+mn-ea"/>
                <a:cs typeface="B Nazanin" panose="00000400000000000000" pitchFamily="2" charset="-78"/>
              </a:rPr>
              <a:t>انواع: چدنی – فولادی (واتر تیوب و فایر تیوب)</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Constantia"/>
              <a:ea typeface="+mn-ea"/>
              <a:cs typeface="+mn-cs"/>
            </a:endParaRPr>
          </a:p>
        </p:txBody>
      </p:sp>
      <p:pic>
        <p:nvPicPr>
          <p:cNvPr id="6" name="Picture 5"/>
          <p:cNvPicPr>
            <a:picLocks noChangeAspect="1"/>
          </p:cNvPicPr>
          <p:nvPr/>
        </p:nvPicPr>
        <p:blipFill>
          <a:blip r:embed="rId4"/>
          <a:stretch>
            <a:fillRect/>
          </a:stretch>
        </p:blipFill>
        <p:spPr>
          <a:xfrm>
            <a:off x="5095830" y="2748873"/>
            <a:ext cx="4009628" cy="4009628"/>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4958" y="384171"/>
            <a:ext cx="609600" cy="609600"/>
          </a:xfrm>
          <a:prstGeom prst="rect">
            <a:avLst/>
          </a:prstGeom>
        </p:spPr>
      </p:pic>
    </p:spTree>
    <p:extLst>
      <p:ext uri="{BB962C8B-B14F-4D97-AF65-F5344CB8AC3E}">
        <p14:creationId xmlns:p14="http://schemas.microsoft.com/office/powerpoint/2010/main" val="3815371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5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lstStyle/>
          <a:p>
            <a:pPr marL="0" indent="0">
              <a:buNone/>
            </a:pPr>
            <a:endParaRPr lang="fa-IR" dirty="0" smtClean="0"/>
          </a:p>
          <a:p>
            <a:pPr marL="0" indent="0">
              <a:buNone/>
            </a:pPr>
            <a:endParaRPr lang="fa-IR" dirty="0"/>
          </a:p>
          <a:p>
            <a:pPr marL="0" indent="0">
              <a:buNone/>
            </a:pPr>
            <a:r>
              <a:rPr lang="fa-IR" sz="2400" dirty="0" smtClean="0">
                <a:cs typeface="B Nazanin" panose="00000400000000000000" pitchFamily="2" charset="-78"/>
              </a:rPr>
              <a:t>انواع دیگ آب گرم:</a:t>
            </a:r>
          </a:p>
          <a:p>
            <a:pPr marL="0" indent="0">
              <a:buNone/>
            </a:pPr>
            <a:r>
              <a:rPr lang="fa-IR" sz="2400" dirty="0" smtClean="0">
                <a:cs typeface="B Nazanin" panose="00000400000000000000" pitchFamily="2" charset="-78"/>
              </a:rPr>
              <a:t> 1)چدنی مزیت: قابل مونتاژ و ساده تر و یک تکه نیست (به راحتی قابل جابجا شدن و تعمیر دارد)، برای فشارهای کم و ظرفیت کم مناسب است.</a:t>
            </a:r>
          </a:p>
          <a:p>
            <a:pPr marL="0" indent="0">
              <a:buNone/>
            </a:pPr>
            <a:r>
              <a:rPr lang="fa-IR" sz="2400" dirty="0" smtClean="0">
                <a:cs typeface="B Nazanin" panose="00000400000000000000" pitchFamily="2" charset="-78"/>
              </a:rPr>
              <a:t>2)فولادی:مزیت یک تکه است برای هر فشار و ظرفیتی مناسب است . شامل 1)لوله آتش یا</a:t>
            </a:r>
            <a:r>
              <a:rPr lang="en-US" sz="2400" dirty="0" smtClean="0">
                <a:cs typeface="B Nazanin" panose="00000400000000000000" pitchFamily="2" charset="-78"/>
              </a:rPr>
              <a:t>Fire tube </a:t>
            </a:r>
            <a:r>
              <a:rPr lang="fa-IR" sz="2400" dirty="0" smtClean="0">
                <a:cs typeface="B Nazanin" panose="00000400000000000000" pitchFamily="2" charset="-78"/>
              </a:rPr>
              <a:t> : مناسب برای تاسیات ساختمانی ، 2)لوله آب یا</a:t>
            </a:r>
            <a:r>
              <a:rPr lang="en-US" sz="2400" dirty="0" smtClean="0">
                <a:cs typeface="B Nazanin" panose="00000400000000000000" pitchFamily="2" charset="-78"/>
              </a:rPr>
              <a:t>water tube </a:t>
            </a:r>
            <a:r>
              <a:rPr lang="fa-IR" sz="2400" dirty="0" smtClean="0">
                <a:cs typeface="B Nazanin" panose="00000400000000000000" pitchFamily="2" charset="-78"/>
              </a:rPr>
              <a:t> :مناسب برای نیروگاه</a:t>
            </a:r>
          </a:p>
          <a:p>
            <a:pPr marL="0" indent="0">
              <a:buNone/>
            </a:pPr>
            <a:endParaRPr lang="fa-IR" dirty="0" smtClean="0"/>
          </a:p>
        </p:txBody>
      </p:sp>
    </p:spTree>
    <p:extLst>
      <p:ext uri="{BB962C8B-B14F-4D97-AF65-F5344CB8AC3E}">
        <p14:creationId xmlns:p14="http://schemas.microsoft.com/office/powerpoint/2010/main" val="858528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lstStyle/>
          <a:p>
            <a:pPr marL="0" indent="0">
              <a:buNone/>
            </a:pPr>
            <a:endParaRPr lang="fa-IR" dirty="0" smtClean="0"/>
          </a:p>
          <a:p>
            <a:pPr marL="0" indent="0">
              <a:buNone/>
            </a:pPr>
            <a:endParaRPr lang="fa-IR" dirty="0"/>
          </a:p>
          <a:p>
            <a:pPr marL="0" indent="0">
              <a:buNone/>
            </a:pPr>
            <a:endParaRPr lang="fa-IR" dirty="0" smtClean="0"/>
          </a:p>
        </p:txBody>
      </p:sp>
      <p:pic>
        <p:nvPicPr>
          <p:cNvPr id="4" name="Picture 3"/>
          <p:cNvPicPr>
            <a:picLocks noChangeAspect="1"/>
          </p:cNvPicPr>
          <p:nvPr/>
        </p:nvPicPr>
        <p:blipFill>
          <a:blip r:embed="rId2"/>
          <a:stretch>
            <a:fillRect/>
          </a:stretch>
        </p:blipFill>
        <p:spPr>
          <a:xfrm>
            <a:off x="6273316" y="3069820"/>
            <a:ext cx="5695482" cy="3355978"/>
          </a:xfrm>
          <a:prstGeom prst="rect">
            <a:avLst/>
          </a:prstGeom>
        </p:spPr>
      </p:pic>
      <p:pic>
        <p:nvPicPr>
          <p:cNvPr id="5" name="Picture 4"/>
          <p:cNvPicPr>
            <a:picLocks noChangeAspect="1"/>
          </p:cNvPicPr>
          <p:nvPr/>
        </p:nvPicPr>
        <p:blipFill>
          <a:blip r:embed="rId3"/>
          <a:stretch>
            <a:fillRect/>
          </a:stretch>
        </p:blipFill>
        <p:spPr>
          <a:xfrm>
            <a:off x="1150330" y="3319307"/>
            <a:ext cx="4693873" cy="2313409"/>
          </a:xfrm>
          <a:prstGeom prst="rect">
            <a:avLst/>
          </a:prstGeom>
        </p:spPr>
      </p:pic>
      <p:sp>
        <p:nvSpPr>
          <p:cNvPr id="6" name="Rectangle 5"/>
          <p:cNvSpPr/>
          <p:nvPr/>
        </p:nvSpPr>
        <p:spPr>
          <a:xfrm>
            <a:off x="8461420" y="693264"/>
            <a:ext cx="2595279" cy="400110"/>
          </a:xfrm>
          <a:prstGeom prst="rect">
            <a:avLst/>
          </a:prstGeom>
          <a:gradFill rotWithShape="1">
            <a:gsLst>
              <a:gs pos="0">
                <a:srgbClr val="0F6FC6">
                  <a:tint val="70000"/>
                  <a:satMod val="130000"/>
                </a:srgbClr>
              </a:gs>
              <a:gs pos="43000">
                <a:srgbClr val="0F6FC6">
                  <a:tint val="44000"/>
                  <a:satMod val="165000"/>
                </a:srgbClr>
              </a:gs>
              <a:gs pos="93000">
                <a:srgbClr val="0F6FC6">
                  <a:tint val="15000"/>
                  <a:satMod val="165000"/>
                </a:srgbClr>
              </a:gs>
              <a:gs pos="100000">
                <a:srgbClr val="0F6FC6">
                  <a:tint val="5000"/>
                  <a:satMod val="250000"/>
                </a:srgbClr>
              </a:gs>
            </a:gsLst>
            <a:path path="circle">
              <a:fillToRect l="50000" t="130000" r="50000" b="-30000"/>
            </a:path>
          </a:gradFill>
          <a:ln w="9525" cap="flat" cmpd="sng" algn="ctr">
            <a:solidFill>
              <a:srgbClr val="0F6FC6">
                <a:shade val="50000"/>
                <a:satMod val="103000"/>
              </a:srgbClr>
            </a:solidFill>
            <a:prstDash val="solid"/>
          </a:ln>
          <a:effectLst>
            <a:outerShdw blurRad="57150" dist="38100" dir="5400000" algn="ctr" rotWithShape="0">
              <a:srgbClr val="0F6FC6">
                <a:shade val="9000"/>
                <a:satMod val="105000"/>
                <a:alpha val="4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prstClr val="black"/>
                </a:solidFill>
                <a:effectLst/>
                <a:uLnTx/>
                <a:uFillTx/>
                <a:latin typeface="Constantia"/>
                <a:ea typeface="+mn-ea"/>
              </a:rPr>
              <a:t>دیگ آبگرم چدنی</a:t>
            </a:r>
            <a:endParaRPr kumimoji="0" lang="fa-IR" sz="1800" b="1" i="0" u="none" strike="noStrike" kern="0" cap="none" spc="0" normalizeH="0" baseline="0" noProof="0" dirty="0" smtClean="0">
              <a:ln>
                <a:noFill/>
              </a:ln>
              <a:solidFill>
                <a:prstClr val="black"/>
              </a:solidFill>
              <a:effectLst/>
              <a:uLnTx/>
              <a:uFillTx/>
              <a:latin typeface="Constantia"/>
              <a:ea typeface="+mn-ea"/>
            </a:endParaRPr>
          </a:p>
        </p:txBody>
      </p:sp>
      <p:pic>
        <p:nvPicPr>
          <p:cNvPr id="7" name="Picture 6"/>
          <p:cNvPicPr>
            <a:picLocks noChangeAspect="1"/>
          </p:cNvPicPr>
          <p:nvPr/>
        </p:nvPicPr>
        <p:blipFill>
          <a:blip r:embed="rId4"/>
          <a:stretch>
            <a:fillRect/>
          </a:stretch>
        </p:blipFill>
        <p:spPr>
          <a:xfrm>
            <a:off x="1935244" y="286688"/>
            <a:ext cx="3702748" cy="3032619"/>
          </a:xfrm>
          <a:prstGeom prst="rect">
            <a:avLst/>
          </a:prstGeom>
        </p:spPr>
      </p:pic>
    </p:spTree>
    <p:extLst>
      <p:ext uri="{BB962C8B-B14F-4D97-AF65-F5344CB8AC3E}">
        <p14:creationId xmlns:p14="http://schemas.microsoft.com/office/powerpoint/2010/main" val="3312568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lstStyle/>
          <a:p>
            <a:pPr marL="0" indent="0">
              <a:buNone/>
            </a:pPr>
            <a:endParaRPr lang="fa-IR" dirty="0" smtClean="0"/>
          </a:p>
          <a:p>
            <a:pPr marL="0" indent="0">
              <a:buNone/>
            </a:pPr>
            <a:endParaRPr lang="fa-IR" dirty="0"/>
          </a:p>
          <a:p>
            <a:pPr marL="0" indent="0">
              <a:buNone/>
            </a:pPr>
            <a:endParaRPr lang="fa-IR" dirty="0" smtClean="0"/>
          </a:p>
        </p:txBody>
      </p:sp>
      <p:sp>
        <p:nvSpPr>
          <p:cNvPr id="6" name="Rectangle 5"/>
          <p:cNvSpPr/>
          <p:nvPr/>
        </p:nvSpPr>
        <p:spPr>
          <a:xfrm>
            <a:off x="8461420" y="693264"/>
            <a:ext cx="2595279" cy="400110"/>
          </a:xfrm>
          <a:prstGeom prst="rect">
            <a:avLst/>
          </a:prstGeom>
          <a:gradFill rotWithShape="1">
            <a:gsLst>
              <a:gs pos="0">
                <a:srgbClr val="0F6FC6">
                  <a:tint val="70000"/>
                  <a:satMod val="130000"/>
                </a:srgbClr>
              </a:gs>
              <a:gs pos="43000">
                <a:srgbClr val="0F6FC6">
                  <a:tint val="44000"/>
                  <a:satMod val="165000"/>
                </a:srgbClr>
              </a:gs>
              <a:gs pos="93000">
                <a:srgbClr val="0F6FC6">
                  <a:tint val="15000"/>
                  <a:satMod val="165000"/>
                </a:srgbClr>
              </a:gs>
              <a:gs pos="100000">
                <a:srgbClr val="0F6FC6">
                  <a:tint val="5000"/>
                  <a:satMod val="250000"/>
                </a:srgbClr>
              </a:gs>
            </a:gsLst>
            <a:path path="circle">
              <a:fillToRect l="50000" t="130000" r="50000" b="-30000"/>
            </a:path>
          </a:gradFill>
          <a:ln w="9525" cap="flat" cmpd="sng" algn="ctr">
            <a:solidFill>
              <a:srgbClr val="0F6FC6">
                <a:shade val="50000"/>
                <a:satMod val="103000"/>
              </a:srgbClr>
            </a:solidFill>
            <a:prstDash val="solid"/>
          </a:ln>
          <a:effectLst>
            <a:outerShdw blurRad="57150" dist="38100" dir="5400000" algn="ctr" rotWithShape="0">
              <a:srgbClr val="0F6FC6">
                <a:shade val="9000"/>
                <a:satMod val="105000"/>
                <a:alpha val="4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prstClr val="black"/>
                </a:solidFill>
                <a:effectLst/>
                <a:uLnTx/>
                <a:uFillTx/>
                <a:latin typeface="Constantia"/>
                <a:ea typeface="+mn-ea"/>
              </a:rPr>
              <a:t>دیگ آبگرم چدنی</a:t>
            </a:r>
            <a:endParaRPr kumimoji="0" lang="fa-IR" sz="1800" b="1" i="0" u="none" strike="noStrike" kern="0" cap="none" spc="0" normalizeH="0" baseline="0" noProof="0" dirty="0" smtClean="0">
              <a:ln>
                <a:noFill/>
              </a:ln>
              <a:solidFill>
                <a:prstClr val="black"/>
              </a:solidFill>
              <a:effectLst/>
              <a:uLnTx/>
              <a:uFillTx/>
              <a:latin typeface="Constantia"/>
              <a:ea typeface="+mn-ea"/>
            </a:endParaRPr>
          </a:p>
        </p:txBody>
      </p:sp>
      <p:pic>
        <p:nvPicPr>
          <p:cNvPr id="2" name="Picture 1"/>
          <p:cNvPicPr>
            <a:picLocks noChangeAspect="1"/>
          </p:cNvPicPr>
          <p:nvPr/>
        </p:nvPicPr>
        <p:blipFill>
          <a:blip r:embed="rId2"/>
          <a:stretch>
            <a:fillRect/>
          </a:stretch>
        </p:blipFill>
        <p:spPr>
          <a:xfrm>
            <a:off x="2443859" y="1723024"/>
            <a:ext cx="7315200" cy="4505325"/>
          </a:xfrm>
          <a:prstGeom prst="rect">
            <a:avLst/>
          </a:prstGeom>
        </p:spPr>
      </p:pic>
    </p:spTree>
    <p:extLst>
      <p:ext uri="{BB962C8B-B14F-4D97-AF65-F5344CB8AC3E}">
        <p14:creationId xmlns:p14="http://schemas.microsoft.com/office/powerpoint/2010/main" val="3096579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lstStyle/>
          <a:p>
            <a:pPr marL="0" indent="0">
              <a:buNone/>
            </a:pPr>
            <a:endParaRPr lang="fa-IR" dirty="0" smtClean="0"/>
          </a:p>
          <a:p>
            <a:pPr marL="0" indent="0">
              <a:buNone/>
            </a:pPr>
            <a:endParaRPr lang="fa-IR" dirty="0"/>
          </a:p>
          <a:p>
            <a:pPr marL="0" indent="0">
              <a:buNone/>
            </a:pPr>
            <a:endParaRPr lang="fa-IR" dirty="0" smtClean="0"/>
          </a:p>
        </p:txBody>
      </p:sp>
      <p:sp>
        <p:nvSpPr>
          <p:cNvPr id="6" name="Rectangle 5"/>
          <p:cNvSpPr/>
          <p:nvPr/>
        </p:nvSpPr>
        <p:spPr>
          <a:xfrm>
            <a:off x="8461420" y="693264"/>
            <a:ext cx="2595279" cy="400110"/>
          </a:xfrm>
          <a:prstGeom prst="rect">
            <a:avLst/>
          </a:prstGeom>
          <a:gradFill rotWithShape="1">
            <a:gsLst>
              <a:gs pos="0">
                <a:srgbClr val="0F6FC6">
                  <a:tint val="70000"/>
                  <a:satMod val="130000"/>
                </a:srgbClr>
              </a:gs>
              <a:gs pos="43000">
                <a:srgbClr val="0F6FC6">
                  <a:tint val="44000"/>
                  <a:satMod val="165000"/>
                </a:srgbClr>
              </a:gs>
              <a:gs pos="93000">
                <a:srgbClr val="0F6FC6">
                  <a:tint val="15000"/>
                  <a:satMod val="165000"/>
                </a:srgbClr>
              </a:gs>
              <a:gs pos="100000">
                <a:srgbClr val="0F6FC6">
                  <a:tint val="5000"/>
                  <a:satMod val="250000"/>
                </a:srgbClr>
              </a:gs>
            </a:gsLst>
            <a:path path="circle">
              <a:fillToRect l="50000" t="130000" r="50000" b="-30000"/>
            </a:path>
          </a:gradFill>
          <a:ln w="9525" cap="flat" cmpd="sng" algn="ctr">
            <a:solidFill>
              <a:srgbClr val="0F6FC6">
                <a:shade val="50000"/>
                <a:satMod val="103000"/>
              </a:srgbClr>
            </a:solidFill>
            <a:prstDash val="solid"/>
          </a:ln>
          <a:effectLst>
            <a:outerShdw blurRad="57150" dist="38100" dir="5400000" algn="ctr" rotWithShape="0">
              <a:srgbClr val="0F6FC6">
                <a:shade val="9000"/>
                <a:satMod val="105000"/>
                <a:alpha val="4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prstClr val="black"/>
                </a:solidFill>
                <a:effectLst/>
                <a:uLnTx/>
                <a:uFillTx/>
                <a:latin typeface="Constantia"/>
                <a:ea typeface="+mn-ea"/>
              </a:rPr>
              <a:t>دیگ آبگرم چدنی</a:t>
            </a:r>
            <a:endParaRPr kumimoji="0" lang="fa-IR" sz="1800" b="1" i="0" u="none" strike="noStrike" kern="0" cap="none" spc="0" normalizeH="0" baseline="0" noProof="0" dirty="0" smtClean="0">
              <a:ln>
                <a:noFill/>
              </a:ln>
              <a:solidFill>
                <a:prstClr val="black"/>
              </a:solidFill>
              <a:effectLst/>
              <a:uLnTx/>
              <a:uFillTx/>
              <a:latin typeface="Constantia"/>
              <a:ea typeface="+mn-ea"/>
            </a:endParaRPr>
          </a:p>
        </p:txBody>
      </p:sp>
      <p:pic>
        <p:nvPicPr>
          <p:cNvPr id="4" name="Picture 3"/>
          <p:cNvPicPr>
            <a:picLocks noChangeAspect="1"/>
          </p:cNvPicPr>
          <p:nvPr/>
        </p:nvPicPr>
        <p:blipFill>
          <a:blip r:embed="rId2"/>
          <a:stretch>
            <a:fillRect/>
          </a:stretch>
        </p:blipFill>
        <p:spPr>
          <a:xfrm>
            <a:off x="3585962" y="1807604"/>
            <a:ext cx="4762500" cy="4762500"/>
          </a:xfrm>
          <a:prstGeom prst="rect">
            <a:avLst/>
          </a:prstGeom>
        </p:spPr>
      </p:pic>
    </p:spTree>
    <p:extLst>
      <p:ext uri="{BB962C8B-B14F-4D97-AF65-F5344CB8AC3E}">
        <p14:creationId xmlns:p14="http://schemas.microsoft.com/office/powerpoint/2010/main" val="120411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217" y="0"/>
            <a:ext cx="11470783" cy="6858000"/>
          </a:xfrm>
        </p:spPr>
        <p:txBody>
          <a:bodyPr/>
          <a:lstStyle/>
          <a:p>
            <a:pPr marL="0" indent="0">
              <a:buNone/>
            </a:pPr>
            <a:endParaRPr lang="fa-IR" dirty="0" smtClean="0"/>
          </a:p>
          <a:p>
            <a:pPr marL="0" indent="0">
              <a:buNone/>
            </a:pPr>
            <a:endParaRPr lang="fa-IR" dirty="0"/>
          </a:p>
          <a:p>
            <a:pPr marL="0" indent="0">
              <a:buNone/>
            </a:pPr>
            <a:endParaRPr lang="fa-IR" dirty="0" smtClean="0"/>
          </a:p>
        </p:txBody>
      </p:sp>
      <p:pic>
        <p:nvPicPr>
          <p:cNvPr id="8" name="Picture 7"/>
          <p:cNvPicPr>
            <a:picLocks noChangeAspect="1"/>
          </p:cNvPicPr>
          <p:nvPr/>
        </p:nvPicPr>
        <p:blipFill>
          <a:blip r:embed="rId2"/>
          <a:stretch>
            <a:fillRect/>
          </a:stretch>
        </p:blipFill>
        <p:spPr>
          <a:xfrm>
            <a:off x="1508504" y="419322"/>
            <a:ext cx="5800725" cy="3362325"/>
          </a:xfrm>
          <a:prstGeom prst="rect">
            <a:avLst/>
          </a:prstGeom>
        </p:spPr>
      </p:pic>
      <p:sp>
        <p:nvSpPr>
          <p:cNvPr id="9" name="Rectangle 8"/>
          <p:cNvSpPr/>
          <p:nvPr/>
        </p:nvSpPr>
        <p:spPr>
          <a:xfrm>
            <a:off x="8621212" y="525839"/>
            <a:ext cx="2531891" cy="400110"/>
          </a:xfrm>
          <a:prstGeom prst="rect">
            <a:avLst/>
          </a:prstGeom>
          <a:gradFill rotWithShape="1">
            <a:gsLst>
              <a:gs pos="0">
                <a:srgbClr val="0F6FC6">
                  <a:tint val="70000"/>
                  <a:satMod val="130000"/>
                </a:srgbClr>
              </a:gs>
              <a:gs pos="43000">
                <a:srgbClr val="0F6FC6">
                  <a:tint val="44000"/>
                  <a:satMod val="165000"/>
                </a:srgbClr>
              </a:gs>
              <a:gs pos="93000">
                <a:srgbClr val="0F6FC6">
                  <a:tint val="15000"/>
                  <a:satMod val="165000"/>
                </a:srgbClr>
              </a:gs>
              <a:gs pos="100000">
                <a:srgbClr val="0F6FC6">
                  <a:tint val="5000"/>
                  <a:satMod val="250000"/>
                </a:srgbClr>
              </a:gs>
            </a:gsLst>
            <a:path path="circle">
              <a:fillToRect l="50000" t="130000" r="50000" b="-30000"/>
            </a:path>
          </a:gradFill>
          <a:ln w="9525" cap="flat" cmpd="sng" algn="ctr">
            <a:solidFill>
              <a:srgbClr val="0F6FC6">
                <a:shade val="50000"/>
                <a:satMod val="103000"/>
              </a:srgbClr>
            </a:solidFill>
            <a:prstDash val="solid"/>
          </a:ln>
          <a:effectLst>
            <a:outerShdw blurRad="57150" dist="38100" dir="5400000" algn="ctr" rotWithShape="0">
              <a:srgbClr val="0F6FC6">
                <a:shade val="9000"/>
                <a:satMod val="105000"/>
                <a:alpha val="4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a-IR" sz="2000" b="1" i="0" u="none" strike="noStrike" kern="0" cap="none" spc="0" normalizeH="0" baseline="0" noProof="0" dirty="0" smtClean="0">
                <a:ln>
                  <a:noFill/>
                </a:ln>
                <a:solidFill>
                  <a:prstClr val="black"/>
                </a:solidFill>
                <a:effectLst/>
                <a:uLnTx/>
                <a:uFillTx/>
                <a:latin typeface="Constantia"/>
                <a:ea typeface="+mn-ea"/>
              </a:rPr>
              <a:t>دیگ آبگرم فولادی</a:t>
            </a:r>
            <a:endParaRPr kumimoji="0" lang="fa-IR" sz="1800" b="1" i="0" u="none" strike="noStrike" kern="0" cap="none" spc="0" normalizeH="0" baseline="0" noProof="0" dirty="0" smtClean="0">
              <a:ln>
                <a:noFill/>
              </a:ln>
              <a:solidFill>
                <a:prstClr val="black"/>
              </a:solidFill>
              <a:effectLst/>
              <a:uLnTx/>
              <a:uFillTx/>
              <a:latin typeface="Constantia"/>
              <a:ea typeface="+mn-ea"/>
            </a:endParaRPr>
          </a:p>
        </p:txBody>
      </p:sp>
      <p:pic>
        <p:nvPicPr>
          <p:cNvPr id="10" name="Picture 2"/>
          <p:cNvPicPr>
            <a:picLocks noChangeAspect="1" noChangeArrowheads="1"/>
          </p:cNvPicPr>
          <p:nvPr/>
        </p:nvPicPr>
        <p:blipFill>
          <a:blip r:embed="rId3"/>
          <a:srcRect/>
          <a:stretch>
            <a:fillRect/>
          </a:stretch>
        </p:blipFill>
        <p:spPr bwMode="auto">
          <a:xfrm>
            <a:off x="5769735" y="3781647"/>
            <a:ext cx="6113172" cy="3015201"/>
          </a:xfrm>
          <a:prstGeom prst="rect">
            <a:avLst/>
          </a:prstGeom>
          <a:noFill/>
          <a:ln w="9525">
            <a:noFill/>
            <a:miter lim="800000"/>
            <a:headEnd/>
            <a:tailEnd/>
          </a:ln>
          <a:effectLst/>
        </p:spPr>
      </p:pic>
    </p:spTree>
    <p:extLst>
      <p:ext uri="{BB962C8B-B14F-4D97-AF65-F5344CB8AC3E}">
        <p14:creationId xmlns:p14="http://schemas.microsoft.com/office/powerpoint/2010/main" val="3780314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673</TotalTime>
  <Words>870</Words>
  <Application>Microsoft Office PowerPoint</Application>
  <PresentationFormat>Widescreen</PresentationFormat>
  <Paragraphs>54</Paragraphs>
  <Slides>19</Slides>
  <Notes>0</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2  Baran</vt:lpstr>
      <vt:lpstr>Arial</vt:lpstr>
      <vt:lpstr>B Nazanin</vt:lpstr>
      <vt:lpstr>B Titr</vt:lpstr>
      <vt:lpstr>Constantia</vt:lpstr>
      <vt:lpstr>Franklin Gothic Book</vt:lpstr>
      <vt:lpstr>Tahoma</vt:lpstr>
      <vt:lpstr>Crop</vt:lpstr>
      <vt:lpstr>جزوه درس تاسیسات مکانیکی و الکتریکی (جلسه چهارم)  مدرس:   دکتر امیررضا معموری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جزوه درس تاسیسات مکانیکی و الکتریکی  نام استاد: آقای معموری دانشجو: مهلا کریمان تابستان 98</dc:title>
  <dc:creator>Sana Rayan</dc:creator>
  <cp:lastModifiedBy>ARIO</cp:lastModifiedBy>
  <cp:revision>49</cp:revision>
  <dcterms:created xsi:type="dcterms:W3CDTF">2019-08-21T11:22:45Z</dcterms:created>
  <dcterms:modified xsi:type="dcterms:W3CDTF">2020-04-02T17:47:53Z</dcterms:modified>
</cp:coreProperties>
</file>