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80" r:id="rId4"/>
    <p:sldId id="281" r:id="rId5"/>
    <p:sldId id="279" r:id="rId6"/>
    <p:sldId id="287" r:id="rId7"/>
    <p:sldId id="282" r:id="rId8"/>
    <p:sldId id="258" r:id="rId9"/>
    <p:sldId id="283" r:id="rId10"/>
    <p:sldId id="284" r:id="rId11"/>
    <p:sldId id="259" r:id="rId12"/>
    <p:sldId id="285" r:id="rId13"/>
    <p:sldId id="286" r:id="rId14"/>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3716" autoAdjust="0"/>
  </p:normalViewPr>
  <p:slideViewPr>
    <p:cSldViewPr snapToGrid="0">
      <p:cViewPr varScale="1">
        <p:scale>
          <a:sx n="74" d="100"/>
          <a:sy n="74" d="100"/>
        </p:scale>
        <p:origin x="5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280FC4E-3752-4813-8768-84FE19DE230C}" type="datetimeFigureOut">
              <a:rPr lang="fa-IR" smtClean="0"/>
              <a:t>08/08/1441</a:t>
            </a:fld>
            <a:endParaRPr lang="fa-I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a-I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C64F0FE7-970B-43E6-BC20-7D3D17A426E7}" type="slidenum">
              <a:rPr lang="fa-IR" smtClean="0"/>
              <a:t>‹#›</a:t>
            </a:fld>
            <a:endParaRPr lang="fa-I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2123273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08/08/1441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1930293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08/08/1441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1869931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08/08/1441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412066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280FC4E-3752-4813-8768-84FE19DE230C}" type="datetimeFigureOut">
              <a:rPr lang="fa-IR" smtClean="0"/>
              <a:t>08/08/1441</a:t>
            </a:fld>
            <a:endParaRPr lang="fa-I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a-I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61029258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80FC4E-3752-4813-8768-84FE19DE230C}" type="datetimeFigureOut">
              <a:rPr lang="fa-IR" smtClean="0"/>
              <a:t>08/08/1441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73063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80FC4E-3752-4813-8768-84FE19DE230C}" type="datetimeFigureOut">
              <a:rPr lang="fa-IR" smtClean="0"/>
              <a:t>08/08/1441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924510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280FC4E-3752-4813-8768-84FE19DE230C}" type="datetimeFigureOut">
              <a:rPr lang="fa-IR" smtClean="0"/>
              <a:t>08/08/1441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51804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0FC4E-3752-4813-8768-84FE19DE230C}" type="datetimeFigureOut">
              <a:rPr lang="fa-IR" smtClean="0"/>
              <a:t>08/08/1441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424716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280FC4E-3752-4813-8768-84FE19DE230C}" type="datetimeFigureOut">
              <a:rPr lang="fa-IR" smtClean="0"/>
              <a:t>08/08/1441</a:t>
            </a:fld>
            <a:endParaRPr lang="fa-I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a-I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767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280FC4E-3752-4813-8768-84FE19DE230C}" type="datetimeFigureOut">
              <a:rPr lang="fa-IR" smtClean="0"/>
              <a:t>08/08/1441</a:t>
            </a:fld>
            <a:endParaRPr lang="fa-I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a-I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40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280FC4E-3752-4813-8768-84FE19DE230C}" type="datetimeFigureOut">
              <a:rPr lang="fa-IR" smtClean="0"/>
              <a:t>08/08/1441</a:t>
            </a:fld>
            <a:endParaRPr lang="fa-I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a-I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C64F0FE7-970B-43E6-BC20-7D3D17A426E7}" type="slidenum">
              <a:rPr lang="fa-IR" smtClean="0"/>
              <a:t>‹#›</a:t>
            </a:fld>
            <a:endParaRPr lang="fa-I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7773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r" defTabSz="914400" rtl="1"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7285" y="1762696"/>
            <a:ext cx="8525814" cy="3195670"/>
          </a:xfrm>
        </p:spPr>
        <p:txBody>
          <a:bodyPr/>
          <a:lstStyle/>
          <a:p>
            <a:r>
              <a:rPr lang="fa-IR" sz="3200" dirty="0" smtClean="0">
                <a:cs typeface="B Titr" panose="00000700000000000000" pitchFamily="2" charset="-78"/>
              </a:rPr>
              <a:t>درس </a:t>
            </a:r>
            <a:r>
              <a:rPr lang="fa-IR" sz="3200" dirty="0" smtClean="0">
                <a:cs typeface="B Titr" panose="00000700000000000000" pitchFamily="2" charset="-78"/>
              </a:rPr>
              <a:t>تاسیسات مکانیکی و </a:t>
            </a:r>
            <a:r>
              <a:rPr lang="fa-IR" sz="3200" dirty="0" smtClean="0">
                <a:cs typeface="B Titr" panose="00000700000000000000" pitchFamily="2" charset="-78"/>
              </a:rPr>
              <a:t>الکتریکی</a:t>
            </a:r>
            <a:br>
              <a:rPr lang="fa-IR" sz="3200" dirty="0" smtClean="0">
                <a:cs typeface="B Titr" panose="00000700000000000000" pitchFamily="2" charset="-78"/>
              </a:rPr>
            </a:br>
            <a:r>
              <a:rPr lang="fa-IR" sz="3200" dirty="0" smtClean="0">
                <a:cs typeface="B Titr" panose="00000700000000000000" pitchFamily="2" charset="-78"/>
              </a:rPr>
              <a:t>(جلسه اول)</a:t>
            </a:r>
            <a:r>
              <a:rPr lang="fa-IR" sz="3200" dirty="0" smtClean="0">
                <a:cs typeface="B Titr" panose="00000700000000000000" pitchFamily="2" charset="-78"/>
              </a:rPr>
              <a:t/>
            </a:r>
            <a:br>
              <a:rPr lang="fa-IR" sz="3200" dirty="0" smtClean="0">
                <a:cs typeface="B Titr" panose="00000700000000000000" pitchFamily="2" charset="-78"/>
              </a:rPr>
            </a:br>
            <a:r>
              <a:rPr lang="fa-IR" sz="3200" dirty="0">
                <a:cs typeface="B Titr" panose="00000700000000000000" pitchFamily="2" charset="-78"/>
              </a:rPr>
              <a:t/>
            </a:r>
            <a:br>
              <a:rPr lang="fa-IR" sz="3200" dirty="0">
                <a:cs typeface="B Titr" panose="00000700000000000000" pitchFamily="2" charset="-78"/>
              </a:rPr>
            </a:br>
            <a:r>
              <a:rPr lang="fa-IR" sz="3200" dirty="0" smtClean="0">
                <a:cs typeface="B Titr" panose="00000700000000000000" pitchFamily="2" charset="-78"/>
              </a:rPr>
              <a:t>مدرس:</a:t>
            </a:r>
            <a:br>
              <a:rPr lang="fa-IR" sz="3200" dirty="0" smtClean="0">
                <a:cs typeface="B Titr" panose="00000700000000000000" pitchFamily="2" charset="-78"/>
              </a:rPr>
            </a:br>
            <a:r>
              <a:rPr lang="fa-IR" sz="3200" dirty="0" smtClean="0">
                <a:cs typeface="B Titr" panose="00000700000000000000" pitchFamily="2" charset="-78"/>
              </a:rPr>
              <a:t/>
            </a:r>
            <a:br>
              <a:rPr lang="fa-IR" sz="3200" dirty="0" smtClean="0">
                <a:cs typeface="B Titr" panose="00000700000000000000" pitchFamily="2" charset="-78"/>
              </a:rPr>
            </a:br>
            <a:r>
              <a:rPr lang="fa-IR" sz="3200" dirty="0" smtClean="0">
                <a:cs typeface="B Titr" panose="00000700000000000000" pitchFamily="2" charset="-78"/>
              </a:rPr>
              <a:t> دکتر امیررضا معموری </a:t>
            </a:r>
            <a:br>
              <a:rPr lang="fa-IR" sz="3200" dirty="0" smtClean="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endParaRPr lang="fa-IR" sz="2000" dirty="0">
              <a:cs typeface="B Titr" panose="00000700000000000000" pitchFamily="2" charset="-78"/>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35392" y="561304"/>
            <a:ext cx="609600" cy="609600"/>
          </a:xfrm>
          <a:prstGeom prst="rect">
            <a:avLst/>
          </a:prstGeom>
        </p:spPr>
      </p:pic>
    </p:spTree>
    <p:extLst>
      <p:ext uri="{BB962C8B-B14F-4D97-AF65-F5344CB8AC3E}">
        <p14:creationId xmlns:p14="http://schemas.microsoft.com/office/powerpoint/2010/main" val="1054336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5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489" y="193183"/>
            <a:ext cx="11281893" cy="6664817"/>
          </a:xfrm>
        </p:spPr>
        <p:txBody>
          <a:bodyPr/>
          <a:lstStyle/>
          <a:p>
            <a:endParaRPr lang="fa-IR" dirty="0" smtClean="0"/>
          </a:p>
          <a:p>
            <a:pPr marL="0" indent="0">
              <a:buNone/>
            </a:pPr>
            <a:endParaRPr lang="fa-IR" dirty="0" smtClean="0"/>
          </a:p>
          <a:p>
            <a:r>
              <a:rPr lang="fa-IR" sz="2400" dirty="0" smtClean="0">
                <a:cs typeface="B Nazanin" panose="00000400000000000000" pitchFamily="2" charset="-78"/>
              </a:rPr>
              <a:t>رطوبت: میزان بخار آب موجود در هوا</a:t>
            </a:r>
          </a:p>
          <a:p>
            <a:endParaRPr lang="fa-IR" sz="2400" dirty="0">
              <a:cs typeface="B Nazanin" panose="00000400000000000000" pitchFamily="2" charset="-78"/>
            </a:endParaRPr>
          </a:p>
          <a:p>
            <a:r>
              <a:rPr lang="fa-IR" sz="2400" dirty="0" smtClean="0">
                <a:cs typeface="B Nazanin" panose="00000400000000000000" pitchFamily="2" charset="-78"/>
              </a:rPr>
              <a:t>      1- نسبت </a:t>
            </a:r>
            <a:r>
              <a:rPr lang="fa-IR" sz="2400" dirty="0">
                <a:cs typeface="B Nazanin" panose="00000400000000000000" pitchFamily="2" charset="-78"/>
              </a:rPr>
              <a:t>رطوبت </a:t>
            </a:r>
            <a:r>
              <a:rPr lang="fa-IR" sz="2400" dirty="0" smtClean="0">
                <a:cs typeface="B Nazanin" panose="00000400000000000000" pitchFamily="2" charset="-78"/>
              </a:rPr>
              <a:t>بارطوبت مخصوص </a:t>
            </a:r>
            <a:r>
              <a:rPr lang="en-US" sz="2400" dirty="0" smtClean="0">
                <a:cs typeface="B Nazanin" panose="00000400000000000000" pitchFamily="2" charset="-78"/>
              </a:rPr>
              <a:t>(w)</a:t>
            </a:r>
            <a:r>
              <a:rPr lang="fa-IR" sz="2400" dirty="0" smtClean="0">
                <a:cs typeface="B Nazanin" panose="00000400000000000000" pitchFamily="2" charset="-78"/>
              </a:rPr>
              <a:t> </a:t>
            </a:r>
            <a:r>
              <a:rPr lang="fa-IR" sz="2400" dirty="0">
                <a:cs typeface="B Nazanin" panose="00000400000000000000" pitchFamily="2" charset="-78"/>
              </a:rPr>
              <a:t>: میزان جرم بخار آب به جرم هوا است. </a:t>
            </a:r>
            <a:endParaRPr lang="fa-IR" sz="2400" dirty="0" smtClean="0">
              <a:cs typeface="B Nazanin" panose="00000400000000000000" pitchFamily="2" charset="-78"/>
            </a:endParaRPr>
          </a:p>
          <a:p>
            <a:r>
              <a:rPr lang="fa-IR" sz="2400" dirty="0">
                <a:cs typeface="B Nazanin" panose="00000400000000000000" pitchFamily="2" charset="-78"/>
              </a:rPr>
              <a:t>      2-رطوبت </a:t>
            </a:r>
            <a:r>
              <a:rPr lang="fa-IR" sz="2400" dirty="0" smtClean="0">
                <a:cs typeface="B Nazanin" panose="00000400000000000000" pitchFamily="2" charset="-78"/>
              </a:rPr>
              <a:t>نسبی</a:t>
            </a:r>
            <a:r>
              <a:rPr lang="en-US" sz="2400" dirty="0" smtClean="0">
                <a:cs typeface="B Nazanin" panose="00000400000000000000" pitchFamily="2" charset="-78"/>
              </a:rPr>
              <a:t> : (RH) </a:t>
            </a:r>
            <a:r>
              <a:rPr lang="fa-IR" sz="2400" dirty="0" smtClean="0">
                <a:cs typeface="B Nazanin" panose="00000400000000000000" pitchFamily="2" charset="-78"/>
              </a:rPr>
              <a:t>معیاری خشک </a:t>
            </a:r>
            <a:r>
              <a:rPr lang="fa-IR" sz="2400" dirty="0">
                <a:cs typeface="B Nazanin" panose="00000400000000000000" pitchFamily="2" charset="-78"/>
              </a:rPr>
              <a:t>بودن و </a:t>
            </a:r>
            <a:r>
              <a:rPr lang="fa-IR" sz="2400" dirty="0" smtClean="0">
                <a:cs typeface="B Nazanin" panose="00000400000000000000" pitchFamily="2" charset="-78"/>
              </a:rPr>
              <a:t>اشباع بودن </a:t>
            </a:r>
            <a:r>
              <a:rPr lang="fa-IR" sz="2400" dirty="0">
                <a:cs typeface="B Nazanin" panose="00000400000000000000" pitchFamily="2" charset="-78"/>
              </a:rPr>
              <a:t>هوا است</a:t>
            </a:r>
            <a:r>
              <a:rPr lang="fa-IR" sz="2400" dirty="0" smtClean="0">
                <a:cs typeface="B Nazanin" panose="00000400000000000000" pitchFamily="2" charset="-78"/>
              </a:rPr>
              <a:t>. هوای کاملا خشک </a:t>
            </a:r>
            <a:r>
              <a:rPr lang="en-US" sz="2400" dirty="0" smtClean="0">
                <a:cs typeface="B Nazanin" panose="00000400000000000000" pitchFamily="2" charset="-78"/>
              </a:rPr>
              <a:t>RH=0%</a:t>
            </a:r>
            <a:r>
              <a:rPr lang="fa-IR" sz="2400" dirty="0" smtClean="0">
                <a:cs typeface="B Nazanin" panose="00000400000000000000" pitchFamily="2" charset="-78"/>
              </a:rPr>
              <a:t> و   هوای اشباع </a:t>
            </a:r>
            <a:r>
              <a:rPr lang="en-US" sz="2400" dirty="0" smtClean="0">
                <a:cs typeface="B Nazanin" panose="00000400000000000000" pitchFamily="2" charset="-78"/>
              </a:rPr>
              <a:t>RH=100%</a:t>
            </a:r>
            <a:r>
              <a:rPr lang="fa-IR" sz="2400" dirty="0" smtClean="0">
                <a:cs typeface="B Nazanin" panose="00000400000000000000" pitchFamily="2" charset="-78"/>
              </a:rPr>
              <a:t> </a:t>
            </a:r>
            <a:endParaRPr lang="fa-IR" sz="2400" dirty="0">
              <a:cs typeface="B Nazanin" panose="00000400000000000000" pitchFamily="2" charset="-78"/>
            </a:endParaRPr>
          </a:p>
          <a:p>
            <a:endParaRPr lang="fa-IR" sz="2400" dirty="0">
              <a:cs typeface="B Nazanin" panose="00000400000000000000" pitchFamily="2" charset="-78"/>
            </a:endParaRPr>
          </a:p>
          <a:p>
            <a:pPr marL="0" indent="0">
              <a:buNone/>
            </a:pPr>
            <a:r>
              <a:rPr lang="fa-IR" sz="2400" dirty="0" smtClean="0">
                <a:cs typeface="B Nazanin" panose="00000400000000000000" pitchFamily="2" charset="-78"/>
              </a:rPr>
              <a:t>                        </a:t>
            </a:r>
          </a:p>
          <a:p>
            <a:pPr marL="0" indent="0">
              <a:buNone/>
            </a:pPr>
            <a:r>
              <a:rPr lang="fa-IR" sz="2400" dirty="0" smtClean="0">
                <a:cs typeface="B Nazanin" panose="00000400000000000000" pitchFamily="2" charset="-78"/>
              </a:rPr>
              <a:t>نکته:در اثر گرم شدن (افزایش دما) میل جذب آب در هوا افزایش می یابد. در نتیجه با وجود ثابت ماندن نسبت رطوبت با افزایش دما رطوبت نسبی کاهش می یابد و احساس می شود هوا خشک است.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22667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8642" y="257578"/>
            <a:ext cx="11114468" cy="6600422"/>
          </a:xfrm>
        </p:spPr>
        <p:txBody>
          <a:bodyPr>
            <a:normAutofit/>
          </a:bodyPr>
          <a:lstStyle/>
          <a:p>
            <a:r>
              <a:rPr lang="fa-IR" sz="2400" dirty="0" smtClean="0">
                <a:cs typeface="B Nazanin" panose="00000400000000000000" pitchFamily="2" charset="-78"/>
              </a:rPr>
              <a:t>روشهای انتقال گرما: 1) رسانش (هدایت) : انتفال گرما از یک ملکول به ملکول دیگر </a:t>
            </a:r>
          </a:p>
          <a:p>
            <a:pPr marL="0" indent="0">
              <a:buNone/>
            </a:pPr>
            <a:r>
              <a:rPr lang="fa-IR" sz="2400" dirty="0" smtClean="0">
                <a:cs typeface="B Nazanin" panose="00000400000000000000" pitchFamily="2" charset="-78"/>
              </a:rPr>
              <a:t>2) همرفت (جابجایی): انتقال گرما از طریق سیال شامل جابجایی آزاد و جابجایی اجباری است</a:t>
            </a:r>
          </a:p>
          <a:p>
            <a:pPr marL="0" indent="0">
              <a:buNone/>
            </a:pPr>
            <a:endParaRPr lang="fa-IR" sz="2400" dirty="0">
              <a:cs typeface="B Nazanin" panose="00000400000000000000" pitchFamily="2" charset="-78"/>
            </a:endParaRPr>
          </a:p>
          <a:p>
            <a:pPr marL="0" indent="0">
              <a:buNone/>
            </a:pPr>
            <a:r>
              <a:rPr lang="fa-IR" sz="2400" dirty="0" smtClean="0">
                <a:cs typeface="B Nazanin" panose="00000400000000000000" pitchFamily="2" charset="-78"/>
              </a:rPr>
              <a:t>عامل حرکت    1- جابحایی آزاد (طبیعی) بوسیله تغییر چگالی هوا (هوای در اثر گرم شدن سبک می شود)</a:t>
            </a:r>
          </a:p>
          <a:p>
            <a:pPr marL="0" indent="0">
              <a:buNone/>
            </a:pPr>
            <a:r>
              <a:rPr lang="fa-IR" sz="2400" dirty="0">
                <a:cs typeface="B Nazanin" panose="00000400000000000000" pitchFamily="2" charset="-78"/>
              </a:rPr>
              <a:t> </a:t>
            </a:r>
            <a:r>
              <a:rPr lang="fa-IR" sz="2400" dirty="0" smtClean="0">
                <a:cs typeface="B Nazanin" panose="00000400000000000000" pitchFamily="2" charset="-78"/>
              </a:rPr>
              <a:t>                   2-جابجایی اجباری (مکانیکی</a:t>
            </a:r>
            <a:r>
              <a:rPr lang="fa-IR" sz="2400" dirty="0">
                <a:cs typeface="B Nazanin" panose="00000400000000000000" pitchFamily="2" charset="-78"/>
              </a:rPr>
              <a:t>)</a:t>
            </a:r>
            <a:r>
              <a:rPr lang="fa-IR" sz="2400" dirty="0" smtClean="0">
                <a:cs typeface="B Nazanin" panose="00000400000000000000" pitchFamily="2" charset="-78"/>
              </a:rPr>
              <a:t> بوسیله یک عامل خارجی مانند فن</a:t>
            </a:r>
          </a:p>
          <a:p>
            <a:pPr marL="0" indent="0">
              <a:buNone/>
            </a:pPr>
            <a:endParaRPr lang="fa-IR" dirty="0"/>
          </a:p>
          <a:p>
            <a:pPr marL="0" indent="0">
              <a:buNone/>
            </a:pPr>
            <a:r>
              <a:rPr lang="fa-IR" sz="2400" dirty="0">
                <a:cs typeface="B Nazanin" panose="00000400000000000000" pitchFamily="2" charset="-78"/>
              </a:rPr>
              <a:t>3) تابش یا تشعشع: امواج الکترو مغناطیسی اجسام را گرم میکند</a:t>
            </a:r>
            <a:r>
              <a:rPr lang="fa-IR" dirty="0" smtClean="0"/>
              <a:t>.</a:t>
            </a:r>
          </a:p>
          <a:p>
            <a:pPr marL="0" indent="0">
              <a:buNone/>
            </a:pPr>
            <a:r>
              <a:rPr lang="fa-IR" dirty="0"/>
              <a:t> </a:t>
            </a:r>
            <a:endParaRPr lang="fa-IR" dirty="0" smtClean="0"/>
          </a:p>
        </p:txBody>
      </p:sp>
      <p:sp>
        <p:nvSpPr>
          <p:cNvPr id="4" name="Right Brace 3"/>
          <p:cNvSpPr/>
          <p:nvPr/>
        </p:nvSpPr>
        <p:spPr>
          <a:xfrm>
            <a:off x="10406130" y="1313645"/>
            <a:ext cx="193183" cy="1390918"/>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Tree>
    <p:extLst>
      <p:ext uri="{BB962C8B-B14F-4D97-AF65-F5344CB8AC3E}">
        <p14:creationId xmlns:p14="http://schemas.microsoft.com/office/powerpoint/2010/main" val="3383406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8642" y="257578"/>
            <a:ext cx="11114468" cy="6600422"/>
          </a:xfrm>
        </p:spPr>
        <p:txBody>
          <a:bodyPr>
            <a:normAutofit/>
          </a:bodyPr>
          <a:lstStyle/>
          <a:p>
            <a:pPr marL="0" indent="0">
              <a:buNone/>
            </a:pPr>
            <a:r>
              <a:rPr lang="fa-IR" dirty="0" smtClean="0"/>
              <a:t> </a:t>
            </a:r>
          </a:p>
          <a:p>
            <a:pPr marL="0" indent="0">
              <a:buNone/>
            </a:pPr>
            <a:r>
              <a:rPr lang="fa-IR" u="sng" dirty="0" smtClean="0">
                <a:solidFill>
                  <a:schemeClr val="tx1"/>
                </a:solidFill>
              </a:rPr>
              <a:t>پدیده گلخانه ای</a:t>
            </a:r>
            <a:r>
              <a:rPr lang="fa-IR" u="sng" dirty="0" smtClean="0"/>
              <a:t>: </a:t>
            </a:r>
            <a:r>
              <a:rPr lang="fa-IR" dirty="0" smtClean="0"/>
              <a:t>گرما از طریق شیشه به داخل فضا وارد میشود و در این مسیر انرژی خود را از دست میدهد و داخل فضا مبحوس میشود</a:t>
            </a:r>
            <a:r>
              <a:rPr lang="fa-IR" dirty="0"/>
              <a:t> </a:t>
            </a:r>
            <a:r>
              <a:rPr lang="fa-IR" dirty="0" smtClean="0"/>
              <a:t>و نمی توانذ از فضا خارج شود.</a:t>
            </a:r>
          </a:p>
        </p:txBody>
      </p:sp>
      <p:pic>
        <p:nvPicPr>
          <p:cNvPr id="2" name="Picture 1"/>
          <p:cNvPicPr>
            <a:picLocks noChangeAspect="1"/>
          </p:cNvPicPr>
          <p:nvPr/>
        </p:nvPicPr>
        <p:blipFill>
          <a:blip r:embed="rId4"/>
          <a:stretch>
            <a:fillRect/>
          </a:stretch>
        </p:blipFill>
        <p:spPr>
          <a:xfrm>
            <a:off x="2771657" y="1997231"/>
            <a:ext cx="7348437" cy="400432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017" y="110543"/>
            <a:ext cx="609600" cy="609600"/>
          </a:xfrm>
          <a:prstGeom prst="rect">
            <a:avLst/>
          </a:prstGeom>
        </p:spPr>
      </p:pic>
    </p:spTree>
    <p:extLst>
      <p:ext uri="{BB962C8B-B14F-4D97-AF65-F5344CB8AC3E}">
        <p14:creationId xmlns:p14="http://schemas.microsoft.com/office/powerpoint/2010/main" val="1348643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8642" y="257578"/>
            <a:ext cx="11114468" cy="6600422"/>
          </a:xfrm>
        </p:spPr>
        <p:txBody>
          <a:bodyPr>
            <a:normAutofit/>
          </a:bodyPr>
          <a:lstStyle/>
          <a:p>
            <a:pPr marL="0" indent="0">
              <a:buNone/>
            </a:pPr>
            <a:r>
              <a:rPr lang="fa-IR" dirty="0" smtClean="0"/>
              <a:t> </a:t>
            </a:r>
          </a:p>
        </p:txBody>
      </p:sp>
      <p:pic>
        <p:nvPicPr>
          <p:cNvPr id="5" name="Picture 4"/>
          <p:cNvPicPr>
            <a:picLocks noChangeAspect="1"/>
          </p:cNvPicPr>
          <p:nvPr/>
        </p:nvPicPr>
        <p:blipFill>
          <a:blip r:embed="rId2"/>
          <a:stretch>
            <a:fillRect/>
          </a:stretch>
        </p:blipFill>
        <p:spPr>
          <a:xfrm>
            <a:off x="3719109" y="613001"/>
            <a:ext cx="5824136" cy="5889576"/>
          </a:xfrm>
          <a:prstGeom prst="rect">
            <a:avLst/>
          </a:prstGeom>
        </p:spPr>
      </p:pic>
    </p:spTree>
    <p:extLst>
      <p:ext uri="{BB962C8B-B14F-4D97-AF65-F5344CB8AC3E}">
        <p14:creationId xmlns:p14="http://schemas.microsoft.com/office/powerpoint/2010/main" val="3299211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408" y="0"/>
            <a:ext cx="11376338" cy="6858000"/>
          </a:xfrm>
        </p:spPr>
        <p:txBody>
          <a:bodyPr/>
          <a:lstStyle/>
          <a:p>
            <a:r>
              <a:rPr lang="fa-IR" dirty="0" smtClean="0"/>
              <a:t>انتقال </a:t>
            </a:r>
            <a:r>
              <a:rPr lang="fa-IR" sz="1800" dirty="0" smtClean="0"/>
              <a:t>گرما</a:t>
            </a:r>
          </a:p>
          <a:p>
            <a:endParaRPr lang="fa-IR" sz="1800" dirty="0" smtClean="0"/>
          </a:p>
        </p:txBody>
      </p:sp>
      <p:sp>
        <p:nvSpPr>
          <p:cNvPr id="20" name="Rectangle 19"/>
          <p:cNvSpPr/>
          <p:nvPr/>
        </p:nvSpPr>
        <p:spPr>
          <a:xfrm>
            <a:off x="1422400" y="901011"/>
            <a:ext cx="9830441" cy="34778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fa-IR" sz="3200" b="1" dirty="0">
                <a:solidFill>
                  <a:schemeClr val="tx2"/>
                </a:solidFill>
                <a:cs typeface="B Nazanin" panose="00000400000000000000" pitchFamily="2" charset="-78"/>
              </a:rPr>
              <a:t>انواع روش های انتقال حرارت:</a:t>
            </a:r>
          </a:p>
          <a:p>
            <a:pPr algn="ctr"/>
            <a:r>
              <a:rPr lang="fa-IR" sz="3200" b="1" dirty="0">
                <a:solidFill>
                  <a:schemeClr val="tx2"/>
                </a:solidFill>
                <a:cs typeface="B Nazanin" panose="00000400000000000000" pitchFamily="2" charset="-78"/>
              </a:rPr>
              <a:t>1- هدایت یا رسانش: انتقال گرما از مولکول به مولکول </a:t>
            </a:r>
          </a:p>
          <a:p>
            <a:pPr algn="ctr"/>
            <a:r>
              <a:rPr lang="fa-IR" sz="3200" b="1" dirty="0">
                <a:solidFill>
                  <a:schemeClr val="tx2"/>
                </a:solidFill>
                <a:cs typeface="B Nazanin" panose="00000400000000000000" pitchFamily="2" charset="-78"/>
              </a:rPr>
              <a:t>2- جابجایی یا همرفت : انتقال گرما به وسیله سیال واسط شامل :</a:t>
            </a:r>
          </a:p>
          <a:p>
            <a:pPr algn="ctr"/>
            <a:r>
              <a:rPr lang="fa-IR" sz="3200" b="1" dirty="0">
                <a:solidFill>
                  <a:schemeClr val="tx2"/>
                </a:solidFill>
                <a:cs typeface="B Nazanin" panose="00000400000000000000" pitchFamily="2" charset="-78"/>
              </a:rPr>
              <a:t>الف) جابجایی آزاد یا طبیعی عامل تغییر چگالی</a:t>
            </a:r>
          </a:p>
          <a:p>
            <a:pPr algn="ctr"/>
            <a:r>
              <a:rPr lang="fa-IR" sz="3200" b="1" dirty="0">
                <a:solidFill>
                  <a:schemeClr val="tx2"/>
                </a:solidFill>
                <a:cs typeface="B Nazanin" panose="00000400000000000000" pitchFamily="2" charset="-78"/>
              </a:rPr>
              <a:t>ب) جابجایی اجباری یا مکانیکی عامل فن</a:t>
            </a:r>
          </a:p>
          <a:p>
            <a:pPr algn="ctr"/>
            <a:r>
              <a:rPr lang="fa-IR" sz="3200" b="1" dirty="0">
                <a:solidFill>
                  <a:schemeClr val="tx2"/>
                </a:solidFill>
                <a:cs typeface="B Nazanin" panose="00000400000000000000" pitchFamily="2" charset="-78"/>
              </a:rPr>
              <a:t>3- تابش یا تشعشع: انتقال گرما به کمک امواج الکترو مغناطیسی</a:t>
            </a:r>
            <a:endParaRPr lang="en-US" sz="3200" b="1" dirty="0">
              <a:solidFill>
                <a:schemeClr val="tx2"/>
              </a:solidFill>
              <a:cs typeface="B Nazanin" panose="00000400000000000000" pitchFamily="2" charset="-78"/>
            </a:endParaRPr>
          </a:p>
          <a:p>
            <a:endParaRPr lang="en-US" sz="1400" dirty="0"/>
          </a:p>
          <a:p>
            <a:endParaRPr lang="en-US" sz="1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32820" y="145706"/>
            <a:ext cx="609600" cy="609600"/>
          </a:xfrm>
          <a:prstGeom prst="rect">
            <a:avLst/>
          </a:prstGeom>
        </p:spPr>
      </p:pic>
      <p:pic>
        <p:nvPicPr>
          <p:cNvPr id="4" name="Picture 3"/>
          <p:cNvPicPr>
            <a:picLocks noChangeAspect="1"/>
          </p:cNvPicPr>
          <p:nvPr/>
        </p:nvPicPr>
        <p:blipFill>
          <a:blip r:embed="rId5"/>
          <a:stretch>
            <a:fillRect/>
          </a:stretch>
        </p:blipFill>
        <p:spPr>
          <a:xfrm>
            <a:off x="4661048" y="4524591"/>
            <a:ext cx="3962743" cy="2152075"/>
          </a:xfrm>
          <a:prstGeom prst="rect">
            <a:avLst/>
          </a:prstGeom>
        </p:spPr>
      </p:pic>
    </p:spTree>
    <p:extLst>
      <p:ext uri="{BB962C8B-B14F-4D97-AF65-F5344CB8AC3E}">
        <p14:creationId xmlns:p14="http://schemas.microsoft.com/office/powerpoint/2010/main" val="3844005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408" y="0"/>
            <a:ext cx="11376338" cy="6858000"/>
          </a:xfrm>
        </p:spPr>
        <p:txBody>
          <a:bodyPr/>
          <a:lstStyle/>
          <a:p>
            <a:r>
              <a:rPr lang="fa-IR" dirty="0" smtClean="0"/>
              <a:t>انتقال </a:t>
            </a:r>
            <a:r>
              <a:rPr lang="fa-IR" sz="1800" dirty="0" smtClean="0"/>
              <a:t>گرما</a:t>
            </a:r>
          </a:p>
          <a:p>
            <a:endParaRPr lang="fa-IR" sz="1800" dirty="0" smtClean="0"/>
          </a:p>
        </p:txBody>
      </p:sp>
      <p:pic>
        <p:nvPicPr>
          <p:cNvPr id="2" name="Picture 1"/>
          <p:cNvPicPr>
            <a:picLocks noChangeAspect="1"/>
          </p:cNvPicPr>
          <p:nvPr/>
        </p:nvPicPr>
        <p:blipFill>
          <a:blip r:embed="rId4"/>
          <a:stretch>
            <a:fillRect/>
          </a:stretch>
        </p:blipFill>
        <p:spPr>
          <a:xfrm>
            <a:off x="4008888" y="145170"/>
            <a:ext cx="5718544" cy="2706859"/>
          </a:xfrm>
          <a:prstGeom prst="rect">
            <a:avLst/>
          </a:prstGeom>
        </p:spPr>
      </p:pic>
      <p:pic>
        <p:nvPicPr>
          <p:cNvPr id="4" name="Picture 3"/>
          <p:cNvPicPr>
            <a:picLocks noChangeAspect="1"/>
          </p:cNvPicPr>
          <p:nvPr/>
        </p:nvPicPr>
        <p:blipFill>
          <a:blip r:embed="rId5"/>
          <a:stretch>
            <a:fillRect/>
          </a:stretch>
        </p:blipFill>
        <p:spPr>
          <a:xfrm>
            <a:off x="6353577" y="3291255"/>
            <a:ext cx="5261304" cy="3127519"/>
          </a:xfrm>
          <a:prstGeom prst="rect">
            <a:avLst/>
          </a:prstGeom>
        </p:spPr>
      </p:pic>
      <p:pic>
        <p:nvPicPr>
          <p:cNvPr id="5" name="Picture 4"/>
          <p:cNvPicPr>
            <a:picLocks noChangeAspect="1"/>
          </p:cNvPicPr>
          <p:nvPr/>
        </p:nvPicPr>
        <p:blipFill>
          <a:blip r:embed="rId6"/>
          <a:stretch>
            <a:fillRect/>
          </a:stretch>
        </p:blipFill>
        <p:spPr>
          <a:xfrm>
            <a:off x="1725385" y="3291254"/>
            <a:ext cx="3568215" cy="3127519"/>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97240" y="888999"/>
            <a:ext cx="609600" cy="609600"/>
          </a:xfrm>
          <a:prstGeom prst="rect">
            <a:avLst/>
          </a:prstGeom>
        </p:spPr>
      </p:pic>
    </p:spTree>
    <p:extLst>
      <p:ext uri="{BB962C8B-B14F-4D97-AF65-F5344CB8AC3E}">
        <p14:creationId xmlns:p14="http://schemas.microsoft.com/office/powerpoint/2010/main" val="551406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408" y="0"/>
            <a:ext cx="11376338" cy="6858000"/>
          </a:xfrm>
        </p:spPr>
        <p:txBody>
          <a:bodyPr/>
          <a:lstStyle/>
          <a:p>
            <a:r>
              <a:rPr lang="fa-IR" dirty="0" smtClean="0"/>
              <a:t>انتقال </a:t>
            </a:r>
            <a:r>
              <a:rPr lang="fa-IR" sz="1800" dirty="0" smtClean="0"/>
              <a:t>گرما</a:t>
            </a:r>
          </a:p>
          <a:p>
            <a:endParaRPr lang="fa-IR" sz="1800" dirty="0" smtClean="0"/>
          </a:p>
        </p:txBody>
      </p:sp>
      <p:pic>
        <p:nvPicPr>
          <p:cNvPr id="6" name="Picture 5"/>
          <p:cNvPicPr>
            <a:picLocks noChangeAspect="1"/>
          </p:cNvPicPr>
          <p:nvPr/>
        </p:nvPicPr>
        <p:blipFill>
          <a:blip r:embed="rId4"/>
          <a:stretch>
            <a:fillRect/>
          </a:stretch>
        </p:blipFill>
        <p:spPr>
          <a:xfrm>
            <a:off x="3249698" y="472286"/>
            <a:ext cx="8680502" cy="3201617"/>
          </a:xfrm>
          <a:prstGeom prst="rect">
            <a:avLst/>
          </a:prstGeom>
        </p:spPr>
      </p:pic>
      <p:pic>
        <p:nvPicPr>
          <p:cNvPr id="7" name="Picture 6"/>
          <p:cNvPicPr>
            <a:picLocks noChangeAspect="1"/>
          </p:cNvPicPr>
          <p:nvPr/>
        </p:nvPicPr>
        <p:blipFill>
          <a:blip r:embed="rId5"/>
          <a:stretch>
            <a:fillRect/>
          </a:stretch>
        </p:blipFill>
        <p:spPr>
          <a:xfrm>
            <a:off x="665407" y="4409440"/>
            <a:ext cx="7576833" cy="1488440"/>
          </a:xfrm>
          <a:prstGeom prst="rect">
            <a:avLst/>
          </a:prstGeom>
        </p:spPr>
      </p:pic>
      <p:pic>
        <p:nvPicPr>
          <p:cNvPr id="8" name="Picture 7"/>
          <p:cNvPicPr>
            <a:picLocks noChangeAspect="1"/>
          </p:cNvPicPr>
          <p:nvPr/>
        </p:nvPicPr>
        <p:blipFill>
          <a:blip r:embed="rId6"/>
          <a:stretch>
            <a:fillRect/>
          </a:stretch>
        </p:blipFill>
        <p:spPr>
          <a:xfrm>
            <a:off x="8310670" y="4146188"/>
            <a:ext cx="3731075" cy="248738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47233" y="921913"/>
            <a:ext cx="609600" cy="609600"/>
          </a:xfrm>
          <a:prstGeom prst="rect">
            <a:avLst/>
          </a:prstGeom>
        </p:spPr>
      </p:pic>
    </p:spTree>
    <p:extLst>
      <p:ext uri="{BB962C8B-B14F-4D97-AF65-F5344CB8AC3E}">
        <p14:creationId xmlns:p14="http://schemas.microsoft.com/office/powerpoint/2010/main" val="2466025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408" y="0"/>
            <a:ext cx="11376338" cy="6858000"/>
          </a:xfrm>
        </p:spPr>
        <p:txBody>
          <a:bodyPr>
            <a:normAutofit fontScale="92500" lnSpcReduction="10000"/>
          </a:bodyPr>
          <a:lstStyle/>
          <a:p>
            <a:r>
              <a:rPr lang="fa-IR" sz="2800" dirty="0" smtClean="0">
                <a:cs typeface="B Nazanin" panose="00000400000000000000" pitchFamily="2" charset="-78"/>
              </a:rPr>
              <a:t>انتقال گرما       بوسیله سیال واسط   (معمولا آب یا هوا) باعث        انتقال انرژی می شود</a:t>
            </a:r>
          </a:p>
          <a:p>
            <a:endParaRPr lang="fa-IR" sz="2800" dirty="0">
              <a:cs typeface="B Nazanin" panose="00000400000000000000" pitchFamily="2" charset="-78"/>
            </a:endParaRPr>
          </a:p>
          <a:p>
            <a:endParaRPr lang="fa-IR" sz="2800" dirty="0" smtClean="0">
              <a:cs typeface="B Nazanin" panose="00000400000000000000" pitchFamily="2" charset="-78"/>
            </a:endParaRPr>
          </a:p>
          <a:p>
            <a:endParaRPr lang="fa-IR" sz="2800" dirty="0">
              <a:cs typeface="B Nazanin" panose="00000400000000000000" pitchFamily="2" charset="-78"/>
            </a:endParaRPr>
          </a:p>
          <a:p>
            <a:endParaRPr lang="fa-IR" sz="2800" dirty="0" smtClean="0">
              <a:cs typeface="B Nazanin" panose="00000400000000000000" pitchFamily="2" charset="-78"/>
            </a:endParaRPr>
          </a:p>
          <a:p>
            <a:endParaRPr lang="fa-IR" sz="2800" dirty="0">
              <a:cs typeface="B Nazanin" panose="00000400000000000000" pitchFamily="2" charset="-78"/>
            </a:endParaRPr>
          </a:p>
          <a:p>
            <a:endParaRPr lang="fa-IR" sz="2800" dirty="0" smtClean="0">
              <a:cs typeface="B Nazanin" panose="00000400000000000000" pitchFamily="2" charset="-78"/>
            </a:endParaRPr>
          </a:p>
          <a:p>
            <a:pPr marL="0" indent="0">
              <a:buNone/>
            </a:pPr>
            <a:r>
              <a:rPr lang="fa-IR" sz="2800" dirty="0" smtClean="0">
                <a:cs typeface="B Nazanin" panose="00000400000000000000" pitchFamily="2" charset="-78"/>
              </a:rPr>
              <a:t>                             1-هوا (با سرد کردن یا گرم کردن هوا و تزریق به داخل فضا)</a:t>
            </a:r>
            <a:endParaRPr lang="fa-IR" sz="2800" dirty="0">
              <a:cs typeface="B Nazanin" panose="00000400000000000000" pitchFamily="2" charset="-78"/>
            </a:endParaRPr>
          </a:p>
          <a:p>
            <a:pPr marL="0" indent="0">
              <a:buNone/>
            </a:pPr>
            <a:r>
              <a:rPr lang="fa-IR" sz="2800" dirty="0" smtClean="0">
                <a:cs typeface="B Nazanin" panose="00000400000000000000" pitchFamily="2" charset="-78"/>
              </a:rPr>
              <a:t>     </a:t>
            </a:r>
          </a:p>
          <a:p>
            <a:pPr marL="0" indent="0">
              <a:buNone/>
            </a:pPr>
            <a:r>
              <a:rPr lang="fa-IR" sz="2800" dirty="0" smtClean="0">
                <a:cs typeface="B Nazanin" panose="00000400000000000000" pitchFamily="2" charset="-78"/>
              </a:rPr>
              <a:t>                            2- آب    گرم (گرم کردن آب و انتقال به دستگاههای مانند رادیاتور) دمای آب گرم </a:t>
            </a:r>
          </a:p>
          <a:p>
            <a:pPr marL="0" indent="0">
              <a:buNone/>
            </a:pPr>
            <a:r>
              <a:rPr lang="fa-IR" sz="2800" dirty="0" smtClean="0">
                <a:cs typeface="B Nazanin" panose="00000400000000000000" pitchFamily="2" charset="-78"/>
              </a:rPr>
              <a:t>  انواع سیال واسط          باید </a:t>
            </a:r>
            <a:r>
              <a:rPr lang="fa-IR" sz="2800" dirty="0">
                <a:cs typeface="B Nazanin" panose="00000400000000000000" pitchFamily="2" charset="-78"/>
              </a:rPr>
              <a:t>کمتر از 100 درجه باشد تا تبخیر نشود</a:t>
            </a:r>
            <a:endParaRPr lang="fa-IR" sz="2800" dirty="0" smtClean="0">
              <a:cs typeface="B Nazanin" panose="00000400000000000000" pitchFamily="2" charset="-78"/>
            </a:endParaRPr>
          </a:p>
          <a:p>
            <a:pPr marL="0" indent="0">
              <a:buNone/>
            </a:pPr>
            <a:r>
              <a:rPr lang="fa-IR" sz="2800" dirty="0" smtClean="0">
                <a:cs typeface="B Nazanin" panose="00000400000000000000" pitchFamily="2" charset="-78"/>
              </a:rPr>
              <a:t>                </a:t>
            </a:r>
          </a:p>
          <a:p>
            <a:pPr marL="0" indent="0">
              <a:buNone/>
            </a:pPr>
            <a:r>
              <a:rPr lang="fa-IR" sz="2800" dirty="0">
                <a:cs typeface="B Nazanin" panose="00000400000000000000" pitchFamily="2" charset="-78"/>
              </a:rPr>
              <a:t> </a:t>
            </a:r>
            <a:r>
              <a:rPr lang="fa-IR" sz="2800" dirty="0" smtClean="0">
                <a:cs typeface="B Nazanin" panose="00000400000000000000" pitchFamily="2" charset="-78"/>
              </a:rPr>
              <a:t>                           3- آب داغ (با </a:t>
            </a:r>
            <a:r>
              <a:rPr lang="fa-IR" sz="2800" dirty="0">
                <a:cs typeface="B Nazanin" panose="00000400000000000000" pitchFamily="2" charset="-78"/>
              </a:rPr>
              <a:t>افزایش فشار نقطه جوش آب بالاتر از</a:t>
            </a:r>
            <a:r>
              <a:rPr lang="en-US" sz="2800" dirty="0">
                <a:cs typeface="B Nazanin" panose="00000400000000000000" pitchFamily="2" charset="-78"/>
              </a:rPr>
              <a:t>100c  </a:t>
            </a:r>
            <a:r>
              <a:rPr lang="fa-IR" sz="2800" dirty="0">
                <a:cs typeface="B Nazanin" panose="00000400000000000000" pitchFamily="2" charset="-78"/>
              </a:rPr>
              <a:t>میرود و تبخیر </a:t>
            </a:r>
            <a:r>
              <a:rPr lang="fa-IR" sz="2800" dirty="0" smtClean="0">
                <a:cs typeface="B Nazanin" panose="00000400000000000000" pitchFamily="2" charset="-78"/>
              </a:rPr>
              <a:t>نمیشود)</a:t>
            </a:r>
          </a:p>
          <a:p>
            <a:pPr marL="0" indent="0">
              <a:buNone/>
            </a:pPr>
            <a:r>
              <a:rPr lang="fa-IR" sz="2400" dirty="0" smtClean="0">
                <a:cs typeface="B Nazanin" panose="00000400000000000000" pitchFamily="2" charset="-78"/>
              </a:rPr>
              <a:t>                                    4-</a:t>
            </a:r>
            <a:r>
              <a:rPr lang="fa-IR" sz="2800" dirty="0" smtClean="0">
                <a:cs typeface="B Nazanin" panose="00000400000000000000" pitchFamily="2" charset="-78"/>
              </a:rPr>
              <a:t>بخار آب</a:t>
            </a:r>
            <a:endParaRPr lang="fa-IR" sz="2400" dirty="0">
              <a:cs typeface="B Nazanin" panose="00000400000000000000" pitchFamily="2" charset="-78"/>
            </a:endParaRPr>
          </a:p>
          <a:p>
            <a:pPr marL="0" indent="0">
              <a:buNone/>
            </a:pPr>
            <a:endParaRPr lang="fa-IR" sz="1800" dirty="0"/>
          </a:p>
          <a:p>
            <a:pPr marL="0" indent="0">
              <a:buNone/>
            </a:pPr>
            <a:endParaRPr lang="fa-IR" sz="1800" dirty="0" smtClean="0"/>
          </a:p>
        </p:txBody>
      </p:sp>
      <p:sp>
        <p:nvSpPr>
          <p:cNvPr id="5" name="Left Arrow 4"/>
          <p:cNvSpPr/>
          <p:nvPr/>
        </p:nvSpPr>
        <p:spPr>
          <a:xfrm>
            <a:off x="4744862" y="120203"/>
            <a:ext cx="566671" cy="2189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Double Brace 7"/>
          <p:cNvSpPr/>
          <p:nvPr/>
        </p:nvSpPr>
        <p:spPr>
          <a:xfrm>
            <a:off x="914401" y="3400023"/>
            <a:ext cx="9258192" cy="3090929"/>
          </a:xfrm>
          <a:prstGeom prst="bracePair">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44203" y="955184"/>
            <a:ext cx="609600" cy="609600"/>
          </a:xfrm>
          <a:prstGeom prst="rect">
            <a:avLst/>
          </a:prstGeom>
        </p:spPr>
      </p:pic>
    </p:spTree>
    <p:extLst>
      <p:ext uri="{BB962C8B-B14F-4D97-AF65-F5344CB8AC3E}">
        <p14:creationId xmlns:p14="http://schemas.microsoft.com/office/powerpoint/2010/main" val="2728024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Nazanin" panose="00000400000000000000" pitchFamily="2" charset="-78"/>
              </a:rPr>
              <a:t>فرق آبگرم با آب داغ</a:t>
            </a:r>
            <a:endParaRPr lang="fa-IR"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
            <a:r>
              <a:rPr lang="fa-IR" sz="2400" dirty="0" smtClean="0">
                <a:cs typeface="B Nazanin" panose="00000400000000000000" pitchFamily="2" charset="-78"/>
              </a:rPr>
              <a:t>1- آب گرم در فشار اتمسفر می باشد لذا دمای آن باید کمتر از نقطه جوش آب در فشار اتمسفر باشد در غیر اینصورت آب تبخیر می شود لذا دمای آب گرم معمولا حدودا 80 درجه سانتیگراد می باشد.</a:t>
            </a:r>
          </a:p>
          <a:p>
            <a:pPr algn="just"/>
            <a:r>
              <a:rPr lang="fa-IR" sz="2400" dirty="0" smtClean="0">
                <a:cs typeface="B Nazanin" panose="00000400000000000000" pitchFamily="2" charset="-78"/>
              </a:rPr>
              <a:t>2- آب داغ در مواقعی که نیاز به دماهای بالاتر می باشد بکار می رود لذا برای دستیابی به دماهای بالاتر، فشار را بیشتر از فشار اتمسفر قرار می دهند تا آب در دمای 100 درجه تبخیر نشود. این عملکرد در زودپز ها نیز اتفاق می افتد.</a:t>
            </a:r>
            <a:endParaRPr lang="fa-IR" sz="2400" dirty="0">
              <a:cs typeface="B Nazanin" panose="00000400000000000000" pitchFamily="2" charset="-78"/>
            </a:endParaRPr>
          </a:p>
        </p:txBody>
      </p:sp>
    </p:spTree>
    <p:extLst>
      <p:ext uri="{BB962C8B-B14F-4D97-AF65-F5344CB8AC3E}">
        <p14:creationId xmlns:p14="http://schemas.microsoft.com/office/powerpoint/2010/main" val="2752654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408" y="0"/>
            <a:ext cx="11376338" cy="6858000"/>
          </a:xfrm>
        </p:spPr>
        <p:txBody>
          <a:bodyPr/>
          <a:lstStyle/>
          <a:p>
            <a:pPr marL="0" indent="0">
              <a:buNone/>
            </a:pPr>
            <a:endParaRPr lang="fa-IR" sz="1800" dirty="0"/>
          </a:p>
          <a:p>
            <a:pPr marL="0" indent="0">
              <a:buNone/>
            </a:pPr>
            <a:endParaRPr lang="fa-IR" sz="1800" dirty="0" smtClean="0"/>
          </a:p>
          <a:p>
            <a:pPr marL="0" indent="0">
              <a:buNone/>
            </a:pPr>
            <a:endParaRPr lang="fa-IR" sz="1800" dirty="0"/>
          </a:p>
          <a:p>
            <a:pPr marL="0" indent="0">
              <a:buNone/>
            </a:pPr>
            <a:r>
              <a:rPr lang="fa-IR" sz="1800" dirty="0" smtClean="0"/>
              <a:t>  </a:t>
            </a:r>
            <a:r>
              <a:rPr lang="fa-IR" sz="1800" dirty="0" smtClean="0"/>
              <a:t>1)گرمای </a:t>
            </a:r>
            <a:r>
              <a:rPr lang="fa-IR" sz="1800" dirty="0" smtClean="0"/>
              <a:t>محسوس: گرمایی که باعث افزایش دما میشود</a:t>
            </a:r>
          </a:p>
          <a:p>
            <a:pPr marL="0" indent="0">
              <a:buNone/>
            </a:pPr>
            <a:r>
              <a:rPr lang="fa-IR" sz="1800" dirty="0" smtClean="0"/>
              <a:t>  </a:t>
            </a:r>
            <a:r>
              <a:rPr lang="fa-IR" sz="1800" dirty="0" smtClean="0"/>
              <a:t>2)گرمای </a:t>
            </a:r>
            <a:r>
              <a:rPr lang="fa-IR" sz="1800" dirty="0" smtClean="0"/>
              <a:t>نهان: گرمایی که باعث تغییر حالت میشود و دما را تغییر نمیدهد. میزان گرمای نهان بیشتر از میزان گرمای محسوس است.</a:t>
            </a:r>
          </a:p>
          <a:p>
            <a:pPr marL="0" indent="0">
              <a:buNone/>
            </a:pPr>
            <a:r>
              <a:rPr lang="fa-IR" sz="1800" dirty="0" smtClean="0"/>
              <a:t>3)انتالپی </a:t>
            </a:r>
            <a:r>
              <a:rPr lang="fa-IR" sz="1800" dirty="0" smtClean="0"/>
              <a:t>: کل گرما (شامل گرمای محسوس و نهان)</a:t>
            </a:r>
          </a:p>
          <a:p>
            <a:pPr marL="0" indent="0" algn="l" rtl="0">
              <a:buNone/>
            </a:pPr>
            <a:endParaRPr lang="en-US" sz="1800" dirty="0"/>
          </a:p>
          <a:p>
            <a:pPr marL="0" indent="0" algn="l" rtl="0">
              <a:buNone/>
            </a:pPr>
            <a:endParaRPr lang="en-US" sz="1800" dirty="0" smtClean="0"/>
          </a:p>
          <a:p>
            <a:pPr marL="0" indent="0" algn="l" rtl="0">
              <a:buNone/>
            </a:pPr>
            <a:r>
              <a:rPr lang="fa-IR" sz="1800" dirty="0" smtClean="0"/>
              <a:t>آب 20 درجه</a:t>
            </a:r>
            <a:r>
              <a:rPr lang="en-US" sz="1800" dirty="0" smtClean="0"/>
              <a:t>                           </a:t>
            </a:r>
            <a:r>
              <a:rPr lang="fa-IR" sz="1800" dirty="0"/>
              <a:t>آب </a:t>
            </a:r>
            <a:r>
              <a:rPr lang="fa-IR" sz="1800" dirty="0" smtClean="0"/>
              <a:t>100 درجه</a:t>
            </a:r>
            <a:r>
              <a:rPr lang="en-US" sz="1800" dirty="0" smtClean="0"/>
              <a:t>                          </a:t>
            </a:r>
            <a:r>
              <a:rPr lang="fa-IR" sz="1800" dirty="0" smtClean="0"/>
              <a:t>                    بخار آب </a:t>
            </a:r>
            <a:r>
              <a:rPr lang="fa-IR" sz="1800" dirty="0"/>
              <a:t>100 </a:t>
            </a:r>
            <a:r>
              <a:rPr lang="fa-IR" sz="1800" dirty="0" smtClean="0"/>
              <a:t>درجه</a:t>
            </a:r>
            <a:r>
              <a:rPr lang="en-US" sz="1800" dirty="0" smtClean="0"/>
              <a:t> </a:t>
            </a:r>
            <a:r>
              <a:rPr lang="fa-IR" sz="1800" dirty="0"/>
              <a:t>بخار آب </a:t>
            </a:r>
            <a:r>
              <a:rPr lang="fa-IR" sz="1800" dirty="0" smtClean="0"/>
              <a:t>120 درجه</a:t>
            </a:r>
            <a:r>
              <a:rPr lang="en-US" sz="1800" dirty="0" smtClean="0"/>
              <a:t>  </a:t>
            </a:r>
            <a:endParaRPr lang="fa-IR" sz="1800" dirty="0"/>
          </a:p>
          <a:p>
            <a:pPr marL="0" indent="0" algn="l" rtl="0">
              <a:buNone/>
            </a:pPr>
            <a:endParaRPr lang="fa-IR" sz="1800" dirty="0"/>
          </a:p>
          <a:p>
            <a:pPr marL="0" indent="0" algn="l" rtl="0">
              <a:buNone/>
            </a:pPr>
            <a:r>
              <a:rPr lang="fa-IR" sz="1800" dirty="0"/>
              <a:t>گرمای </a:t>
            </a:r>
            <a:r>
              <a:rPr lang="fa-IR" sz="1800" dirty="0" smtClean="0"/>
              <a:t>محسوس               </a:t>
            </a:r>
            <a:r>
              <a:rPr lang="en-US" sz="1800" dirty="0" smtClean="0"/>
              <a:t>                             </a:t>
            </a:r>
            <a:r>
              <a:rPr lang="fa-IR" sz="1800" dirty="0" smtClean="0"/>
              <a:t>                       گرمای نهان</a:t>
            </a:r>
            <a:r>
              <a:rPr lang="en-US" sz="1800" dirty="0" smtClean="0"/>
              <a:t> </a:t>
            </a:r>
            <a:r>
              <a:rPr lang="fa-IR" sz="1800" dirty="0"/>
              <a:t>گرمای </a:t>
            </a:r>
            <a:r>
              <a:rPr lang="fa-IR" sz="1800" dirty="0" smtClean="0"/>
              <a:t>محسوس</a:t>
            </a:r>
            <a:r>
              <a:rPr lang="en-US" sz="1800" dirty="0" smtClean="0"/>
              <a:t> </a:t>
            </a:r>
          </a:p>
          <a:p>
            <a:pPr marL="0" indent="0" algn="l" rtl="0">
              <a:buNone/>
            </a:pPr>
            <a:endParaRPr lang="en-US" sz="1800" dirty="0"/>
          </a:p>
          <a:p>
            <a:pPr marL="0" indent="0" algn="l" rtl="0">
              <a:buNone/>
            </a:pPr>
            <a:endParaRPr lang="en-US" sz="1800" dirty="0" smtClean="0"/>
          </a:p>
          <a:p>
            <a:pPr marL="0" indent="0" algn="l" rtl="0">
              <a:buNone/>
            </a:pPr>
            <a:r>
              <a:rPr lang="fa-IR" sz="1800" dirty="0" smtClean="0"/>
              <a:t>انتالپی                                                              </a:t>
            </a:r>
            <a:r>
              <a:rPr lang="en-US" sz="1800" dirty="0" smtClean="0"/>
              <a:t> </a:t>
            </a:r>
            <a:endParaRPr lang="fa-IR" sz="1800" dirty="0" smtClean="0"/>
          </a:p>
          <a:p>
            <a:pPr marL="0" indent="0">
              <a:buNone/>
            </a:pPr>
            <a:r>
              <a:rPr lang="fa-IR" sz="1800" dirty="0" smtClean="0"/>
              <a:t>  </a:t>
            </a:r>
          </a:p>
        </p:txBody>
      </p:sp>
      <p:cxnSp>
        <p:nvCxnSpPr>
          <p:cNvPr id="4" name="Straight Arrow Connector 3"/>
          <p:cNvCxnSpPr/>
          <p:nvPr/>
        </p:nvCxnSpPr>
        <p:spPr>
          <a:xfrm>
            <a:off x="2047741" y="3747752"/>
            <a:ext cx="12621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4799727" y="3708124"/>
            <a:ext cx="1304657" cy="79255"/>
          </a:xfrm>
          <a:prstGeom prst="rect">
            <a:avLst/>
          </a:prstGeom>
        </p:spPr>
      </p:pic>
      <p:pic>
        <p:nvPicPr>
          <p:cNvPr id="7" name="Picture 6"/>
          <p:cNvPicPr>
            <a:picLocks noChangeAspect="1"/>
          </p:cNvPicPr>
          <p:nvPr/>
        </p:nvPicPr>
        <p:blipFill>
          <a:blip r:embed="rId5"/>
          <a:stretch>
            <a:fillRect/>
          </a:stretch>
        </p:blipFill>
        <p:spPr>
          <a:xfrm>
            <a:off x="7929294" y="3708124"/>
            <a:ext cx="1304657" cy="79255"/>
          </a:xfrm>
          <a:prstGeom prst="rect">
            <a:avLst/>
          </a:prstGeom>
        </p:spPr>
      </p:pic>
      <p:cxnSp>
        <p:nvCxnSpPr>
          <p:cNvPr id="11" name="Straight Arrow Connector 10"/>
          <p:cNvCxnSpPr/>
          <p:nvPr/>
        </p:nvCxnSpPr>
        <p:spPr>
          <a:xfrm flipV="1">
            <a:off x="2511380" y="3787379"/>
            <a:ext cx="257578" cy="565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318975" y="3787379"/>
            <a:ext cx="270456" cy="565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268237" y="3787379"/>
            <a:ext cx="313385" cy="565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ight Brace 19"/>
          <p:cNvSpPr/>
          <p:nvPr/>
        </p:nvSpPr>
        <p:spPr>
          <a:xfrm rot="5400000">
            <a:off x="5336187" y="1117244"/>
            <a:ext cx="506487" cy="7765960"/>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1076" y="5609822"/>
            <a:ext cx="609600" cy="609600"/>
          </a:xfrm>
          <a:prstGeom prst="rect">
            <a:avLst/>
          </a:prstGeom>
        </p:spPr>
      </p:pic>
    </p:spTree>
    <p:extLst>
      <p:ext uri="{BB962C8B-B14F-4D97-AF65-F5344CB8AC3E}">
        <p14:creationId xmlns:p14="http://schemas.microsoft.com/office/powerpoint/2010/main" val="2047213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489" y="193183"/>
            <a:ext cx="11281893" cy="6664817"/>
          </a:xfrm>
        </p:spPr>
        <p:txBody>
          <a:bodyPr>
            <a:normAutofit fontScale="85000" lnSpcReduction="20000"/>
          </a:bodyPr>
          <a:lstStyle/>
          <a:p>
            <a:r>
              <a:rPr lang="fa-IR" sz="2400" dirty="0" smtClean="0">
                <a:cs typeface="B Nazanin" panose="00000400000000000000" pitchFamily="2" charset="-78"/>
              </a:rPr>
              <a:t>دما: درجه سردی و گرمی هوا است</a:t>
            </a:r>
          </a:p>
          <a:p>
            <a:r>
              <a:rPr lang="fa-IR" sz="2400" dirty="0" smtClean="0">
                <a:cs typeface="B Nazanin" panose="00000400000000000000" pitchFamily="2" charset="-78"/>
              </a:rPr>
              <a:t>یکی </a:t>
            </a:r>
            <a:r>
              <a:rPr lang="fa-IR" sz="2400" dirty="0">
                <a:cs typeface="B Nazanin" panose="00000400000000000000" pitchFamily="2" charset="-78"/>
              </a:rPr>
              <a:t>از مهم‌ترین موارد در طراحی خوب ساختمان، تأمین آسایش دمایی است. آسایش دمایی حالتی است که فرد برای تغییر شرایط دمایی محیط هیج اقدام رفتاری را انجام </a:t>
            </a:r>
            <a:r>
              <a:rPr lang="fa-IR" sz="2400" dirty="0" smtClean="0">
                <a:cs typeface="B Nazanin" panose="00000400000000000000" pitchFamily="2" charset="-78"/>
              </a:rPr>
              <a:t>ندهد.</a:t>
            </a:r>
            <a:r>
              <a:rPr lang="fa-IR" sz="2400" dirty="0">
                <a:cs typeface="B Nazanin" panose="00000400000000000000" pitchFamily="2" charset="-78"/>
              </a:rPr>
              <a:t> </a:t>
            </a:r>
            <a:r>
              <a:rPr lang="fa-IR" sz="2400" dirty="0" smtClean="0">
                <a:cs typeface="B Nazanin" panose="00000400000000000000" pitchFamily="2" charset="-78"/>
              </a:rPr>
              <a:t>در </a:t>
            </a:r>
            <a:r>
              <a:rPr lang="fa-IR" sz="2400" dirty="0">
                <a:cs typeface="B Nazanin" panose="00000400000000000000" pitchFamily="2" charset="-78"/>
              </a:rPr>
              <a:t>تعریف استاندارد اشری (استاندارد ۵۵):آسایش دمایی شرایطی ذهنی است که احساس رضایت از شرایط دمایی محیط را بیان می‌کند.</a:t>
            </a:r>
            <a:endParaRPr lang="fa-IR" sz="2400" dirty="0" smtClean="0">
              <a:cs typeface="B Nazanin" panose="00000400000000000000" pitchFamily="2" charset="-78"/>
            </a:endParaRPr>
          </a:p>
          <a:p>
            <a:r>
              <a:rPr lang="fa-IR" sz="2400" dirty="0" smtClean="0">
                <a:cs typeface="B Nazanin" panose="00000400000000000000" pitchFamily="2" charset="-78"/>
              </a:rPr>
              <a:t>منحنی آسایش: محدوده ای از شرایط آب و هوایی که انسان در آن شرایط احساس اسایش دارد </a:t>
            </a:r>
            <a:endParaRPr lang="fa-IR" sz="2400" dirty="0">
              <a:cs typeface="B Nazanin" panose="00000400000000000000" pitchFamily="2" charset="-78"/>
            </a:endParaRPr>
          </a:p>
          <a:p>
            <a:endParaRPr lang="fa-IR" sz="2800" dirty="0" smtClean="0">
              <a:cs typeface="B Nazanin" panose="00000400000000000000" pitchFamily="2" charset="-78"/>
            </a:endParaRPr>
          </a:p>
          <a:p>
            <a:endParaRPr lang="fa-IR" sz="2800" dirty="0">
              <a:cs typeface="B Nazanin" panose="00000400000000000000" pitchFamily="2" charset="-78"/>
            </a:endParaRPr>
          </a:p>
          <a:p>
            <a:endParaRPr lang="fa-IR" sz="2800" dirty="0" smtClean="0">
              <a:cs typeface="B Nazanin" panose="00000400000000000000" pitchFamily="2" charset="-78"/>
            </a:endParaRPr>
          </a:p>
          <a:p>
            <a:r>
              <a:rPr lang="fa-IR" sz="2800" dirty="0" smtClean="0">
                <a:cs typeface="B Nazanin" panose="00000400000000000000" pitchFamily="2" charset="-78"/>
              </a:rPr>
              <a:t>معیار آسایش   1-دما</a:t>
            </a:r>
          </a:p>
          <a:p>
            <a:pPr marL="0" indent="0">
              <a:buNone/>
            </a:pPr>
            <a:r>
              <a:rPr lang="fa-IR" sz="2800" dirty="0">
                <a:cs typeface="B Nazanin" panose="00000400000000000000" pitchFamily="2" charset="-78"/>
              </a:rPr>
              <a:t> </a:t>
            </a:r>
            <a:r>
              <a:rPr lang="fa-IR" sz="2800" dirty="0" smtClean="0">
                <a:cs typeface="B Nazanin" panose="00000400000000000000" pitchFamily="2" charset="-78"/>
              </a:rPr>
              <a:t>                        2-رطوبت نسبی</a:t>
            </a:r>
          </a:p>
          <a:p>
            <a:pPr marL="0" indent="0">
              <a:buNone/>
            </a:pPr>
            <a:r>
              <a:rPr lang="fa-IR" sz="2800" dirty="0">
                <a:cs typeface="B Nazanin" panose="00000400000000000000" pitchFamily="2" charset="-78"/>
              </a:rPr>
              <a:t> </a:t>
            </a:r>
            <a:r>
              <a:rPr lang="fa-IR" sz="2800" dirty="0" smtClean="0">
                <a:cs typeface="B Nazanin" panose="00000400000000000000" pitchFamily="2" charset="-78"/>
              </a:rPr>
              <a:t>                        3-.....</a:t>
            </a:r>
          </a:p>
          <a:p>
            <a:endParaRPr lang="fa-IR" sz="2800" dirty="0" smtClean="0">
              <a:cs typeface="B Nazanin" panose="00000400000000000000" pitchFamily="2" charset="-78"/>
            </a:endParaRPr>
          </a:p>
          <a:p>
            <a:pPr marL="0" indent="0">
              <a:buNone/>
            </a:pPr>
            <a:endParaRPr lang="fa-IR" sz="2800" dirty="0" smtClean="0">
              <a:cs typeface="B Nazanin" panose="00000400000000000000" pitchFamily="2" charset="-78"/>
            </a:endParaRPr>
          </a:p>
          <a:p>
            <a:pPr marL="0" indent="0">
              <a:buNone/>
            </a:pPr>
            <a:endParaRPr lang="fa-IR" sz="2800" dirty="0">
              <a:cs typeface="B Nazanin" panose="00000400000000000000" pitchFamily="2" charset="-78"/>
            </a:endParaRPr>
          </a:p>
          <a:p>
            <a:r>
              <a:rPr lang="fa-IR" sz="2800" dirty="0" smtClean="0">
                <a:cs typeface="B Nazanin" panose="00000400000000000000" pitchFamily="2" charset="-78"/>
              </a:rPr>
              <a:t>عوامل موثر برآسایش حرارتی:</a:t>
            </a:r>
          </a:p>
          <a:p>
            <a:r>
              <a:rPr lang="fa-IR" sz="2800" dirty="0" smtClean="0">
                <a:cs typeface="B Nazanin" panose="00000400000000000000" pitchFamily="2" charset="-78"/>
              </a:rPr>
              <a:t>   1-عادت 2- پوشش 3- فعالیت و...</a:t>
            </a:r>
            <a:endParaRPr lang="fa-IR" sz="2800" dirty="0">
              <a:cs typeface="B Nazanin" panose="00000400000000000000" pitchFamily="2" charset="-78"/>
            </a:endParaRPr>
          </a:p>
          <a:p>
            <a:pPr marL="0" indent="0">
              <a:buNone/>
            </a:pPr>
            <a:endParaRPr lang="fa-IR" dirty="0" smtClean="0"/>
          </a:p>
          <a:p>
            <a:pPr marL="0" indent="0">
              <a:buNone/>
            </a:pPr>
            <a:endParaRPr lang="fa-IR" dirty="0" smtClean="0"/>
          </a:p>
        </p:txBody>
      </p:sp>
      <p:sp>
        <p:nvSpPr>
          <p:cNvPr id="4" name="Right Brace 3"/>
          <p:cNvSpPr/>
          <p:nvPr/>
        </p:nvSpPr>
        <p:spPr>
          <a:xfrm>
            <a:off x="10045521" y="2807592"/>
            <a:ext cx="218942" cy="1339405"/>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pic>
        <p:nvPicPr>
          <p:cNvPr id="2" name="Picture 1"/>
          <p:cNvPicPr>
            <a:picLocks noChangeAspect="1"/>
          </p:cNvPicPr>
          <p:nvPr/>
        </p:nvPicPr>
        <p:blipFill>
          <a:blip r:embed="rId4"/>
          <a:stretch>
            <a:fillRect/>
          </a:stretch>
        </p:blipFill>
        <p:spPr>
          <a:xfrm>
            <a:off x="2830504" y="1957589"/>
            <a:ext cx="4026784" cy="490041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602" y="2712077"/>
            <a:ext cx="609600" cy="609600"/>
          </a:xfrm>
          <a:prstGeom prst="rect">
            <a:avLst/>
          </a:prstGeom>
        </p:spPr>
      </p:pic>
    </p:spTree>
    <p:extLst>
      <p:ext uri="{BB962C8B-B14F-4D97-AF65-F5344CB8AC3E}">
        <p14:creationId xmlns:p14="http://schemas.microsoft.com/office/powerpoint/2010/main" val="2668859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489" y="193183"/>
            <a:ext cx="11281893" cy="6664817"/>
          </a:xfrm>
        </p:spPr>
        <p:txBody>
          <a:bodyPr/>
          <a:lstStyle/>
          <a:p>
            <a:endParaRPr lang="fa-IR" dirty="0" smtClean="0"/>
          </a:p>
          <a:p>
            <a:r>
              <a:rPr lang="fa-IR" dirty="0" smtClean="0">
                <a:cs typeface="B Nazanin" panose="00000400000000000000" pitchFamily="2" charset="-78"/>
              </a:rPr>
              <a:t>دمای خشک : دمای دماسنج معمولی</a:t>
            </a:r>
          </a:p>
          <a:p>
            <a:r>
              <a:rPr lang="fa-IR" dirty="0" smtClean="0">
                <a:cs typeface="B Nazanin" panose="00000400000000000000" pitchFamily="2" charset="-78"/>
              </a:rPr>
              <a:t>دمای مرطوب: دمای دماسنج معمولی که در انتهای آن یک پارچه خیس نصب شده است.</a:t>
            </a:r>
          </a:p>
          <a:p>
            <a:r>
              <a:rPr lang="fa-IR" dirty="0" smtClean="0">
                <a:cs typeface="B Nazanin" panose="00000400000000000000" pitchFamily="2" charset="-78"/>
              </a:rPr>
              <a:t>دمای نقطه شبنم: دمایی است که در آن بخار آب هوا تبدیل به مایع می شود. (عرق کردن شیشه در زمستان)</a:t>
            </a:r>
          </a:p>
          <a:p>
            <a:pPr marL="0" indent="0">
              <a:buNone/>
            </a:pPr>
            <a:endParaRPr lang="fa-IR" dirty="0" smtClean="0">
              <a:cs typeface="B Nazanin" panose="00000400000000000000" pitchFamily="2" charset="-78"/>
            </a:endParaRPr>
          </a:p>
          <a:p>
            <a:pPr marL="0" indent="0">
              <a:buNone/>
            </a:pPr>
            <a:r>
              <a:rPr lang="fa-IR" dirty="0" smtClean="0">
                <a:cs typeface="B Nazanin" panose="00000400000000000000" pitchFamily="2" charset="-78"/>
              </a:rPr>
              <a:t>دمای تر (مرطوب) معمولا پایین تر از دمای خشک است چون رطوبت موجود در آن گرما را می گیرد و تبخیر می شود لذا دما افت می کند.</a:t>
            </a:r>
          </a:p>
          <a:p>
            <a:pPr marL="0" indent="0">
              <a:buNone/>
            </a:pPr>
            <a:endParaRPr lang="fa-IR" dirty="0">
              <a:cs typeface="B Nazanin" panose="00000400000000000000" pitchFamily="2" charset="-78"/>
            </a:endParaRPr>
          </a:p>
          <a:p>
            <a:pPr marL="0" indent="0">
              <a:buNone/>
            </a:pPr>
            <a:r>
              <a:rPr lang="fa-IR" dirty="0" smtClean="0">
                <a:cs typeface="B Nazanin" panose="00000400000000000000" pitchFamily="2" charset="-78"/>
              </a:rPr>
              <a:t>در حالت اشباع (رطوبت 100%) دمای خشک و تر و نقطه</a:t>
            </a:r>
          </a:p>
          <a:p>
            <a:pPr marL="0" indent="0">
              <a:buNone/>
            </a:pPr>
            <a:r>
              <a:rPr lang="fa-IR" dirty="0" smtClean="0">
                <a:cs typeface="B Nazanin" panose="00000400000000000000" pitchFamily="2" charset="-78"/>
              </a:rPr>
              <a:t>شبنم با هم برابرند</a:t>
            </a:r>
          </a:p>
        </p:txBody>
      </p:sp>
      <p:pic>
        <p:nvPicPr>
          <p:cNvPr id="2" name="Picture 1"/>
          <p:cNvPicPr>
            <a:picLocks noChangeAspect="1"/>
          </p:cNvPicPr>
          <p:nvPr/>
        </p:nvPicPr>
        <p:blipFill>
          <a:blip r:embed="rId4"/>
          <a:stretch>
            <a:fillRect/>
          </a:stretch>
        </p:blipFill>
        <p:spPr>
          <a:xfrm>
            <a:off x="1532518" y="3026535"/>
            <a:ext cx="4370595" cy="360972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048" y="76200"/>
            <a:ext cx="609600" cy="609600"/>
          </a:xfrm>
          <a:prstGeom prst="rect">
            <a:avLst/>
          </a:prstGeom>
        </p:spPr>
      </p:pic>
    </p:spTree>
    <p:extLst>
      <p:ext uri="{BB962C8B-B14F-4D97-AF65-F5344CB8AC3E}">
        <p14:creationId xmlns:p14="http://schemas.microsoft.com/office/powerpoint/2010/main" val="367784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769</TotalTime>
  <Words>740</Words>
  <Application>Microsoft Office PowerPoint</Application>
  <PresentationFormat>Widescreen</PresentationFormat>
  <Paragraphs>85</Paragraphs>
  <Slides>13</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B Nazanin</vt:lpstr>
      <vt:lpstr>B Titr</vt:lpstr>
      <vt:lpstr>Franklin Gothic Book</vt:lpstr>
      <vt:lpstr>Tahoma</vt:lpstr>
      <vt:lpstr>Crop</vt:lpstr>
      <vt:lpstr>درس تاسیسات مکانیکی و الکتریکی (جلسه اول)  مدرس:   دکتر امیررضا معموری   </vt:lpstr>
      <vt:lpstr>PowerPoint Presentation</vt:lpstr>
      <vt:lpstr>PowerPoint Presentation</vt:lpstr>
      <vt:lpstr>PowerPoint Presentation</vt:lpstr>
      <vt:lpstr>PowerPoint Presentation</vt:lpstr>
      <vt:lpstr>فرق آبگرم با آب داغ</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جزوه درس تاسیسات مکانیکی و الکتریکی  نام استاد: آقای معموری دانشجو: مهلا کریمان تابستان 98</dc:title>
  <dc:creator>Sana Rayan</dc:creator>
  <cp:lastModifiedBy>ARIO</cp:lastModifiedBy>
  <cp:revision>44</cp:revision>
  <dcterms:created xsi:type="dcterms:W3CDTF">2019-08-21T11:22:45Z</dcterms:created>
  <dcterms:modified xsi:type="dcterms:W3CDTF">2020-04-01T13:56:48Z</dcterms:modified>
</cp:coreProperties>
</file>