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93" r:id="rId2"/>
    <p:sldId id="307" r:id="rId3"/>
    <p:sldId id="321" r:id="rId4"/>
    <p:sldId id="312" r:id="rId5"/>
    <p:sldId id="306" r:id="rId6"/>
    <p:sldId id="315" r:id="rId7"/>
    <p:sldId id="316" r:id="rId8"/>
    <p:sldId id="308" r:id="rId9"/>
    <p:sldId id="314" r:id="rId10"/>
    <p:sldId id="309" r:id="rId11"/>
    <p:sldId id="313" r:id="rId12"/>
    <p:sldId id="310" r:id="rId13"/>
    <p:sldId id="311" r:id="rId14"/>
    <p:sldId id="317" r:id="rId15"/>
    <p:sldId id="320" r:id="rId16"/>
    <p:sldId id="319" r:id="rId17"/>
    <p:sldId id="318" r:id="rId18"/>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3716" autoAdjust="0"/>
  </p:normalViewPr>
  <p:slideViewPr>
    <p:cSldViewPr snapToGrid="0">
      <p:cViewPr varScale="1">
        <p:scale>
          <a:sx n="74" d="100"/>
          <a:sy n="74" d="100"/>
        </p:scale>
        <p:origin x="56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9280FC4E-3752-4813-8768-84FE19DE230C}" type="datetimeFigureOut">
              <a:rPr lang="fa-IR" smtClean="0"/>
              <a:t>26/08/1441</a:t>
            </a:fld>
            <a:endParaRPr lang="fa-I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fa-I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C64F0FE7-970B-43E6-BC20-7D3D17A426E7}" type="slidenum">
              <a:rPr lang="fa-IR" smtClean="0"/>
              <a:t>‹#›</a:t>
            </a:fld>
            <a:endParaRPr lang="fa-I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21232739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80FC4E-3752-4813-8768-84FE19DE230C}" type="datetimeFigureOut">
              <a:rPr lang="fa-IR" smtClean="0"/>
              <a:t>26/08/1441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64F0FE7-970B-43E6-BC20-7D3D17A426E7}" type="slidenum">
              <a:rPr lang="fa-IR" smtClean="0"/>
              <a:t>‹#›</a:t>
            </a:fld>
            <a:endParaRPr lang="fa-IR"/>
          </a:p>
        </p:txBody>
      </p:sp>
    </p:spTree>
    <p:extLst>
      <p:ext uri="{BB962C8B-B14F-4D97-AF65-F5344CB8AC3E}">
        <p14:creationId xmlns:p14="http://schemas.microsoft.com/office/powerpoint/2010/main" val="1930293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80FC4E-3752-4813-8768-84FE19DE230C}" type="datetimeFigureOut">
              <a:rPr lang="fa-IR" smtClean="0"/>
              <a:t>26/08/1441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64F0FE7-970B-43E6-BC20-7D3D17A426E7}" type="slidenum">
              <a:rPr lang="fa-IR" smtClean="0"/>
              <a:t>‹#›</a:t>
            </a:fld>
            <a:endParaRPr lang="fa-IR"/>
          </a:p>
        </p:txBody>
      </p:sp>
    </p:spTree>
    <p:extLst>
      <p:ext uri="{BB962C8B-B14F-4D97-AF65-F5344CB8AC3E}">
        <p14:creationId xmlns:p14="http://schemas.microsoft.com/office/powerpoint/2010/main" val="1869931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80FC4E-3752-4813-8768-84FE19DE230C}" type="datetimeFigureOut">
              <a:rPr lang="fa-IR" smtClean="0"/>
              <a:t>26/08/1441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64F0FE7-970B-43E6-BC20-7D3D17A426E7}" type="slidenum">
              <a:rPr lang="fa-IR" smtClean="0"/>
              <a:t>‹#›</a:t>
            </a:fld>
            <a:endParaRPr lang="fa-IR"/>
          </a:p>
        </p:txBody>
      </p:sp>
    </p:spTree>
    <p:extLst>
      <p:ext uri="{BB962C8B-B14F-4D97-AF65-F5344CB8AC3E}">
        <p14:creationId xmlns:p14="http://schemas.microsoft.com/office/powerpoint/2010/main" val="4120667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9280FC4E-3752-4813-8768-84FE19DE230C}" type="datetimeFigureOut">
              <a:rPr lang="fa-IR" smtClean="0"/>
              <a:t>26/08/1441</a:t>
            </a:fld>
            <a:endParaRPr lang="fa-I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fa-I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C64F0FE7-970B-43E6-BC20-7D3D17A426E7}" type="slidenum">
              <a:rPr lang="fa-IR" smtClean="0"/>
              <a:t>‹#›</a:t>
            </a:fld>
            <a:endParaRPr lang="fa-I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61029258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280FC4E-3752-4813-8768-84FE19DE230C}" type="datetimeFigureOut">
              <a:rPr lang="fa-IR" smtClean="0"/>
              <a:t>26/08/1441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64F0FE7-970B-43E6-BC20-7D3D17A426E7}" type="slidenum">
              <a:rPr lang="fa-IR" smtClean="0"/>
              <a:t>‹#›</a:t>
            </a:fld>
            <a:endParaRPr lang="fa-IR"/>
          </a:p>
        </p:txBody>
      </p:sp>
    </p:spTree>
    <p:extLst>
      <p:ext uri="{BB962C8B-B14F-4D97-AF65-F5344CB8AC3E}">
        <p14:creationId xmlns:p14="http://schemas.microsoft.com/office/powerpoint/2010/main" val="3730634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280FC4E-3752-4813-8768-84FE19DE230C}" type="datetimeFigureOut">
              <a:rPr lang="fa-IR" smtClean="0"/>
              <a:t>26/08/1441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64F0FE7-970B-43E6-BC20-7D3D17A426E7}" type="slidenum">
              <a:rPr lang="fa-IR" smtClean="0"/>
              <a:t>‹#›</a:t>
            </a:fld>
            <a:endParaRPr lang="fa-IR"/>
          </a:p>
        </p:txBody>
      </p:sp>
    </p:spTree>
    <p:extLst>
      <p:ext uri="{BB962C8B-B14F-4D97-AF65-F5344CB8AC3E}">
        <p14:creationId xmlns:p14="http://schemas.microsoft.com/office/powerpoint/2010/main" val="3924510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280FC4E-3752-4813-8768-84FE19DE230C}" type="datetimeFigureOut">
              <a:rPr lang="fa-IR" smtClean="0"/>
              <a:t>26/08/1441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C64F0FE7-970B-43E6-BC20-7D3D17A426E7}" type="slidenum">
              <a:rPr lang="fa-IR" smtClean="0"/>
              <a:t>‹#›</a:t>
            </a:fld>
            <a:endParaRPr lang="fa-IR"/>
          </a:p>
        </p:txBody>
      </p:sp>
    </p:spTree>
    <p:extLst>
      <p:ext uri="{BB962C8B-B14F-4D97-AF65-F5344CB8AC3E}">
        <p14:creationId xmlns:p14="http://schemas.microsoft.com/office/powerpoint/2010/main" val="3518044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80FC4E-3752-4813-8768-84FE19DE230C}" type="datetimeFigureOut">
              <a:rPr lang="fa-IR" smtClean="0"/>
              <a:t>26/08/1441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C64F0FE7-970B-43E6-BC20-7D3D17A426E7}" type="slidenum">
              <a:rPr lang="fa-IR" smtClean="0"/>
              <a:t>‹#›</a:t>
            </a:fld>
            <a:endParaRPr lang="fa-IR"/>
          </a:p>
        </p:txBody>
      </p:sp>
    </p:spTree>
    <p:extLst>
      <p:ext uri="{BB962C8B-B14F-4D97-AF65-F5344CB8AC3E}">
        <p14:creationId xmlns:p14="http://schemas.microsoft.com/office/powerpoint/2010/main" val="4247169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280FC4E-3752-4813-8768-84FE19DE230C}" type="datetimeFigureOut">
              <a:rPr lang="fa-IR" smtClean="0"/>
              <a:t>26/08/1441</a:t>
            </a:fld>
            <a:endParaRPr lang="fa-I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fa-I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64F0FE7-970B-43E6-BC20-7D3D17A426E7}" type="slidenum">
              <a:rPr lang="fa-IR" smtClean="0"/>
              <a:t>‹#›</a:t>
            </a:fld>
            <a:endParaRPr lang="fa-I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47675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280FC4E-3752-4813-8768-84FE19DE230C}" type="datetimeFigureOut">
              <a:rPr lang="fa-IR" smtClean="0"/>
              <a:t>26/08/1441</a:t>
            </a:fld>
            <a:endParaRPr lang="fa-I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fa-I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64F0FE7-970B-43E6-BC20-7D3D17A426E7}" type="slidenum">
              <a:rPr lang="fa-IR" smtClean="0"/>
              <a:t>‹#›</a:t>
            </a:fld>
            <a:endParaRPr lang="fa-I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6403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9280FC4E-3752-4813-8768-84FE19DE230C}" type="datetimeFigureOut">
              <a:rPr lang="fa-IR" smtClean="0"/>
              <a:t>26/08/1441</a:t>
            </a:fld>
            <a:endParaRPr lang="fa-I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fa-I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C64F0FE7-970B-43E6-BC20-7D3D17A426E7}" type="slidenum">
              <a:rPr lang="fa-IR" smtClean="0"/>
              <a:t>‹#›</a:t>
            </a:fld>
            <a:endParaRPr lang="fa-I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07773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r" defTabSz="914400" rtl="1"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777285" y="1378039"/>
            <a:ext cx="8525814" cy="3580327"/>
          </a:xfrm>
        </p:spPr>
        <p:txBody>
          <a:bodyPr/>
          <a:lstStyle/>
          <a:p>
            <a:r>
              <a:rPr lang="fa-IR" sz="3200" dirty="0" smtClean="0">
                <a:cs typeface="B Titr" panose="00000700000000000000" pitchFamily="2" charset="-78"/>
              </a:rPr>
              <a:t>جزوه درس تاسیسات مکانیکی و الکتریکی</a:t>
            </a:r>
            <a:br>
              <a:rPr lang="fa-IR" sz="3200" dirty="0" smtClean="0">
                <a:cs typeface="B Titr" panose="00000700000000000000" pitchFamily="2" charset="-78"/>
              </a:rPr>
            </a:br>
            <a:r>
              <a:rPr lang="fa-IR" sz="3200" dirty="0" smtClean="0">
                <a:cs typeface="B Titr" panose="00000700000000000000" pitchFamily="2" charset="-78"/>
              </a:rPr>
              <a:t>(جلسه هفتم)</a:t>
            </a:r>
            <a:br>
              <a:rPr lang="fa-IR" sz="3200" dirty="0" smtClean="0">
                <a:cs typeface="B Titr" panose="00000700000000000000" pitchFamily="2" charset="-78"/>
              </a:rPr>
            </a:br>
            <a:r>
              <a:rPr lang="fa-IR" sz="3200" dirty="0">
                <a:cs typeface="B Titr" panose="00000700000000000000" pitchFamily="2" charset="-78"/>
              </a:rPr>
              <a:t/>
            </a:r>
            <a:br>
              <a:rPr lang="fa-IR" sz="3200" dirty="0">
                <a:cs typeface="B Titr" panose="00000700000000000000" pitchFamily="2" charset="-78"/>
              </a:rPr>
            </a:br>
            <a:r>
              <a:rPr lang="fa-IR" sz="3200" dirty="0" smtClean="0">
                <a:cs typeface="B Titr" panose="00000700000000000000" pitchFamily="2" charset="-78"/>
              </a:rPr>
              <a:t>مدرس:</a:t>
            </a:r>
            <a:br>
              <a:rPr lang="fa-IR" sz="3200" dirty="0" smtClean="0">
                <a:cs typeface="B Titr" panose="00000700000000000000" pitchFamily="2" charset="-78"/>
              </a:rPr>
            </a:br>
            <a:r>
              <a:rPr lang="fa-IR" sz="3200" dirty="0" smtClean="0">
                <a:cs typeface="B Titr" panose="00000700000000000000" pitchFamily="2" charset="-78"/>
              </a:rPr>
              <a:t/>
            </a:r>
            <a:br>
              <a:rPr lang="fa-IR" sz="3200" dirty="0" smtClean="0">
                <a:cs typeface="B Titr" panose="00000700000000000000" pitchFamily="2" charset="-78"/>
              </a:rPr>
            </a:br>
            <a:r>
              <a:rPr lang="fa-IR" sz="3200" dirty="0" smtClean="0">
                <a:cs typeface="B Titr" panose="00000700000000000000" pitchFamily="2" charset="-78"/>
              </a:rPr>
              <a:t> دکتر امیررضا معموری </a:t>
            </a:r>
            <a:br>
              <a:rPr lang="fa-IR" sz="3200" dirty="0" smtClean="0">
                <a:cs typeface="B Titr" panose="00000700000000000000" pitchFamily="2" charset="-78"/>
              </a:rPr>
            </a:br>
            <a:r>
              <a:rPr lang="fa-IR" sz="2000" dirty="0" smtClean="0">
                <a:cs typeface="B Titr" panose="00000700000000000000" pitchFamily="2" charset="-78"/>
              </a:rPr>
              <a:t/>
            </a:r>
            <a:br>
              <a:rPr lang="fa-IR" sz="2000" dirty="0" smtClean="0">
                <a:cs typeface="B Titr" panose="00000700000000000000" pitchFamily="2" charset="-78"/>
              </a:rPr>
            </a:br>
            <a:endParaRPr lang="fa-IR" sz="2000" dirty="0">
              <a:cs typeface="B Titr" panose="00000700000000000000" pitchFamily="2" charset="-78"/>
            </a:endParaRPr>
          </a:p>
        </p:txBody>
      </p:sp>
    </p:spTree>
    <p:extLst>
      <p:ext uri="{BB962C8B-B14F-4D97-AF65-F5344CB8AC3E}">
        <p14:creationId xmlns:p14="http://schemas.microsoft.com/office/powerpoint/2010/main" val="2173811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1217" y="0"/>
            <a:ext cx="11470783" cy="6858000"/>
          </a:xfrm>
        </p:spPr>
        <p:txBody>
          <a:bodyPr>
            <a:normAutofit/>
          </a:bodyPr>
          <a:lstStyle/>
          <a:p>
            <a:pPr algn="just"/>
            <a:endParaRPr lang="fa-IR" sz="2800" dirty="0" smtClean="0">
              <a:cs typeface="B Nazanin" panose="00000400000000000000" pitchFamily="2" charset="-78"/>
            </a:endParaRPr>
          </a:p>
          <a:p>
            <a:pPr algn="just"/>
            <a:endParaRPr lang="fa-IR" sz="2800" dirty="0">
              <a:cs typeface="B Nazanin" panose="00000400000000000000" pitchFamily="2" charset="-78"/>
            </a:endParaRPr>
          </a:p>
        </p:txBody>
      </p:sp>
      <p:sp>
        <p:nvSpPr>
          <p:cNvPr id="4" name="Rectangle 3"/>
          <p:cNvSpPr/>
          <p:nvPr/>
        </p:nvSpPr>
        <p:spPr>
          <a:xfrm>
            <a:off x="1056068" y="420487"/>
            <a:ext cx="10522039" cy="2800767"/>
          </a:xfrm>
          <a:prstGeom prst="rect">
            <a:avLst/>
          </a:prstGeom>
        </p:spPr>
        <p:txBody>
          <a:bodyPr wrap="square">
            <a:spAutoFit/>
          </a:bodyPr>
          <a:lstStyle/>
          <a:p>
            <a:pPr marL="457200" indent="-457200" algn="just" fontAlgn="base">
              <a:buFont typeface="Arial" panose="020B0604020202020204" pitchFamily="34" charset="0"/>
              <a:buChar char="•"/>
            </a:pPr>
            <a:r>
              <a:rPr lang="fa-IR" sz="2400" dirty="0" smtClean="0">
                <a:solidFill>
                  <a:schemeClr val="tx2"/>
                </a:solidFill>
                <a:cs typeface="B Nazanin" panose="00000400000000000000" pitchFamily="2" charset="-78"/>
              </a:rPr>
              <a:t>بنابراین </a:t>
            </a:r>
            <a:r>
              <a:rPr lang="fa-IR" sz="2400" dirty="0">
                <a:solidFill>
                  <a:schemeClr val="tx2"/>
                </a:solidFill>
                <a:cs typeface="B Nazanin" panose="00000400000000000000" pitchFamily="2" charset="-78"/>
              </a:rPr>
              <a:t>از آنجا که در یک مخزن انبساط باز فشار هوای وارده به سیستم باعث بالا رفتن آب در سیستم می شود، هر چه مخزن انبساط باز در ارتفاع بالاتری نسبت به کل اجزای سیستم گرمایشی قرار گیرد فشاری بیشتری می تواند وارد کرده و در نهایت آب با فشار بهتری در کل سیستم دریافت و توزیع خواهد شد. بنابراین همواره پیشنهاد می شود منبع انبساط باز را در حداقل ارتفاع دو متر بالاتر از آخرین مبدل حرارتی قرار دهید.</a:t>
            </a:r>
          </a:p>
          <a:p>
            <a:pPr algn="just" fontAlgn="base"/>
            <a:r>
              <a:rPr lang="fa-IR" sz="2800" dirty="0" smtClean="0"/>
              <a:t/>
            </a:r>
            <a:br>
              <a:rPr lang="fa-IR" sz="2800" dirty="0" smtClean="0"/>
            </a:br>
            <a:endParaRPr lang="fa-IR" sz="2800" dirty="0">
              <a:solidFill>
                <a:schemeClr val="tx2"/>
              </a:solidFill>
              <a:cs typeface="B Nazanin" panose="00000400000000000000" pitchFamily="2" charset="-78"/>
            </a:endParaRPr>
          </a:p>
        </p:txBody>
      </p:sp>
      <p:pic>
        <p:nvPicPr>
          <p:cNvPr id="5" name="Picture 4"/>
          <p:cNvPicPr>
            <a:picLocks noChangeAspect="1"/>
          </p:cNvPicPr>
          <p:nvPr/>
        </p:nvPicPr>
        <p:blipFill>
          <a:blip r:embed="rId2"/>
          <a:stretch>
            <a:fillRect/>
          </a:stretch>
        </p:blipFill>
        <p:spPr>
          <a:xfrm>
            <a:off x="4229637" y="2332723"/>
            <a:ext cx="3810000" cy="4229100"/>
          </a:xfrm>
          <a:prstGeom prst="rect">
            <a:avLst/>
          </a:prstGeom>
        </p:spPr>
      </p:pic>
    </p:spTree>
    <p:extLst>
      <p:ext uri="{BB962C8B-B14F-4D97-AF65-F5344CB8AC3E}">
        <p14:creationId xmlns:p14="http://schemas.microsoft.com/office/powerpoint/2010/main" val="357613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1217" y="0"/>
            <a:ext cx="11470783" cy="6858000"/>
          </a:xfrm>
        </p:spPr>
        <p:txBody>
          <a:bodyPr>
            <a:normAutofit/>
          </a:bodyPr>
          <a:lstStyle/>
          <a:p>
            <a:pPr algn="just"/>
            <a:endParaRPr lang="fa-IR" sz="2800" dirty="0" smtClean="0">
              <a:cs typeface="B Nazanin" panose="00000400000000000000" pitchFamily="2" charset="-78"/>
            </a:endParaRPr>
          </a:p>
          <a:p>
            <a:pPr algn="just"/>
            <a:endParaRPr lang="fa-IR" sz="2800" dirty="0">
              <a:cs typeface="B Nazanin" panose="00000400000000000000" pitchFamily="2" charset="-78"/>
            </a:endParaRPr>
          </a:p>
        </p:txBody>
      </p:sp>
      <p:sp>
        <p:nvSpPr>
          <p:cNvPr id="4" name="Rectangle 3"/>
          <p:cNvSpPr/>
          <p:nvPr/>
        </p:nvSpPr>
        <p:spPr>
          <a:xfrm>
            <a:off x="1056068" y="420487"/>
            <a:ext cx="10522039" cy="3170099"/>
          </a:xfrm>
          <a:prstGeom prst="rect">
            <a:avLst/>
          </a:prstGeom>
        </p:spPr>
        <p:txBody>
          <a:bodyPr wrap="square">
            <a:spAutoFit/>
          </a:bodyPr>
          <a:lstStyle/>
          <a:p>
            <a:pPr marL="457200" indent="-457200" algn="just" fontAlgn="base">
              <a:buFont typeface="Arial" panose="020B0604020202020204" pitchFamily="34" charset="0"/>
              <a:buChar char="•"/>
            </a:pPr>
            <a:r>
              <a:rPr lang="fa-IR" sz="2400" dirty="0" smtClean="0">
                <a:solidFill>
                  <a:schemeClr val="tx2"/>
                </a:solidFill>
                <a:cs typeface="B Nazanin" panose="00000400000000000000" pitchFamily="2" charset="-78"/>
              </a:rPr>
              <a:t>منبع </a:t>
            </a:r>
            <a:r>
              <a:rPr lang="fa-IR" sz="2400" dirty="0">
                <a:solidFill>
                  <a:schemeClr val="tx2"/>
                </a:solidFill>
                <a:cs typeface="B Nazanin" panose="00000400000000000000" pitchFamily="2" charset="-78"/>
              </a:rPr>
              <a:t>انبساط باز می تواند میزان آب موجود در گردش در کل سیستم گرمایشی را نیز تنظیم کند. به این ترتیب که اگر در صورت وجود نشتی در سیستم میزان آب موجود در گردش کاهش یافت، مخزن به صورت خود به خود وارد عمل شده و با اتصالی که به آّب شهری دارد این کسری آب را جبران می کند. هم چنین اگر در اثر افزایش فشار بیش از حد در سیستم میزان آب موجود در سیستم بیش از حد افزایش یافت با باز کردن شیرهای اطمینان باعث خروج آب اضافی سیستم شده و به این ترتیب همواره میزان آب در گردش موجود در سیستم گرمایشی را در یک حد ثابت و مشخص قرار می دهد</a:t>
            </a:r>
            <a:r>
              <a:rPr lang="fa-IR" sz="2400" dirty="0" smtClean="0">
                <a:solidFill>
                  <a:schemeClr val="tx2"/>
                </a:solidFill>
                <a:cs typeface="B Nazanin" panose="00000400000000000000" pitchFamily="2" charset="-78"/>
              </a:rPr>
              <a:t>.</a:t>
            </a:r>
          </a:p>
          <a:p>
            <a:pPr algn="just" fontAlgn="base"/>
            <a:r>
              <a:rPr lang="fa-IR" sz="2800" dirty="0" smtClean="0"/>
              <a:t/>
            </a:r>
            <a:br>
              <a:rPr lang="fa-IR" sz="2800" dirty="0" smtClean="0"/>
            </a:br>
            <a:endParaRPr lang="fa-IR" sz="2800" dirty="0">
              <a:solidFill>
                <a:schemeClr val="tx2"/>
              </a:solidFill>
              <a:cs typeface="B Nazanin" panose="00000400000000000000" pitchFamily="2" charset="-78"/>
            </a:endParaRPr>
          </a:p>
        </p:txBody>
      </p:sp>
    </p:spTree>
    <p:extLst>
      <p:ext uri="{BB962C8B-B14F-4D97-AF65-F5344CB8AC3E}">
        <p14:creationId xmlns:p14="http://schemas.microsoft.com/office/powerpoint/2010/main" val="40297928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1217" y="0"/>
            <a:ext cx="11470783" cy="6858000"/>
          </a:xfrm>
        </p:spPr>
        <p:txBody>
          <a:bodyPr>
            <a:normAutofit/>
          </a:bodyPr>
          <a:lstStyle/>
          <a:p>
            <a:pPr algn="just"/>
            <a:endParaRPr lang="fa-IR" sz="2800" dirty="0" smtClean="0">
              <a:cs typeface="B Nazanin" panose="00000400000000000000" pitchFamily="2" charset="-78"/>
            </a:endParaRPr>
          </a:p>
          <a:p>
            <a:pPr algn="just"/>
            <a:endParaRPr lang="fa-IR" sz="2800" dirty="0">
              <a:cs typeface="B Nazanin" panose="00000400000000000000" pitchFamily="2" charset="-78"/>
            </a:endParaRPr>
          </a:p>
        </p:txBody>
      </p:sp>
      <p:sp>
        <p:nvSpPr>
          <p:cNvPr id="4" name="Rectangle 3"/>
          <p:cNvSpPr/>
          <p:nvPr/>
        </p:nvSpPr>
        <p:spPr>
          <a:xfrm>
            <a:off x="1056068" y="420487"/>
            <a:ext cx="10522039" cy="4216539"/>
          </a:xfrm>
          <a:prstGeom prst="rect">
            <a:avLst/>
          </a:prstGeom>
        </p:spPr>
        <p:txBody>
          <a:bodyPr wrap="square">
            <a:spAutoFit/>
          </a:bodyPr>
          <a:lstStyle/>
          <a:p>
            <a:pPr marL="457200" indent="-457200" algn="just" fontAlgn="base">
              <a:buFont typeface="Arial" panose="020B0604020202020204" pitchFamily="34" charset="0"/>
              <a:buChar char="•"/>
            </a:pPr>
            <a:r>
              <a:rPr lang="fa-IR" sz="2400" dirty="0">
                <a:solidFill>
                  <a:schemeClr val="tx2"/>
                </a:solidFill>
                <a:cs typeface="B Nazanin" panose="00000400000000000000" pitchFamily="2" charset="-78"/>
              </a:rPr>
              <a:t> معمولا برای سیستم های گرمایشی مرکزی از منبع انبساط باز استفاده می شود، به جز در شرایطی که به علت کمبود فضا امکان نصب مخزن انبساط باز در پشت بام میسر نباشد. از جمله مزایای یک منبع انبساط باز می توان به قیمت تمام شده پایین آن اشاره کرد که در مقایسه با منبع انبساط بسته ارزان تر بوده و معمولا نگه داری و هزینه سرویس ها و تعمیرات آن نیز کمتر می باشد</a:t>
            </a:r>
            <a:r>
              <a:rPr lang="fa-IR" sz="2400" dirty="0" smtClean="0">
                <a:solidFill>
                  <a:schemeClr val="tx2"/>
                </a:solidFill>
                <a:cs typeface="B Nazanin" panose="00000400000000000000" pitchFamily="2" charset="-78"/>
              </a:rPr>
              <a:t>.</a:t>
            </a:r>
          </a:p>
          <a:p>
            <a:pPr algn="just" fontAlgn="base"/>
            <a:r>
              <a:rPr lang="fa-IR" sz="2800" dirty="0"/>
              <a:t/>
            </a:r>
            <a:br>
              <a:rPr lang="fa-IR" sz="2800" dirty="0"/>
            </a:br>
            <a:r>
              <a:rPr lang="fa-IR" sz="2400" dirty="0">
                <a:solidFill>
                  <a:schemeClr val="tx2"/>
                </a:solidFill>
                <a:cs typeface="B Nazanin" panose="00000400000000000000" pitchFamily="2" charset="-78"/>
              </a:rPr>
              <a:t>با این حال منبع انبساط باز معایبی نیز همراه دارد که از جمله آن می توان موارد زیر را نام برد:</a:t>
            </a:r>
          </a:p>
          <a:p>
            <a:pPr marL="457200" indent="-457200" algn="just" fontAlgn="base">
              <a:buFont typeface="+mj-lt"/>
              <a:buAutoNum type="arabicParenR"/>
            </a:pPr>
            <a:r>
              <a:rPr lang="fa-IR" sz="2400" dirty="0" smtClean="0">
                <a:solidFill>
                  <a:schemeClr val="tx2"/>
                </a:solidFill>
                <a:cs typeface="B Nazanin" panose="00000400000000000000" pitchFamily="2" charset="-78"/>
              </a:rPr>
              <a:t>نیاز </a:t>
            </a:r>
            <a:r>
              <a:rPr lang="fa-IR" sz="2400" dirty="0">
                <a:solidFill>
                  <a:schemeClr val="tx2"/>
                </a:solidFill>
                <a:cs typeface="B Nazanin" panose="00000400000000000000" pitchFamily="2" charset="-78"/>
              </a:rPr>
              <a:t>به داشتن لوله کشی در پشت بام ساختمان جهت نصب و راه اندازی اولیه مخزن</a:t>
            </a:r>
          </a:p>
          <a:p>
            <a:pPr marL="457200" indent="-457200" algn="just" fontAlgn="base">
              <a:buFont typeface="+mj-lt"/>
              <a:buAutoNum type="arabicParenR"/>
            </a:pPr>
            <a:r>
              <a:rPr lang="fa-IR" sz="2400" dirty="0">
                <a:solidFill>
                  <a:schemeClr val="tx2"/>
                </a:solidFill>
                <a:cs typeface="B Nazanin" panose="00000400000000000000" pitchFamily="2" charset="-78"/>
              </a:rPr>
              <a:t>کارکرد بهینه مخزن انبساط در فشارهای پایین و عدم کارکرد در فشارهای خیلی بالا</a:t>
            </a:r>
          </a:p>
          <a:p>
            <a:pPr marL="457200" indent="-457200" algn="just" fontAlgn="base">
              <a:buFont typeface="+mj-lt"/>
              <a:buAutoNum type="arabicParenR"/>
            </a:pPr>
            <a:r>
              <a:rPr lang="fa-IR" sz="2400" dirty="0" smtClean="0">
                <a:solidFill>
                  <a:schemeClr val="tx2"/>
                </a:solidFill>
                <a:cs typeface="B Nazanin" panose="00000400000000000000" pitchFamily="2" charset="-78"/>
              </a:rPr>
              <a:t>درصد بالای زنگ زدگی و خوردگی منبع به جهت نصب در هوای آزاد در مورد مخازن انبساط باز فلزی </a:t>
            </a:r>
          </a:p>
          <a:p>
            <a:pPr marL="457200" indent="-457200" algn="just" fontAlgn="base">
              <a:buFont typeface="+mj-lt"/>
              <a:buAutoNum type="arabicParenR"/>
            </a:pPr>
            <a:r>
              <a:rPr lang="fa-IR" sz="2400" dirty="0" smtClean="0">
                <a:solidFill>
                  <a:schemeClr val="tx2"/>
                </a:solidFill>
                <a:cs typeface="B Nazanin" panose="00000400000000000000" pitchFamily="2" charset="-78"/>
              </a:rPr>
              <a:t>افزایش مصرف و هزینه انرژی به علت قرارگیری در هوای آزاد و به خصوص در فصول سرد سال و اتلاف انرژی در مورد مخازن انبساط باز قلزی </a:t>
            </a:r>
            <a:endParaRPr lang="fa-IR" sz="2400" dirty="0">
              <a:solidFill>
                <a:schemeClr val="tx2"/>
              </a:solidFill>
              <a:cs typeface="B Nazanin" panose="00000400000000000000" pitchFamily="2" charset="-78"/>
            </a:endParaRPr>
          </a:p>
        </p:txBody>
      </p:sp>
    </p:spTree>
    <p:extLst>
      <p:ext uri="{BB962C8B-B14F-4D97-AF65-F5344CB8AC3E}">
        <p14:creationId xmlns:p14="http://schemas.microsoft.com/office/powerpoint/2010/main" val="1959030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1217" y="0"/>
            <a:ext cx="11470783" cy="6858000"/>
          </a:xfrm>
        </p:spPr>
        <p:txBody>
          <a:bodyPr>
            <a:normAutofit/>
          </a:bodyPr>
          <a:lstStyle/>
          <a:p>
            <a:pPr algn="just"/>
            <a:endParaRPr lang="fa-IR" sz="2800" dirty="0" smtClean="0">
              <a:cs typeface="B Nazanin" panose="00000400000000000000" pitchFamily="2" charset="-78"/>
            </a:endParaRPr>
          </a:p>
          <a:p>
            <a:pPr algn="just"/>
            <a:endParaRPr lang="fa-IR" sz="2800" dirty="0">
              <a:cs typeface="B Nazanin" panose="00000400000000000000" pitchFamily="2" charset="-78"/>
            </a:endParaRPr>
          </a:p>
        </p:txBody>
      </p:sp>
      <p:sp>
        <p:nvSpPr>
          <p:cNvPr id="4" name="Rectangle 3"/>
          <p:cNvSpPr/>
          <p:nvPr/>
        </p:nvSpPr>
        <p:spPr>
          <a:xfrm>
            <a:off x="1056068" y="420487"/>
            <a:ext cx="10522039" cy="3046988"/>
          </a:xfrm>
          <a:prstGeom prst="rect">
            <a:avLst/>
          </a:prstGeom>
        </p:spPr>
        <p:txBody>
          <a:bodyPr wrap="square">
            <a:spAutoFit/>
          </a:bodyPr>
          <a:lstStyle/>
          <a:p>
            <a:pPr marL="457200" indent="-457200" algn="just" fontAlgn="base">
              <a:buFont typeface="Arial" panose="020B0604020202020204" pitchFamily="34" charset="0"/>
              <a:buChar char="•"/>
            </a:pPr>
            <a:r>
              <a:rPr lang="fa-IR" sz="2400" dirty="0">
                <a:solidFill>
                  <a:schemeClr val="tx2"/>
                </a:solidFill>
                <a:cs typeface="B Nazanin" panose="00000400000000000000" pitchFamily="2" charset="-78"/>
              </a:rPr>
              <a:t> منبع انبساط بسته؛ </a:t>
            </a:r>
            <a:endParaRPr lang="fa-IR" sz="2400" dirty="0" smtClean="0">
              <a:solidFill>
                <a:schemeClr val="tx2"/>
              </a:solidFill>
              <a:cs typeface="B Nazanin" panose="00000400000000000000" pitchFamily="2" charset="-78"/>
            </a:endParaRPr>
          </a:p>
          <a:p>
            <a:pPr marL="457200" indent="-457200" algn="just" fontAlgn="base">
              <a:buFont typeface="Arial" panose="020B0604020202020204" pitchFamily="34" charset="0"/>
              <a:buChar char="•"/>
            </a:pPr>
            <a:r>
              <a:rPr lang="fa-IR" sz="2400" dirty="0" smtClean="0">
                <a:solidFill>
                  <a:schemeClr val="tx2"/>
                </a:solidFill>
                <a:cs typeface="B Nazanin" panose="00000400000000000000" pitchFamily="2" charset="-78"/>
              </a:rPr>
              <a:t>منبع </a:t>
            </a:r>
            <a:r>
              <a:rPr lang="fa-IR" sz="2400" dirty="0">
                <a:solidFill>
                  <a:schemeClr val="tx2"/>
                </a:solidFill>
                <a:cs typeface="B Nazanin" panose="00000400000000000000" pitchFamily="2" charset="-78"/>
              </a:rPr>
              <a:t>انبساط بسته همان طور که از اسم آن مشخص است منبعی است که با  هوای آزاد تبادلی ندارد و فشار موجود در مخزن توسط یک مکانیسم به وسیله بالشتک های هوا و یا گازی مانند ازت تامین می شود. منبع انبساط بسته شامل مخزنی است که در آن بخشی برای قرار گیری یک گاز بی اثر تعبیه شده و در قسمت دیگر بخشی برای وارد شدن آب در حال گردش در سیستم گرمایشی وجود دارد. در این نوع مخازن فشار سیستم در اثر ایجاد تعادل بین فشار بخش گازی و آب در گردش تنظیم می شود. به همین دلیل مخارن انبساط بسته باید در قسمت هایی در موتورخانه و یا نزدیکی دیگ نصب شوند و در ارتفاعی بالاتر از آب ورودی دیگ قرار داشته باشند.</a:t>
            </a:r>
          </a:p>
        </p:txBody>
      </p:sp>
      <p:pic>
        <p:nvPicPr>
          <p:cNvPr id="2" name="Picture 1"/>
          <p:cNvPicPr>
            <a:picLocks noChangeAspect="1"/>
          </p:cNvPicPr>
          <p:nvPr/>
        </p:nvPicPr>
        <p:blipFill>
          <a:blip r:embed="rId4"/>
          <a:stretch>
            <a:fillRect/>
          </a:stretch>
        </p:blipFill>
        <p:spPr>
          <a:xfrm>
            <a:off x="3962601" y="3581587"/>
            <a:ext cx="4524375" cy="3162300"/>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298806" y="3887962"/>
            <a:ext cx="609600" cy="609600"/>
          </a:xfrm>
          <a:prstGeom prst="rect">
            <a:avLst/>
          </a:prstGeom>
        </p:spPr>
      </p:pic>
    </p:spTree>
    <p:extLst>
      <p:ext uri="{BB962C8B-B14F-4D97-AF65-F5344CB8AC3E}">
        <p14:creationId xmlns:p14="http://schemas.microsoft.com/office/powerpoint/2010/main" val="26757867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093"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1217" y="0"/>
            <a:ext cx="11470783" cy="6858000"/>
          </a:xfrm>
        </p:spPr>
        <p:txBody>
          <a:bodyPr>
            <a:normAutofit/>
          </a:bodyPr>
          <a:lstStyle/>
          <a:p>
            <a:pPr algn="just"/>
            <a:endParaRPr lang="fa-IR" sz="2800" dirty="0" smtClean="0">
              <a:cs typeface="B Nazanin" panose="00000400000000000000" pitchFamily="2" charset="-78"/>
            </a:endParaRPr>
          </a:p>
          <a:p>
            <a:pPr algn="just"/>
            <a:endParaRPr lang="fa-IR" sz="2800" dirty="0">
              <a:cs typeface="B Nazanin" panose="00000400000000000000" pitchFamily="2" charset="-78"/>
            </a:endParaRPr>
          </a:p>
        </p:txBody>
      </p:sp>
      <p:pic>
        <p:nvPicPr>
          <p:cNvPr id="5" name="Picture 4"/>
          <p:cNvPicPr>
            <a:picLocks noChangeAspect="1"/>
          </p:cNvPicPr>
          <p:nvPr/>
        </p:nvPicPr>
        <p:blipFill>
          <a:blip r:embed="rId4"/>
          <a:stretch>
            <a:fillRect/>
          </a:stretch>
        </p:blipFill>
        <p:spPr>
          <a:xfrm>
            <a:off x="1718256" y="1339403"/>
            <a:ext cx="4535510" cy="4535510"/>
          </a:xfrm>
          <a:prstGeom prst="rect">
            <a:avLst/>
          </a:prstGeom>
        </p:spPr>
      </p:pic>
      <p:pic>
        <p:nvPicPr>
          <p:cNvPr id="7" name="Picture 6"/>
          <p:cNvPicPr>
            <a:picLocks noChangeAspect="1"/>
          </p:cNvPicPr>
          <p:nvPr/>
        </p:nvPicPr>
        <p:blipFill>
          <a:blip r:embed="rId5"/>
          <a:stretch>
            <a:fillRect/>
          </a:stretch>
        </p:blipFill>
        <p:spPr>
          <a:xfrm>
            <a:off x="947737" y="166687"/>
            <a:ext cx="10296525" cy="6524625"/>
          </a:xfrm>
          <a:prstGeom prst="rect">
            <a:avLst/>
          </a:prstGeom>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856371" y="5874913"/>
            <a:ext cx="609600" cy="609600"/>
          </a:xfrm>
          <a:prstGeom prst="rect">
            <a:avLst/>
          </a:prstGeom>
        </p:spPr>
      </p:pic>
    </p:spTree>
    <p:extLst>
      <p:ext uri="{BB962C8B-B14F-4D97-AF65-F5344CB8AC3E}">
        <p14:creationId xmlns:p14="http://schemas.microsoft.com/office/powerpoint/2010/main" val="23263826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51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1217" y="0"/>
            <a:ext cx="11470783" cy="6858000"/>
          </a:xfrm>
        </p:spPr>
        <p:txBody>
          <a:bodyPr>
            <a:normAutofit/>
          </a:bodyPr>
          <a:lstStyle/>
          <a:p>
            <a:pPr algn="just"/>
            <a:endParaRPr lang="fa-IR" sz="2800" dirty="0" smtClean="0">
              <a:cs typeface="B Nazanin" panose="00000400000000000000" pitchFamily="2" charset="-78"/>
            </a:endParaRPr>
          </a:p>
          <a:p>
            <a:pPr algn="just"/>
            <a:endParaRPr lang="fa-IR" sz="2800" dirty="0">
              <a:cs typeface="B Nazanin" panose="00000400000000000000" pitchFamily="2" charset="-78"/>
            </a:endParaRPr>
          </a:p>
        </p:txBody>
      </p:sp>
      <p:pic>
        <p:nvPicPr>
          <p:cNvPr id="2" name="Picture 1"/>
          <p:cNvPicPr>
            <a:picLocks noChangeAspect="1"/>
          </p:cNvPicPr>
          <p:nvPr/>
        </p:nvPicPr>
        <p:blipFill>
          <a:blip r:embed="rId2"/>
          <a:stretch>
            <a:fillRect/>
          </a:stretch>
        </p:blipFill>
        <p:spPr>
          <a:xfrm>
            <a:off x="2866246" y="1805255"/>
            <a:ext cx="7489816" cy="3642508"/>
          </a:xfrm>
          <a:prstGeom prst="rect">
            <a:avLst/>
          </a:prstGeom>
        </p:spPr>
      </p:pic>
    </p:spTree>
    <p:extLst>
      <p:ext uri="{BB962C8B-B14F-4D97-AF65-F5344CB8AC3E}">
        <p14:creationId xmlns:p14="http://schemas.microsoft.com/office/powerpoint/2010/main" val="221443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1217" y="0"/>
            <a:ext cx="11470783" cy="6858000"/>
          </a:xfrm>
        </p:spPr>
        <p:txBody>
          <a:bodyPr>
            <a:normAutofit/>
          </a:bodyPr>
          <a:lstStyle/>
          <a:p>
            <a:pPr algn="just"/>
            <a:endParaRPr lang="fa-IR" sz="2800" dirty="0" smtClean="0">
              <a:cs typeface="B Nazanin" panose="00000400000000000000" pitchFamily="2" charset="-78"/>
            </a:endParaRPr>
          </a:p>
          <a:p>
            <a:pPr algn="just"/>
            <a:endParaRPr lang="fa-IR" sz="2800" dirty="0">
              <a:cs typeface="B Nazanin" panose="00000400000000000000" pitchFamily="2" charset="-78"/>
            </a:endParaRPr>
          </a:p>
        </p:txBody>
      </p:sp>
      <p:pic>
        <p:nvPicPr>
          <p:cNvPr id="5" name="Picture 4"/>
          <p:cNvPicPr>
            <a:picLocks noChangeAspect="1"/>
          </p:cNvPicPr>
          <p:nvPr/>
        </p:nvPicPr>
        <p:blipFill>
          <a:blip r:embed="rId2"/>
          <a:stretch>
            <a:fillRect/>
          </a:stretch>
        </p:blipFill>
        <p:spPr>
          <a:xfrm>
            <a:off x="1718256" y="1339403"/>
            <a:ext cx="4535510" cy="4535510"/>
          </a:xfrm>
          <a:prstGeom prst="rect">
            <a:avLst/>
          </a:prstGeom>
        </p:spPr>
      </p:pic>
      <p:pic>
        <p:nvPicPr>
          <p:cNvPr id="2" name="Picture 1"/>
          <p:cNvPicPr>
            <a:picLocks noChangeAspect="1"/>
          </p:cNvPicPr>
          <p:nvPr/>
        </p:nvPicPr>
        <p:blipFill>
          <a:blip r:embed="rId3"/>
          <a:stretch>
            <a:fillRect/>
          </a:stretch>
        </p:blipFill>
        <p:spPr>
          <a:xfrm>
            <a:off x="6933993" y="1339403"/>
            <a:ext cx="4866479" cy="4535510"/>
          </a:xfrm>
          <a:prstGeom prst="rect">
            <a:avLst/>
          </a:prstGeom>
        </p:spPr>
      </p:pic>
    </p:spTree>
    <p:extLst>
      <p:ext uri="{BB962C8B-B14F-4D97-AF65-F5344CB8AC3E}">
        <p14:creationId xmlns:p14="http://schemas.microsoft.com/office/powerpoint/2010/main" val="2732676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1217" y="0"/>
            <a:ext cx="11470783" cy="6858000"/>
          </a:xfrm>
        </p:spPr>
        <p:txBody>
          <a:bodyPr>
            <a:normAutofit/>
          </a:bodyPr>
          <a:lstStyle/>
          <a:p>
            <a:pPr algn="just"/>
            <a:endParaRPr lang="fa-IR" sz="2800" dirty="0" smtClean="0">
              <a:cs typeface="B Nazanin" panose="00000400000000000000" pitchFamily="2" charset="-78"/>
            </a:endParaRPr>
          </a:p>
          <a:p>
            <a:pPr algn="just"/>
            <a:endParaRPr lang="fa-IR" sz="2800" dirty="0">
              <a:cs typeface="B Nazanin" panose="00000400000000000000" pitchFamily="2" charset="-78"/>
            </a:endParaRPr>
          </a:p>
        </p:txBody>
      </p:sp>
      <p:pic>
        <p:nvPicPr>
          <p:cNvPr id="6" name="Picture 5"/>
          <p:cNvPicPr>
            <a:picLocks noChangeAspect="1"/>
          </p:cNvPicPr>
          <p:nvPr/>
        </p:nvPicPr>
        <p:blipFill>
          <a:blip r:embed="rId2"/>
          <a:stretch>
            <a:fillRect/>
          </a:stretch>
        </p:blipFill>
        <p:spPr>
          <a:xfrm>
            <a:off x="2925650" y="1472753"/>
            <a:ext cx="7620000" cy="4286250"/>
          </a:xfrm>
          <a:prstGeom prst="rect">
            <a:avLst/>
          </a:prstGeom>
        </p:spPr>
      </p:pic>
    </p:spTree>
    <p:extLst>
      <p:ext uri="{BB962C8B-B14F-4D97-AF65-F5344CB8AC3E}">
        <p14:creationId xmlns:p14="http://schemas.microsoft.com/office/powerpoint/2010/main" val="2692549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1217" y="0"/>
            <a:ext cx="11470783" cy="6858000"/>
          </a:xfrm>
        </p:spPr>
        <p:txBody>
          <a:bodyPr>
            <a:normAutofit/>
          </a:bodyPr>
          <a:lstStyle/>
          <a:p>
            <a:pPr algn="just"/>
            <a:endParaRPr lang="fa-IR" sz="2800" dirty="0" smtClean="0">
              <a:cs typeface="B Nazanin" panose="00000400000000000000" pitchFamily="2" charset="-78"/>
            </a:endParaRPr>
          </a:p>
          <a:p>
            <a:pPr algn="just"/>
            <a:endParaRPr lang="fa-IR" sz="2800" dirty="0">
              <a:cs typeface="B Nazanin" panose="00000400000000000000" pitchFamily="2" charset="-78"/>
            </a:endParaRPr>
          </a:p>
        </p:txBody>
      </p:sp>
      <p:sp>
        <p:nvSpPr>
          <p:cNvPr id="4" name="Rectangle 3"/>
          <p:cNvSpPr/>
          <p:nvPr/>
        </p:nvSpPr>
        <p:spPr>
          <a:xfrm>
            <a:off x="1056068" y="420487"/>
            <a:ext cx="10522039" cy="3970318"/>
          </a:xfrm>
          <a:prstGeom prst="rect">
            <a:avLst/>
          </a:prstGeom>
        </p:spPr>
        <p:txBody>
          <a:bodyPr wrap="square">
            <a:spAutoFit/>
          </a:bodyPr>
          <a:lstStyle/>
          <a:p>
            <a:pPr marL="457200" indent="-457200" algn="just" fontAlgn="base">
              <a:buFont typeface="Arial" panose="020B0604020202020204" pitchFamily="34" charset="0"/>
              <a:buChar char="•"/>
            </a:pPr>
            <a:r>
              <a:rPr lang="fa-IR" sz="2800" dirty="0">
                <a:solidFill>
                  <a:schemeClr val="tx2"/>
                </a:solidFill>
                <a:cs typeface="B Nazanin" panose="00000400000000000000" pitchFamily="2" charset="-78"/>
              </a:rPr>
              <a:t>منبع انبساط: </a:t>
            </a:r>
            <a:r>
              <a:rPr lang="fa-IR" sz="2800" dirty="0" smtClean="0">
                <a:solidFill>
                  <a:schemeClr val="tx2"/>
                </a:solidFill>
                <a:cs typeface="B Nazanin" panose="00000400000000000000" pitchFamily="2" charset="-78"/>
              </a:rPr>
              <a:t>وظیفه منبع انبساط </a:t>
            </a:r>
            <a:r>
              <a:rPr lang="fa-IR" sz="2800" dirty="0">
                <a:solidFill>
                  <a:schemeClr val="tx2"/>
                </a:solidFill>
                <a:cs typeface="B Nazanin" panose="00000400000000000000" pitchFamily="2" charset="-78"/>
              </a:rPr>
              <a:t>تثبیت فشار </a:t>
            </a:r>
            <a:r>
              <a:rPr lang="fa-IR" sz="2800" dirty="0" smtClean="0">
                <a:solidFill>
                  <a:schemeClr val="tx2"/>
                </a:solidFill>
                <a:cs typeface="B Nazanin" panose="00000400000000000000" pitchFamily="2" charset="-78"/>
              </a:rPr>
              <a:t>آب در سیستم حرارت مرکزی است </a:t>
            </a:r>
            <a:r>
              <a:rPr lang="fa-IR" sz="2800" dirty="0">
                <a:solidFill>
                  <a:schemeClr val="tx2"/>
                </a:solidFill>
                <a:cs typeface="B Nazanin" panose="00000400000000000000" pitchFamily="2" charset="-78"/>
              </a:rPr>
              <a:t>یعنی </a:t>
            </a:r>
            <a:r>
              <a:rPr lang="fa-IR" sz="2800" dirty="0" smtClean="0">
                <a:solidFill>
                  <a:schemeClr val="tx2"/>
                </a:solidFill>
                <a:cs typeface="B Nazanin" panose="00000400000000000000" pitchFamily="2" charset="-78"/>
              </a:rPr>
              <a:t>فشار آب </a:t>
            </a:r>
            <a:r>
              <a:rPr lang="fa-IR" sz="2800" dirty="0">
                <a:solidFill>
                  <a:schemeClr val="tx2"/>
                </a:solidFill>
                <a:cs typeface="B Nazanin" panose="00000400000000000000" pitchFamily="2" charset="-78"/>
              </a:rPr>
              <a:t>شوفاژ </a:t>
            </a:r>
            <a:r>
              <a:rPr lang="fa-IR" sz="2800" dirty="0" smtClean="0">
                <a:solidFill>
                  <a:schemeClr val="tx2"/>
                </a:solidFill>
                <a:cs typeface="B Nazanin" panose="00000400000000000000" pitchFamily="2" charset="-78"/>
              </a:rPr>
              <a:t>را ثابت </a:t>
            </a:r>
            <a:r>
              <a:rPr lang="fa-IR" sz="2800" dirty="0">
                <a:solidFill>
                  <a:schemeClr val="tx2"/>
                </a:solidFill>
                <a:cs typeface="B Nazanin" panose="00000400000000000000" pitchFamily="2" charset="-78"/>
              </a:rPr>
              <a:t>نگه </a:t>
            </a:r>
            <a:r>
              <a:rPr lang="fa-IR" sz="2800" dirty="0" smtClean="0">
                <a:solidFill>
                  <a:schemeClr val="tx2"/>
                </a:solidFill>
                <a:cs typeface="B Nazanin" panose="00000400000000000000" pitchFamily="2" charset="-78"/>
              </a:rPr>
              <a:t>می دارد.</a:t>
            </a:r>
          </a:p>
          <a:p>
            <a:pPr marL="457200" indent="-457200" algn="just" fontAlgn="base">
              <a:buFont typeface="Arial" panose="020B0604020202020204" pitchFamily="34" charset="0"/>
              <a:buChar char="•"/>
            </a:pPr>
            <a:r>
              <a:rPr lang="fa-IR" sz="2800" dirty="0" smtClean="0">
                <a:solidFill>
                  <a:schemeClr val="tx2"/>
                </a:solidFill>
                <a:cs typeface="B Nazanin" panose="00000400000000000000" pitchFamily="2" charset="-78"/>
              </a:rPr>
              <a:t> </a:t>
            </a:r>
            <a:r>
              <a:rPr lang="fa-IR" sz="2800" dirty="0">
                <a:solidFill>
                  <a:schemeClr val="tx2"/>
                </a:solidFill>
                <a:cs typeface="B Nazanin" panose="00000400000000000000" pitchFamily="2" charset="-78"/>
              </a:rPr>
              <a:t>انواع آن : باز و بسته </a:t>
            </a:r>
            <a:endParaRPr lang="fa-IR" sz="2800" dirty="0" smtClean="0">
              <a:solidFill>
                <a:schemeClr val="tx2"/>
              </a:solidFill>
              <a:cs typeface="B Nazanin" panose="00000400000000000000" pitchFamily="2" charset="-78"/>
            </a:endParaRPr>
          </a:p>
          <a:p>
            <a:pPr marL="457200" indent="-457200" algn="just" fontAlgn="base">
              <a:buFont typeface="Arial" panose="020B0604020202020204" pitchFamily="34" charset="0"/>
              <a:buChar char="•"/>
            </a:pPr>
            <a:r>
              <a:rPr lang="fa-IR" sz="2800" dirty="0" smtClean="0">
                <a:solidFill>
                  <a:schemeClr val="tx2"/>
                </a:solidFill>
                <a:cs typeface="B Nazanin" panose="00000400000000000000" pitchFamily="2" charset="-78"/>
              </a:rPr>
              <a:t>نوع باز </a:t>
            </a:r>
            <a:r>
              <a:rPr lang="fa-IR" sz="2800" dirty="0">
                <a:solidFill>
                  <a:schemeClr val="tx2"/>
                </a:solidFill>
                <a:cs typeface="B Nazanin" panose="00000400000000000000" pitchFamily="2" charset="-78"/>
              </a:rPr>
              <a:t>تحت فشار </a:t>
            </a:r>
            <a:r>
              <a:rPr lang="fa-IR" sz="2800" dirty="0" smtClean="0">
                <a:solidFill>
                  <a:schemeClr val="tx2"/>
                </a:solidFill>
                <a:cs typeface="B Nazanin" panose="00000400000000000000" pitchFamily="2" charset="-78"/>
              </a:rPr>
              <a:t>اتمسفر می باشد و در </a:t>
            </a:r>
            <a:r>
              <a:rPr lang="fa-IR" sz="2800" dirty="0">
                <a:solidFill>
                  <a:schemeClr val="tx2"/>
                </a:solidFill>
                <a:cs typeface="B Nazanin" panose="00000400000000000000" pitchFamily="2" charset="-78"/>
              </a:rPr>
              <a:t>بالاترین </a:t>
            </a:r>
            <a:r>
              <a:rPr lang="fa-IR" sz="2800" dirty="0" smtClean="0">
                <a:solidFill>
                  <a:schemeClr val="tx2"/>
                </a:solidFill>
                <a:cs typeface="B Nazanin" panose="00000400000000000000" pitchFamily="2" charset="-78"/>
              </a:rPr>
              <a:t>مکان ساختمان (معمولا روی بام) قرار دارد.</a:t>
            </a:r>
          </a:p>
          <a:p>
            <a:pPr marL="457200" indent="-457200" algn="just" fontAlgn="base">
              <a:buFont typeface="Arial" panose="020B0604020202020204" pitchFamily="34" charset="0"/>
              <a:buChar char="•"/>
            </a:pPr>
            <a:r>
              <a:rPr lang="fa-IR" sz="2800" dirty="0" smtClean="0">
                <a:solidFill>
                  <a:schemeClr val="tx2"/>
                </a:solidFill>
                <a:cs typeface="B Nazanin" panose="00000400000000000000" pitchFamily="2" charset="-78"/>
              </a:rPr>
              <a:t>نوع بسته </a:t>
            </a:r>
            <a:r>
              <a:rPr lang="fa-IR" sz="2800" dirty="0">
                <a:solidFill>
                  <a:schemeClr val="tx2"/>
                </a:solidFill>
                <a:cs typeface="B Nazanin" panose="00000400000000000000" pitchFamily="2" charset="-78"/>
              </a:rPr>
              <a:t>تحت هر فشاری امکان </a:t>
            </a:r>
            <a:r>
              <a:rPr lang="fa-IR" sz="2800" dirty="0" smtClean="0">
                <a:solidFill>
                  <a:schemeClr val="tx2"/>
                </a:solidFill>
                <a:cs typeface="B Nazanin" panose="00000400000000000000" pitchFamily="2" charset="-78"/>
              </a:rPr>
              <a:t>دارد و در هر مکانی قابل قرار دادن می باشد (معمولا در موتورخانه</a:t>
            </a:r>
            <a:r>
              <a:rPr lang="fa-IR" sz="2800" dirty="0">
                <a:solidFill>
                  <a:schemeClr val="tx2"/>
                </a:solidFill>
                <a:cs typeface="B Nazanin" panose="00000400000000000000" pitchFamily="2" charset="-78"/>
              </a:rPr>
              <a:t>)</a:t>
            </a:r>
          </a:p>
          <a:p>
            <a:pPr marL="457200" indent="-457200" algn="just" fontAlgn="base">
              <a:buFont typeface="Arial" panose="020B0604020202020204" pitchFamily="34" charset="0"/>
              <a:buChar char="•"/>
            </a:pPr>
            <a:endParaRPr lang="fa-IR" sz="2800" dirty="0">
              <a:solidFill>
                <a:schemeClr val="tx2"/>
              </a:solidFill>
              <a:cs typeface="B Nazanin" panose="00000400000000000000" pitchFamily="2" charset="-78"/>
            </a:endParaRPr>
          </a:p>
          <a:p>
            <a:r>
              <a:rPr lang="fa-IR" sz="2800" dirty="0" smtClean="0"/>
              <a:t/>
            </a:r>
            <a:br>
              <a:rPr lang="fa-IR" sz="2800" dirty="0" smtClean="0"/>
            </a:br>
            <a:endParaRPr lang="fa-IR" sz="2800" dirty="0">
              <a:solidFill>
                <a:schemeClr val="tx2"/>
              </a:solidFill>
              <a:cs typeface="B Nazanin" panose="00000400000000000000" pitchFamily="2" charset="-78"/>
            </a:endParaRPr>
          </a:p>
        </p:txBody>
      </p:sp>
      <p:pic>
        <p:nvPicPr>
          <p:cNvPr id="2" name="Picture 1"/>
          <p:cNvPicPr>
            <a:picLocks noChangeAspect="1"/>
          </p:cNvPicPr>
          <p:nvPr/>
        </p:nvPicPr>
        <p:blipFill>
          <a:blip r:embed="rId4"/>
          <a:stretch>
            <a:fillRect/>
          </a:stretch>
        </p:blipFill>
        <p:spPr>
          <a:xfrm>
            <a:off x="3440351" y="3419294"/>
            <a:ext cx="6296076" cy="3088904"/>
          </a:xfrm>
          <a:prstGeom prst="rect">
            <a:avLst/>
          </a:prstGeom>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75984" y="4309023"/>
            <a:ext cx="609600" cy="609600"/>
          </a:xfrm>
          <a:prstGeom prst="rect">
            <a:avLst/>
          </a:prstGeom>
        </p:spPr>
      </p:pic>
    </p:spTree>
    <p:extLst>
      <p:ext uri="{BB962C8B-B14F-4D97-AF65-F5344CB8AC3E}">
        <p14:creationId xmlns:p14="http://schemas.microsoft.com/office/powerpoint/2010/main" val="35158051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919"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1217" y="0"/>
            <a:ext cx="11470783" cy="6858000"/>
          </a:xfrm>
        </p:spPr>
        <p:txBody>
          <a:bodyPr>
            <a:normAutofit/>
          </a:bodyPr>
          <a:lstStyle/>
          <a:p>
            <a:pPr algn="just"/>
            <a:endParaRPr lang="fa-IR" sz="2800" dirty="0" smtClean="0">
              <a:cs typeface="B Nazanin" panose="00000400000000000000" pitchFamily="2" charset="-78"/>
            </a:endParaRPr>
          </a:p>
          <a:p>
            <a:pPr algn="just"/>
            <a:endParaRPr lang="fa-IR" sz="2800" dirty="0">
              <a:cs typeface="B Nazanin" panose="00000400000000000000" pitchFamily="2" charset="-78"/>
            </a:endParaRPr>
          </a:p>
        </p:txBody>
      </p:sp>
      <p:sp>
        <p:nvSpPr>
          <p:cNvPr id="4" name="Rectangle 3"/>
          <p:cNvSpPr/>
          <p:nvPr/>
        </p:nvSpPr>
        <p:spPr>
          <a:xfrm>
            <a:off x="1056068" y="420487"/>
            <a:ext cx="10522039" cy="2677656"/>
          </a:xfrm>
          <a:prstGeom prst="rect">
            <a:avLst/>
          </a:prstGeom>
        </p:spPr>
        <p:txBody>
          <a:bodyPr wrap="square">
            <a:spAutoFit/>
          </a:bodyPr>
          <a:lstStyle/>
          <a:p>
            <a:pPr marL="457200" indent="-457200" algn="just" fontAlgn="base">
              <a:buFont typeface="Arial" panose="020B0604020202020204" pitchFamily="34" charset="0"/>
              <a:buChar char="•"/>
            </a:pPr>
            <a:r>
              <a:rPr lang="fa-IR" sz="2800" dirty="0" smtClean="0">
                <a:solidFill>
                  <a:schemeClr val="tx2"/>
                </a:solidFill>
                <a:cs typeface="B Nazanin" panose="00000400000000000000" pitchFamily="2" charset="-78"/>
              </a:rPr>
              <a:t>در </a:t>
            </a:r>
            <a:r>
              <a:rPr lang="fa-IR" sz="2800" dirty="0">
                <a:solidFill>
                  <a:schemeClr val="tx2"/>
                </a:solidFill>
                <a:cs typeface="B Nazanin" panose="00000400000000000000" pitchFamily="2" charset="-78"/>
              </a:rPr>
              <a:t>اثر تغییر دما سیال تمایل به تغییر حجم دارد چون فضای اضافی وجود ندارد فشار افزایش یا کاهش </a:t>
            </a:r>
            <a:r>
              <a:rPr lang="fa-IR" sz="2800" dirty="0" smtClean="0">
                <a:solidFill>
                  <a:schemeClr val="tx2"/>
                </a:solidFill>
                <a:cs typeface="B Nazanin" panose="00000400000000000000" pitchFamily="2" charset="-78"/>
              </a:rPr>
              <a:t>می یابد </a:t>
            </a:r>
            <a:r>
              <a:rPr lang="fa-IR" sz="2800" dirty="0">
                <a:solidFill>
                  <a:schemeClr val="tx2"/>
                </a:solidFill>
                <a:cs typeface="B Nazanin" panose="00000400000000000000" pitchFamily="2" charset="-78"/>
              </a:rPr>
              <a:t>در نتیجه </a:t>
            </a:r>
            <a:r>
              <a:rPr lang="fa-IR" sz="2800" dirty="0" smtClean="0">
                <a:solidFill>
                  <a:schemeClr val="tx2"/>
                </a:solidFill>
                <a:cs typeface="B Nazanin" panose="00000400000000000000" pitchFamily="2" charset="-78"/>
              </a:rPr>
              <a:t>نیاز به منبع انبساط جهت جذب فشار </a:t>
            </a:r>
            <a:r>
              <a:rPr lang="fa-IR" sz="2800" dirty="0">
                <a:solidFill>
                  <a:schemeClr val="tx2"/>
                </a:solidFill>
                <a:cs typeface="B Nazanin" panose="00000400000000000000" pitchFamily="2" charset="-78"/>
              </a:rPr>
              <a:t>اضافی یا تزریق فشار نیاز است</a:t>
            </a:r>
            <a:r>
              <a:rPr lang="fa-IR" sz="2800" dirty="0" smtClean="0">
                <a:solidFill>
                  <a:schemeClr val="tx2"/>
                </a:solidFill>
                <a:cs typeface="B Nazanin" panose="00000400000000000000" pitchFamily="2" charset="-78"/>
              </a:rPr>
              <a:t>.</a:t>
            </a:r>
          </a:p>
          <a:p>
            <a:pPr marL="457200" indent="-457200" algn="just" fontAlgn="base">
              <a:buFont typeface="Arial" panose="020B0604020202020204" pitchFamily="34" charset="0"/>
              <a:buChar char="•"/>
            </a:pPr>
            <a:endParaRPr lang="fa-IR" sz="2800" dirty="0">
              <a:solidFill>
                <a:schemeClr val="tx2"/>
              </a:solidFill>
              <a:cs typeface="B Nazanin" panose="00000400000000000000" pitchFamily="2" charset="-78"/>
            </a:endParaRPr>
          </a:p>
          <a:p>
            <a:r>
              <a:rPr lang="fa-IR" sz="2800" dirty="0" smtClean="0"/>
              <a:t/>
            </a:r>
            <a:br>
              <a:rPr lang="fa-IR" sz="2800" dirty="0" smtClean="0"/>
            </a:br>
            <a:endParaRPr lang="fa-IR" sz="2800" dirty="0">
              <a:solidFill>
                <a:schemeClr val="tx2"/>
              </a:solidFill>
              <a:cs typeface="B Nazanin" panose="00000400000000000000" pitchFamily="2" charset="-78"/>
            </a:endParaRPr>
          </a:p>
        </p:txBody>
      </p:sp>
      <p:pic>
        <p:nvPicPr>
          <p:cNvPr id="5" name="Picture 4"/>
          <p:cNvPicPr>
            <a:picLocks noChangeAspect="1"/>
          </p:cNvPicPr>
          <p:nvPr/>
        </p:nvPicPr>
        <p:blipFill>
          <a:blip r:embed="rId4"/>
          <a:stretch>
            <a:fillRect/>
          </a:stretch>
        </p:blipFill>
        <p:spPr>
          <a:xfrm>
            <a:off x="2188216" y="2756079"/>
            <a:ext cx="8257742" cy="3483735"/>
          </a:xfrm>
          <a:prstGeom prst="rect">
            <a:avLst/>
          </a:prstGeom>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996484" y="1759315"/>
            <a:ext cx="609600" cy="609600"/>
          </a:xfrm>
          <a:prstGeom prst="rect">
            <a:avLst/>
          </a:prstGeom>
        </p:spPr>
      </p:pic>
    </p:spTree>
    <p:extLst>
      <p:ext uri="{BB962C8B-B14F-4D97-AF65-F5344CB8AC3E}">
        <p14:creationId xmlns:p14="http://schemas.microsoft.com/office/powerpoint/2010/main" val="24666663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234"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1217" y="0"/>
            <a:ext cx="11470783" cy="6858000"/>
          </a:xfrm>
        </p:spPr>
        <p:txBody>
          <a:bodyPr>
            <a:normAutofit/>
          </a:bodyPr>
          <a:lstStyle/>
          <a:p>
            <a:pPr algn="just"/>
            <a:endParaRPr lang="fa-IR" sz="2800" dirty="0" smtClean="0">
              <a:cs typeface="B Nazanin" panose="00000400000000000000" pitchFamily="2" charset="-78"/>
            </a:endParaRPr>
          </a:p>
          <a:p>
            <a:pPr algn="just"/>
            <a:endParaRPr lang="fa-IR" sz="2800" dirty="0">
              <a:cs typeface="B Nazanin" panose="00000400000000000000" pitchFamily="2" charset="-78"/>
            </a:endParaRPr>
          </a:p>
        </p:txBody>
      </p:sp>
      <p:sp>
        <p:nvSpPr>
          <p:cNvPr id="4" name="Rectangle 3"/>
          <p:cNvSpPr/>
          <p:nvPr/>
        </p:nvSpPr>
        <p:spPr>
          <a:xfrm>
            <a:off x="1056068" y="420487"/>
            <a:ext cx="10522039" cy="2246769"/>
          </a:xfrm>
          <a:prstGeom prst="rect">
            <a:avLst/>
          </a:prstGeom>
        </p:spPr>
        <p:txBody>
          <a:bodyPr wrap="square">
            <a:spAutoFit/>
          </a:bodyPr>
          <a:lstStyle/>
          <a:p>
            <a:pPr marL="457200" indent="-457200" algn="just" fontAlgn="base">
              <a:buFont typeface="Arial" panose="020B0604020202020204" pitchFamily="34" charset="0"/>
              <a:buChar char="•"/>
            </a:pPr>
            <a:r>
              <a:rPr lang="fa-IR" sz="2800" dirty="0" smtClean="0">
                <a:solidFill>
                  <a:schemeClr val="tx2"/>
                </a:solidFill>
                <a:cs typeface="B Nazanin" panose="00000400000000000000" pitchFamily="2" charset="-78"/>
              </a:rPr>
              <a:t>نوع باز </a:t>
            </a:r>
            <a:r>
              <a:rPr lang="fa-IR" sz="2800" dirty="0">
                <a:solidFill>
                  <a:schemeClr val="tx2"/>
                </a:solidFill>
                <a:cs typeface="B Nazanin" panose="00000400000000000000" pitchFamily="2" charset="-78"/>
              </a:rPr>
              <a:t>حتما </a:t>
            </a:r>
            <a:r>
              <a:rPr lang="fa-IR" sz="2800" dirty="0" smtClean="0">
                <a:solidFill>
                  <a:schemeClr val="tx2"/>
                </a:solidFill>
                <a:cs typeface="B Nazanin" panose="00000400000000000000" pitchFamily="2" charset="-78"/>
              </a:rPr>
              <a:t>باید در </a:t>
            </a:r>
            <a:r>
              <a:rPr lang="fa-IR" sz="2800" dirty="0">
                <a:solidFill>
                  <a:schemeClr val="tx2"/>
                </a:solidFill>
                <a:cs typeface="B Nazanin" panose="00000400000000000000" pitchFamily="2" charset="-78"/>
              </a:rPr>
              <a:t>بالاترین نقطه ساختمان </a:t>
            </a:r>
            <a:r>
              <a:rPr lang="fa-IR" sz="2800" dirty="0" smtClean="0">
                <a:solidFill>
                  <a:schemeClr val="tx2"/>
                </a:solidFill>
                <a:cs typeface="B Nazanin" panose="00000400000000000000" pitchFamily="2" charset="-78"/>
              </a:rPr>
              <a:t>باشد و </a:t>
            </a:r>
            <a:r>
              <a:rPr lang="fa-IR" sz="2800" dirty="0">
                <a:solidFill>
                  <a:schemeClr val="tx2"/>
                </a:solidFill>
                <a:cs typeface="B Nazanin" panose="00000400000000000000" pitchFamily="2" charset="-78"/>
              </a:rPr>
              <a:t>حتما در فشار اتمسفر باشد ولی نوع بسته در هر مکانی قابل نصب است </a:t>
            </a:r>
            <a:r>
              <a:rPr lang="fa-IR" sz="2800" dirty="0" smtClean="0">
                <a:solidFill>
                  <a:schemeClr val="tx2"/>
                </a:solidFill>
                <a:cs typeface="B Nazanin" panose="00000400000000000000" pitchFamily="2" charset="-78"/>
              </a:rPr>
              <a:t>(مثل موتورخانه) و </a:t>
            </a:r>
            <a:r>
              <a:rPr lang="fa-IR" sz="2800" dirty="0">
                <a:solidFill>
                  <a:schemeClr val="tx2"/>
                </a:solidFill>
                <a:cs typeface="B Nazanin" panose="00000400000000000000" pitchFamily="2" charset="-78"/>
              </a:rPr>
              <a:t>در هر فشاری قابل کاربرد است </a:t>
            </a:r>
          </a:p>
          <a:p>
            <a:pPr marL="457200" indent="-457200" algn="just" fontAlgn="base">
              <a:buFont typeface="Arial" panose="020B0604020202020204" pitchFamily="34" charset="0"/>
              <a:buChar char="•"/>
            </a:pPr>
            <a:endParaRPr lang="fa-IR" sz="2800" dirty="0">
              <a:solidFill>
                <a:schemeClr val="tx2"/>
              </a:solidFill>
              <a:cs typeface="B Nazanin" panose="00000400000000000000" pitchFamily="2" charset="-78"/>
            </a:endParaRPr>
          </a:p>
          <a:p>
            <a:r>
              <a:rPr lang="fa-IR" sz="2800" dirty="0" smtClean="0"/>
              <a:t/>
            </a:r>
            <a:br>
              <a:rPr lang="fa-IR" sz="2800" dirty="0" smtClean="0"/>
            </a:br>
            <a:endParaRPr lang="fa-IR" sz="2800" dirty="0">
              <a:solidFill>
                <a:schemeClr val="tx2"/>
              </a:solidFill>
              <a:cs typeface="B Nazanin" panose="00000400000000000000" pitchFamily="2" charset="-78"/>
            </a:endParaRPr>
          </a:p>
        </p:txBody>
      </p:sp>
      <p:pic>
        <p:nvPicPr>
          <p:cNvPr id="2" name="Picture 1"/>
          <p:cNvPicPr>
            <a:picLocks noChangeAspect="1"/>
          </p:cNvPicPr>
          <p:nvPr/>
        </p:nvPicPr>
        <p:blipFill>
          <a:blip r:embed="rId4"/>
          <a:stretch>
            <a:fillRect/>
          </a:stretch>
        </p:blipFill>
        <p:spPr>
          <a:xfrm>
            <a:off x="2543040" y="2058339"/>
            <a:ext cx="7620843" cy="4445492"/>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94754" y="2782943"/>
            <a:ext cx="609600" cy="609600"/>
          </a:xfrm>
          <a:prstGeom prst="rect">
            <a:avLst/>
          </a:prstGeom>
        </p:spPr>
      </p:pic>
    </p:spTree>
    <p:extLst>
      <p:ext uri="{BB962C8B-B14F-4D97-AF65-F5344CB8AC3E}">
        <p14:creationId xmlns:p14="http://schemas.microsoft.com/office/powerpoint/2010/main" val="31992196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6725"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1217" y="0"/>
            <a:ext cx="11470783" cy="6858000"/>
          </a:xfrm>
        </p:spPr>
        <p:txBody>
          <a:bodyPr>
            <a:normAutofit/>
          </a:bodyPr>
          <a:lstStyle/>
          <a:p>
            <a:pPr algn="just"/>
            <a:endParaRPr lang="fa-IR" sz="2800" dirty="0" smtClean="0">
              <a:cs typeface="B Nazanin" panose="00000400000000000000" pitchFamily="2" charset="-78"/>
            </a:endParaRPr>
          </a:p>
          <a:p>
            <a:pPr algn="just"/>
            <a:endParaRPr lang="fa-IR" sz="2800" dirty="0">
              <a:cs typeface="B Nazanin" panose="00000400000000000000" pitchFamily="2" charset="-78"/>
            </a:endParaRPr>
          </a:p>
        </p:txBody>
      </p:sp>
      <p:sp>
        <p:nvSpPr>
          <p:cNvPr id="4" name="Rectangle 3"/>
          <p:cNvSpPr/>
          <p:nvPr/>
        </p:nvSpPr>
        <p:spPr>
          <a:xfrm>
            <a:off x="1056068" y="420487"/>
            <a:ext cx="10522039" cy="6740307"/>
          </a:xfrm>
          <a:prstGeom prst="rect">
            <a:avLst/>
          </a:prstGeom>
        </p:spPr>
        <p:txBody>
          <a:bodyPr wrap="square">
            <a:spAutoFit/>
          </a:bodyPr>
          <a:lstStyle/>
          <a:p>
            <a:pPr marL="457200" indent="-457200" algn="just" fontAlgn="base">
              <a:buFont typeface="Arial" panose="020B0604020202020204" pitchFamily="34" charset="0"/>
              <a:buChar char="•"/>
            </a:pPr>
            <a:r>
              <a:rPr lang="fa-IR" sz="2400" dirty="0">
                <a:solidFill>
                  <a:schemeClr val="tx2"/>
                </a:solidFill>
                <a:cs typeface="B Nazanin" panose="00000400000000000000" pitchFamily="2" charset="-78"/>
              </a:rPr>
              <a:t>منبع انبساط مخزنی است که فشار اضافی سیالات گرم شده را بالانس کرده و کمبود آب در گردش درون سیستم های حرارت مرکزی را جبران می کند. منابع انبساط به طور کلی با دو هدف در سیستم های حرارت مرکزی به کار می روند:</a:t>
            </a:r>
          </a:p>
          <a:p>
            <a:pPr algn="just" fontAlgn="base"/>
            <a:r>
              <a:rPr lang="fa-IR" sz="2400" dirty="0" smtClean="0">
                <a:solidFill>
                  <a:schemeClr val="tx2"/>
                </a:solidFill>
                <a:cs typeface="B Nazanin" panose="00000400000000000000" pitchFamily="2" charset="-78"/>
              </a:rPr>
              <a:t>         1- کاهش </a:t>
            </a:r>
            <a:r>
              <a:rPr lang="fa-IR" sz="2400" dirty="0">
                <a:solidFill>
                  <a:schemeClr val="tx2"/>
                </a:solidFill>
                <a:cs typeface="B Nazanin" panose="00000400000000000000" pitchFamily="2" charset="-78"/>
              </a:rPr>
              <a:t>فشار آب ناشی از گرم شدن و افزایش حجم </a:t>
            </a:r>
            <a:r>
              <a:rPr lang="fa-IR" sz="2400" dirty="0" smtClean="0">
                <a:solidFill>
                  <a:schemeClr val="tx2"/>
                </a:solidFill>
                <a:cs typeface="B Nazanin" panose="00000400000000000000" pitchFamily="2" charset="-78"/>
              </a:rPr>
              <a:t>آب </a:t>
            </a:r>
            <a:r>
              <a:rPr lang="fa-IR" sz="2400" dirty="0">
                <a:solidFill>
                  <a:schemeClr val="tx2"/>
                </a:solidFill>
                <a:cs typeface="B Nazanin" panose="00000400000000000000" pitchFamily="2" charset="-78"/>
              </a:rPr>
              <a:t>در دیگ ها و پکیج ها</a:t>
            </a:r>
          </a:p>
          <a:p>
            <a:pPr algn="just" fontAlgn="base"/>
            <a:r>
              <a:rPr lang="fa-IR" sz="2400" dirty="0" smtClean="0">
                <a:solidFill>
                  <a:schemeClr val="tx2"/>
                </a:solidFill>
                <a:cs typeface="B Nazanin" panose="00000400000000000000" pitchFamily="2" charset="-78"/>
              </a:rPr>
              <a:t>         2- جبران </a:t>
            </a:r>
            <a:r>
              <a:rPr lang="fa-IR" sz="2400" dirty="0">
                <a:solidFill>
                  <a:schemeClr val="tx2"/>
                </a:solidFill>
                <a:cs typeface="B Nazanin" panose="00000400000000000000" pitchFamily="2" charset="-78"/>
              </a:rPr>
              <a:t>نمودن کاهش فشار ناشی از کم شدن آب در سیستم های حرارت مرکزی</a:t>
            </a:r>
          </a:p>
          <a:p>
            <a:pPr algn="just" fontAlgn="base"/>
            <a:endParaRPr lang="fa-IR" sz="2400" dirty="0" smtClean="0">
              <a:solidFill>
                <a:schemeClr val="tx2"/>
              </a:solidFill>
              <a:cs typeface="B Nazanin" panose="00000400000000000000" pitchFamily="2" charset="-78"/>
            </a:endParaRPr>
          </a:p>
          <a:p>
            <a:pPr marL="457200" indent="-457200" algn="just" fontAlgn="base">
              <a:buFont typeface="Arial" panose="020B0604020202020204" pitchFamily="34" charset="0"/>
              <a:buChar char="•"/>
            </a:pPr>
            <a:r>
              <a:rPr lang="fa-IR" sz="2400" dirty="0" smtClean="0">
                <a:solidFill>
                  <a:schemeClr val="tx2"/>
                </a:solidFill>
                <a:cs typeface="B Nazanin" panose="00000400000000000000" pitchFamily="2" charset="-78"/>
              </a:rPr>
              <a:t> </a:t>
            </a:r>
            <a:r>
              <a:rPr lang="fa-IR" sz="2400" dirty="0">
                <a:solidFill>
                  <a:schemeClr val="tx2"/>
                </a:solidFill>
                <a:cs typeface="B Nazanin" panose="00000400000000000000" pitchFamily="2" charset="-78"/>
              </a:rPr>
              <a:t>در سیستم های گرمایش مرکزی دمای آب در گردش داخل لوله ها بر اثر حرارت دیدن بالا رفته و به دنبال آن حجم آب در گردش افزایش می یابد. این افزایش حجم می تواند به لوله ها و اتصالات سیستم گرمایشی فشار وارد کرده و منجر به ترکیدگی و انفجار قسمت هایی مانند دیگ سیستم گرمایش ساختمان شود. معمولا برای جلوگیری از چنین پیش آمدی شیر اطمینان سیستم گرمایشی وارد عمل شده و قسمتی از آب تخلیه می شود تا فشار به میزان استاندارد کاهش یابد. با این حال تکیه بر شیرهای اطمینان گزینه مناسبی نمی باشد چرا که از یک طرف ممکن است در اثر بروز مشکل فنی وارد عمل نشده و خطراتی ایجاد کنند و از طرف دیگر با باز شدن شیر اطمینان شما حجم قابل توجهی از آب گرم سیستم را از دست خواهید داد</a:t>
            </a:r>
            <a:r>
              <a:rPr lang="fa-IR" sz="2400" dirty="0" smtClean="0">
                <a:solidFill>
                  <a:schemeClr val="tx2"/>
                </a:solidFill>
                <a:cs typeface="B Nazanin" panose="00000400000000000000" pitchFamily="2" charset="-78"/>
              </a:rPr>
              <a:t>.</a:t>
            </a:r>
          </a:p>
          <a:p>
            <a:pPr marL="457200" indent="-457200" algn="just" fontAlgn="base">
              <a:buFont typeface="Arial" panose="020B0604020202020204" pitchFamily="34" charset="0"/>
              <a:buChar char="•"/>
            </a:pPr>
            <a:r>
              <a:rPr lang="fa-IR" sz="2400" dirty="0">
                <a:solidFill>
                  <a:schemeClr val="tx2"/>
                </a:solidFill>
                <a:cs typeface="B Nazanin" panose="00000400000000000000" pitchFamily="2" charset="-78"/>
              </a:rPr>
              <a:t>برای حل مشکل مخازن انبساط پیشنهاد می شوند. این مخازن بر روی قسمتی از سیستم لوله کشی سیستم گرمایشی شما نصب شده و تغییرات ناشی از افزایش فشار را کنترل می کنند. لازم به ذکر است که مخازن انبساط نه تنها می توانند تغییرات افزایش فشاررا کنترل کنند بلکه می توانند کاهش فشار آب ناشی از نشتی در سیستم را نیز جبران کنند.</a:t>
            </a:r>
          </a:p>
          <a:p>
            <a:pPr marL="457200" indent="-457200" algn="just" fontAlgn="base">
              <a:buFont typeface="Arial" panose="020B0604020202020204" pitchFamily="34" charset="0"/>
              <a:buChar char="•"/>
            </a:pPr>
            <a:endParaRPr lang="fa-IR" sz="2400" dirty="0">
              <a:solidFill>
                <a:schemeClr val="tx2"/>
              </a:solidFill>
              <a:cs typeface="B Nazanin" panose="00000400000000000000" pitchFamily="2" charset="-78"/>
            </a:endParaRPr>
          </a:p>
        </p:txBody>
      </p:sp>
    </p:spTree>
    <p:extLst>
      <p:ext uri="{BB962C8B-B14F-4D97-AF65-F5344CB8AC3E}">
        <p14:creationId xmlns:p14="http://schemas.microsoft.com/office/powerpoint/2010/main" val="2536722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1217" y="0"/>
            <a:ext cx="11470783" cy="6858000"/>
          </a:xfrm>
        </p:spPr>
        <p:txBody>
          <a:bodyPr>
            <a:normAutofit/>
          </a:bodyPr>
          <a:lstStyle/>
          <a:p>
            <a:pPr algn="just"/>
            <a:endParaRPr lang="fa-IR" sz="2800" dirty="0" smtClean="0">
              <a:cs typeface="B Nazanin" panose="00000400000000000000" pitchFamily="2" charset="-78"/>
            </a:endParaRPr>
          </a:p>
          <a:p>
            <a:pPr algn="just"/>
            <a:endParaRPr lang="fa-IR" sz="2800" dirty="0">
              <a:cs typeface="B Nazanin" panose="00000400000000000000" pitchFamily="2" charset="-78"/>
            </a:endParaRPr>
          </a:p>
        </p:txBody>
      </p:sp>
      <p:pic>
        <p:nvPicPr>
          <p:cNvPr id="6" name="Picture 5"/>
          <p:cNvPicPr>
            <a:picLocks noChangeAspect="1"/>
          </p:cNvPicPr>
          <p:nvPr/>
        </p:nvPicPr>
        <p:blipFill>
          <a:blip r:embed="rId4"/>
          <a:stretch>
            <a:fillRect/>
          </a:stretch>
        </p:blipFill>
        <p:spPr>
          <a:xfrm>
            <a:off x="1747091" y="1261995"/>
            <a:ext cx="9137971" cy="4334009"/>
          </a:xfrm>
          <a:prstGeom prst="rect">
            <a:avLst/>
          </a:prstGeom>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301803" y="5815884"/>
            <a:ext cx="609600" cy="609600"/>
          </a:xfrm>
          <a:prstGeom prst="rect">
            <a:avLst/>
          </a:prstGeom>
        </p:spPr>
      </p:pic>
    </p:spTree>
    <p:extLst>
      <p:ext uri="{BB962C8B-B14F-4D97-AF65-F5344CB8AC3E}">
        <p14:creationId xmlns:p14="http://schemas.microsoft.com/office/powerpoint/2010/main" val="34302088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254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1217" y="0"/>
            <a:ext cx="11470783" cy="6858000"/>
          </a:xfrm>
        </p:spPr>
        <p:txBody>
          <a:bodyPr>
            <a:normAutofit/>
          </a:bodyPr>
          <a:lstStyle/>
          <a:p>
            <a:pPr algn="just"/>
            <a:endParaRPr lang="fa-IR" sz="2800" dirty="0" smtClean="0">
              <a:cs typeface="B Nazanin" panose="00000400000000000000" pitchFamily="2" charset="-78"/>
            </a:endParaRPr>
          </a:p>
          <a:p>
            <a:pPr algn="just"/>
            <a:endParaRPr lang="fa-IR" sz="2800" dirty="0">
              <a:cs typeface="B Nazanin" panose="00000400000000000000" pitchFamily="2" charset="-78"/>
            </a:endParaRPr>
          </a:p>
        </p:txBody>
      </p:sp>
      <p:pic>
        <p:nvPicPr>
          <p:cNvPr id="2" name="Picture 1"/>
          <p:cNvPicPr>
            <a:picLocks noChangeAspect="1"/>
          </p:cNvPicPr>
          <p:nvPr/>
        </p:nvPicPr>
        <p:blipFill>
          <a:blip r:embed="rId2"/>
          <a:stretch>
            <a:fillRect/>
          </a:stretch>
        </p:blipFill>
        <p:spPr>
          <a:xfrm>
            <a:off x="2879122" y="0"/>
            <a:ext cx="6433756" cy="6858000"/>
          </a:xfrm>
          <a:prstGeom prst="rect">
            <a:avLst/>
          </a:prstGeom>
        </p:spPr>
      </p:pic>
    </p:spTree>
    <p:extLst>
      <p:ext uri="{BB962C8B-B14F-4D97-AF65-F5344CB8AC3E}">
        <p14:creationId xmlns:p14="http://schemas.microsoft.com/office/powerpoint/2010/main" val="2340881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1217" y="0"/>
            <a:ext cx="11470783" cy="6858000"/>
          </a:xfrm>
        </p:spPr>
        <p:txBody>
          <a:bodyPr>
            <a:normAutofit/>
          </a:bodyPr>
          <a:lstStyle/>
          <a:p>
            <a:pPr algn="just"/>
            <a:endParaRPr lang="fa-IR" sz="2800" dirty="0" smtClean="0">
              <a:cs typeface="B Nazanin" panose="00000400000000000000" pitchFamily="2" charset="-78"/>
            </a:endParaRPr>
          </a:p>
          <a:p>
            <a:pPr algn="just"/>
            <a:endParaRPr lang="fa-IR" sz="2800" dirty="0">
              <a:cs typeface="B Nazanin" panose="00000400000000000000" pitchFamily="2" charset="-78"/>
            </a:endParaRPr>
          </a:p>
        </p:txBody>
      </p:sp>
      <p:sp>
        <p:nvSpPr>
          <p:cNvPr id="4" name="Rectangle 3"/>
          <p:cNvSpPr/>
          <p:nvPr/>
        </p:nvSpPr>
        <p:spPr>
          <a:xfrm>
            <a:off x="1056068" y="420487"/>
            <a:ext cx="10522039" cy="6863417"/>
          </a:xfrm>
          <a:prstGeom prst="rect">
            <a:avLst/>
          </a:prstGeom>
        </p:spPr>
        <p:txBody>
          <a:bodyPr wrap="square">
            <a:spAutoFit/>
          </a:bodyPr>
          <a:lstStyle/>
          <a:p>
            <a:pPr marL="457200" indent="-457200" algn="just" fontAlgn="base">
              <a:buFont typeface="Arial" panose="020B0604020202020204" pitchFamily="34" charset="0"/>
              <a:buChar char="•"/>
            </a:pPr>
            <a:r>
              <a:rPr lang="fa-IR" sz="2400" dirty="0" smtClean="0">
                <a:solidFill>
                  <a:schemeClr val="tx2"/>
                </a:solidFill>
                <a:cs typeface="B Nazanin" panose="00000400000000000000" pitchFamily="2" charset="-78"/>
              </a:rPr>
              <a:t>بر </a:t>
            </a:r>
            <a:r>
              <a:rPr lang="fa-IR" sz="2400" dirty="0">
                <a:solidFill>
                  <a:schemeClr val="tx2"/>
                </a:solidFill>
                <a:cs typeface="B Nazanin" panose="00000400000000000000" pitchFamily="2" charset="-78"/>
              </a:rPr>
              <a:t>این اساس انواع مختلفی از مخارن انبساط وجود دارد که به طور کلی در دو دسته مخازن انبساط باز و مخازن انبساط بسته تقسیم بندی می شوند. در ادامه با انواع مخزن های انبساط، مزایا و معایب هر یک و نحوه محاسبه حجم مخازن انبساط بر اساس مساحت فضای موجود آشنا خواهید شد</a:t>
            </a:r>
            <a:r>
              <a:rPr lang="fa-IR" sz="2400" dirty="0" smtClean="0">
                <a:solidFill>
                  <a:schemeClr val="tx2"/>
                </a:solidFill>
                <a:cs typeface="B Nazanin" panose="00000400000000000000" pitchFamily="2" charset="-78"/>
              </a:rPr>
              <a:t>.</a:t>
            </a:r>
          </a:p>
          <a:p>
            <a:pPr marL="457200" indent="-457200" algn="just" fontAlgn="base">
              <a:buFont typeface="Arial" panose="020B0604020202020204" pitchFamily="34" charset="0"/>
              <a:buChar char="•"/>
            </a:pPr>
            <a:endParaRPr lang="fa-IR" sz="2400" dirty="0" smtClean="0">
              <a:solidFill>
                <a:schemeClr val="tx2"/>
              </a:solidFill>
              <a:cs typeface="B Nazanin" panose="00000400000000000000" pitchFamily="2" charset="-78"/>
            </a:endParaRPr>
          </a:p>
          <a:p>
            <a:pPr marL="457200" indent="-457200" algn="just" fontAlgn="base">
              <a:buFont typeface="Arial" panose="020B0604020202020204" pitchFamily="34" charset="0"/>
              <a:buChar char="•"/>
            </a:pPr>
            <a:r>
              <a:rPr lang="fa-IR" sz="2400" dirty="0">
                <a:solidFill>
                  <a:schemeClr val="tx2"/>
                </a:solidFill>
                <a:cs typeface="B Nazanin" panose="00000400000000000000" pitchFamily="2" charset="-78"/>
              </a:rPr>
              <a:t>منبع انبساط </a:t>
            </a:r>
            <a:r>
              <a:rPr lang="fa-IR" sz="2400" dirty="0" smtClean="0">
                <a:solidFill>
                  <a:schemeClr val="tx2"/>
                </a:solidFill>
                <a:cs typeface="B Nazanin" panose="00000400000000000000" pitchFamily="2" charset="-78"/>
              </a:rPr>
              <a:t>باز</a:t>
            </a:r>
          </a:p>
          <a:p>
            <a:pPr marL="457200" indent="-457200" algn="just" fontAlgn="base">
              <a:buFont typeface="Arial" panose="020B0604020202020204" pitchFamily="34" charset="0"/>
              <a:buChar char="•"/>
            </a:pPr>
            <a:r>
              <a:rPr lang="fa-IR" sz="2400" dirty="0">
                <a:solidFill>
                  <a:schemeClr val="tx2"/>
                </a:solidFill>
                <a:cs typeface="B Nazanin" panose="00000400000000000000" pitchFamily="2" charset="-78"/>
              </a:rPr>
              <a:t>همان گونه که از اسم منبع انبساط باز پیدا است، این منابع از نوع مخازنی هستند که به طور مستقیم با هوای آزاد در ارتباط هستند و در واقع فشار هوای وارد شده از بیرون بر روی سطح آن ها و مایعات در گردش موجود در آن ها اعمال می شود. منبع انبساط باز باید همیشه درارتفاعی بالاتر از آخرین مبدل حرارتی در ساختمان قرار داده شود تا بتواند به بهترین شکل ممکن فشار کل سیستم را بالانس کرده و از هدر رفتن آب جلوگیری کند. به همین دلیل این نوع مخازن را معمولا روی پشت بام نصب می کنند تا هم ارتفاع آن ها نسبت به سایر اجزای سیستم گرمایشی حفظ شود و هم در ارتباط مستقیم با هوا باشد.</a:t>
            </a:r>
          </a:p>
          <a:p>
            <a:pPr marL="457200" indent="-457200" algn="just" fontAlgn="base">
              <a:buFont typeface="Arial" panose="020B0604020202020204" pitchFamily="34" charset="0"/>
              <a:buChar char="•"/>
            </a:pPr>
            <a:endParaRPr lang="fa-IR" sz="2400" dirty="0">
              <a:solidFill>
                <a:schemeClr val="tx2"/>
              </a:solidFill>
              <a:cs typeface="B Nazanin" panose="00000400000000000000" pitchFamily="2" charset="-78"/>
            </a:endParaRPr>
          </a:p>
          <a:p>
            <a:pPr marL="457200" indent="-457200" algn="just" fontAlgn="base">
              <a:buFont typeface="Arial" panose="020B0604020202020204" pitchFamily="34" charset="0"/>
              <a:buChar char="•"/>
            </a:pPr>
            <a:r>
              <a:rPr lang="fa-IR" sz="2400" dirty="0">
                <a:solidFill>
                  <a:schemeClr val="tx2"/>
                </a:solidFill>
                <a:cs typeface="B Nazanin" panose="00000400000000000000" pitchFamily="2" charset="-78"/>
              </a:rPr>
              <a:t>از آنجا که در یک منبع انبساط باز، فشار هوای داخل سیستم از طریق فشار هوای محیط بیرون تنطیم می شود این مخازن برای سیستم های گرمایشی با فشار کم مطلوب هستند. چرا که میزان فشاری که به سیستم و مایعات درون آن وارد می کنند با ارتفاع قرار گیری آن و فشار هوا ارتباط مستقیم دارد و نمی تواند فشاری بیش از فشار </a:t>
            </a:r>
            <a:r>
              <a:rPr lang="fa-IR" sz="2400" dirty="0" smtClean="0">
                <a:solidFill>
                  <a:schemeClr val="tx2"/>
                </a:solidFill>
                <a:cs typeface="B Nazanin" panose="00000400000000000000" pitchFamily="2" charset="-78"/>
              </a:rPr>
              <a:t>ثقلی </a:t>
            </a:r>
            <a:r>
              <a:rPr lang="fa-IR" sz="2400" dirty="0">
                <a:solidFill>
                  <a:schemeClr val="tx2"/>
                </a:solidFill>
                <a:cs typeface="B Nazanin" panose="00000400000000000000" pitchFamily="2" charset="-78"/>
              </a:rPr>
              <a:t>ناشی از اختلاف ارتفاع محل نصب با سیستم گرمایش مرکزی منتقل کند.</a:t>
            </a:r>
          </a:p>
          <a:p>
            <a:r>
              <a:rPr lang="fa-IR" sz="2800" dirty="0" smtClean="0"/>
              <a:t/>
            </a:r>
            <a:br>
              <a:rPr lang="fa-IR" sz="2800" dirty="0" smtClean="0"/>
            </a:br>
            <a:endParaRPr lang="fa-IR" sz="2800" dirty="0">
              <a:solidFill>
                <a:schemeClr val="tx2"/>
              </a:solidFill>
              <a:cs typeface="B Nazanin" panose="00000400000000000000" pitchFamily="2" charset="-78"/>
            </a:endParaRPr>
          </a:p>
        </p:txBody>
      </p:sp>
    </p:spTree>
    <p:extLst>
      <p:ext uri="{BB962C8B-B14F-4D97-AF65-F5344CB8AC3E}">
        <p14:creationId xmlns:p14="http://schemas.microsoft.com/office/powerpoint/2010/main" val="2729165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1217" y="0"/>
            <a:ext cx="11470783" cy="6858000"/>
          </a:xfrm>
        </p:spPr>
        <p:txBody>
          <a:bodyPr>
            <a:normAutofit/>
          </a:bodyPr>
          <a:lstStyle/>
          <a:p>
            <a:pPr algn="just"/>
            <a:endParaRPr lang="fa-IR" sz="2800" dirty="0" smtClean="0">
              <a:cs typeface="B Nazanin" panose="00000400000000000000" pitchFamily="2" charset="-78"/>
            </a:endParaRPr>
          </a:p>
          <a:p>
            <a:pPr algn="just"/>
            <a:endParaRPr lang="fa-IR" sz="2800" dirty="0">
              <a:cs typeface="B Nazanin" panose="00000400000000000000" pitchFamily="2" charset="-78"/>
            </a:endParaRPr>
          </a:p>
        </p:txBody>
      </p:sp>
      <p:sp>
        <p:nvSpPr>
          <p:cNvPr id="4" name="Rectangle 3"/>
          <p:cNvSpPr/>
          <p:nvPr/>
        </p:nvSpPr>
        <p:spPr>
          <a:xfrm>
            <a:off x="1056068" y="420487"/>
            <a:ext cx="10522039" cy="2800767"/>
          </a:xfrm>
          <a:prstGeom prst="rect">
            <a:avLst/>
          </a:prstGeom>
        </p:spPr>
        <p:txBody>
          <a:bodyPr wrap="square">
            <a:spAutoFit/>
          </a:bodyPr>
          <a:lstStyle/>
          <a:p>
            <a:pPr marL="457200" indent="-457200" algn="just" fontAlgn="base">
              <a:buFont typeface="Arial" panose="020B0604020202020204" pitchFamily="34" charset="0"/>
              <a:buChar char="•"/>
            </a:pPr>
            <a:r>
              <a:rPr lang="fa-IR" sz="2400" dirty="0">
                <a:solidFill>
                  <a:schemeClr val="tx2"/>
                </a:solidFill>
                <a:cs typeface="B Nazanin" panose="00000400000000000000" pitchFamily="2" charset="-78"/>
              </a:rPr>
              <a:t> نحوه عملکرد یک مخزن انبساط باز به این صورت است که با افزایش دما و حجم آب موجود در سیستم گرمایشی، حجم آن به علت افزایش دما افزایش یافته و سطح آب درون مخزن بالا می آید. با اعمال فشار محیط از طرف مخزن به آب موجود در مخزن، آب این فشار را از طریق لوله ها و تاسیسات به سایر قسمت های سیستم </a:t>
            </a:r>
            <a:r>
              <a:rPr lang="fa-IR" sz="2400" dirty="0" smtClean="0">
                <a:solidFill>
                  <a:schemeClr val="tx2"/>
                </a:solidFill>
                <a:cs typeface="B Nazanin" panose="00000400000000000000" pitchFamily="2" charset="-78"/>
              </a:rPr>
              <a:t>گرمایشی </a:t>
            </a:r>
            <a:r>
              <a:rPr lang="fa-IR" sz="2400" dirty="0">
                <a:solidFill>
                  <a:schemeClr val="tx2"/>
                </a:solidFill>
                <a:cs typeface="B Nazanin" panose="00000400000000000000" pitchFamily="2" charset="-78"/>
              </a:rPr>
              <a:t>منتقل می کند و به این ترتیب باعث می شود آب به راحتی در همه قسمت ها به گردش در آمده و فشار مطلوبی داشته باشد.</a:t>
            </a:r>
          </a:p>
          <a:p>
            <a:pPr algn="just" fontAlgn="base"/>
            <a:r>
              <a:rPr lang="fa-IR" sz="2800" dirty="0" smtClean="0"/>
              <a:t/>
            </a:r>
            <a:br>
              <a:rPr lang="fa-IR" sz="2800" dirty="0" smtClean="0"/>
            </a:br>
            <a:endParaRPr lang="fa-IR" sz="2800" dirty="0">
              <a:solidFill>
                <a:schemeClr val="tx2"/>
              </a:solidFill>
              <a:cs typeface="B Nazanin" panose="00000400000000000000" pitchFamily="2" charset="-78"/>
            </a:endParaRPr>
          </a:p>
        </p:txBody>
      </p:sp>
      <p:pic>
        <p:nvPicPr>
          <p:cNvPr id="2" name="Picture 1"/>
          <p:cNvPicPr>
            <a:picLocks noChangeAspect="1"/>
          </p:cNvPicPr>
          <p:nvPr/>
        </p:nvPicPr>
        <p:blipFill>
          <a:blip r:embed="rId2"/>
          <a:stretch>
            <a:fillRect/>
          </a:stretch>
        </p:blipFill>
        <p:spPr>
          <a:xfrm>
            <a:off x="3104313" y="2743199"/>
            <a:ext cx="7030349" cy="3734873"/>
          </a:xfrm>
          <a:prstGeom prst="rect">
            <a:avLst/>
          </a:prstGeom>
        </p:spPr>
      </p:pic>
    </p:spTree>
    <p:extLst>
      <p:ext uri="{BB962C8B-B14F-4D97-AF65-F5344CB8AC3E}">
        <p14:creationId xmlns:p14="http://schemas.microsoft.com/office/powerpoint/2010/main" val="496423645"/>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6994</TotalTime>
  <Words>1217</Words>
  <Application>Microsoft Office PowerPoint</Application>
  <PresentationFormat>Widescreen</PresentationFormat>
  <Paragraphs>40</Paragraphs>
  <Slides>17</Slides>
  <Notes>0</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B Nazanin</vt:lpstr>
      <vt:lpstr>B Titr</vt:lpstr>
      <vt:lpstr>Franklin Gothic Book</vt:lpstr>
      <vt:lpstr>Tahoma</vt:lpstr>
      <vt:lpstr>Crop</vt:lpstr>
      <vt:lpstr>جزوه درس تاسیسات مکانیکی و الکتریکی (جلسه هفتم)  مدرس:   دکتر امیررضا معموری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جزوه درس تاسیسات مکانیکی و الکتریکی  نام استاد: آقای معموری دانشجو: مهلا کریمان تابستان 98</dc:title>
  <dc:creator>Sana Rayan</dc:creator>
  <cp:lastModifiedBy>ARIO</cp:lastModifiedBy>
  <cp:revision>87</cp:revision>
  <dcterms:created xsi:type="dcterms:W3CDTF">2019-08-21T11:22:45Z</dcterms:created>
  <dcterms:modified xsi:type="dcterms:W3CDTF">2020-04-19T14:01:21Z</dcterms:modified>
</cp:coreProperties>
</file>