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96" r:id="rId1"/>
  </p:sldMasterIdLst>
  <p:notesMasterIdLst>
    <p:notesMasterId r:id="rId55"/>
  </p:notesMasterIdLst>
  <p:handoutMasterIdLst>
    <p:handoutMasterId r:id="rId56"/>
  </p:handoutMasterIdLst>
  <p:sldIdLst>
    <p:sldId id="256" r:id="rId2"/>
    <p:sldId id="258" r:id="rId3"/>
    <p:sldId id="259" r:id="rId4"/>
    <p:sldId id="260" r:id="rId5"/>
    <p:sldId id="262" r:id="rId6"/>
    <p:sldId id="268" r:id="rId7"/>
    <p:sldId id="269" r:id="rId8"/>
    <p:sldId id="270" r:id="rId9"/>
    <p:sldId id="271" r:id="rId10"/>
    <p:sldId id="272" r:id="rId11"/>
    <p:sldId id="273" r:id="rId12"/>
    <p:sldId id="275" r:id="rId13"/>
    <p:sldId id="276" r:id="rId14"/>
    <p:sldId id="277" r:id="rId15"/>
    <p:sldId id="278" r:id="rId16"/>
    <p:sldId id="279" r:id="rId17"/>
    <p:sldId id="280" r:id="rId18"/>
    <p:sldId id="281" r:id="rId19"/>
    <p:sldId id="282" r:id="rId20"/>
    <p:sldId id="283" r:id="rId21"/>
    <p:sldId id="284" r:id="rId22"/>
    <p:sldId id="285" r:id="rId23"/>
    <p:sldId id="286" r:id="rId24"/>
    <p:sldId id="287" r:id="rId25"/>
    <p:sldId id="288" r:id="rId26"/>
    <p:sldId id="289" r:id="rId27"/>
    <p:sldId id="290" r:id="rId28"/>
    <p:sldId id="292" r:id="rId29"/>
    <p:sldId id="293" r:id="rId30"/>
    <p:sldId id="294" r:id="rId31"/>
    <p:sldId id="295" r:id="rId32"/>
    <p:sldId id="296" r:id="rId33"/>
    <p:sldId id="297" r:id="rId34"/>
    <p:sldId id="298" r:id="rId35"/>
    <p:sldId id="299" r:id="rId36"/>
    <p:sldId id="300" r:id="rId37"/>
    <p:sldId id="301" r:id="rId38"/>
    <p:sldId id="302" r:id="rId39"/>
    <p:sldId id="303" r:id="rId40"/>
    <p:sldId id="304" r:id="rId41"/>
    <p:sldId id="305" r:id="rId42"/>
    <p:sldId id="306" r:id="rId43"/>
    <p:sldId id="307" r:id="rId44"/>
    <p:sldId id="308" r:id="rId45"/>
    <p:sldId id="309" r:id="rId46"/>
    <p:sldId id="310" r:id="rId47"/>
    <p:sldId id="311" r:id="rId48"/>
    <p:sldId id="312" r:id="rId49"/>
    <p:sldId id="313" r:id="rId50"/>
    <p:sldId id="314" r:id="rId51"/>
    <p:sldId id="315" r:id="rId52"/>
    <p:sldId id="316" r:id="rId53"/>
    <p:sldId id="317" r:id="rId54"/>
  </p:sldIdLst>
  <p:sldSz cx="10150475" cy="7589838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r" defTabSz="914400" rtl="1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r" defTabSz="914400" rtl="1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r" defTabSz="914400" rtl="1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r" defTabSz="914400" rtl="1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9" autoAdjust="0"/>
    <p:restoredTop sz="86406" autoAdjust="0"/>
  </p:normalViewPr>
  <p:slideViewPr>
    <p:cSldViewPr>
      <p:cViewPr varScale="1">
        <p:scale>
          <a:sx n="57" d="100"/>
          <a:sy n="57" d="100"/>
        </p:scale>
        <p:origin x="-1254" y="-90"/>
      </p:cViewPr>
      <p:guideLst>
        <p:guide orient="horz" pos="2390"/>
        <p:guide pos="3197"/>
      </p:guideLst>
    </p:cSldViewPr>
  </p:slideViewPr>
  <p:outlineViewPr>
    <p:cViewPr>
      <p:scale>
        <a:sx n="33" d="100"/>
        <a:sy n="33" d="100"/>
      </p:scale>
      <p:origin x="0" y="558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FCC65AD6-D97E-4D98-9EAD-11284F112F9F}" type="datetimeFigureOut">
              <a:rPr lang="fa-IR" smtClean="0"/>
              <a:t>1441/02/04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966DC18-2DFB-4218-9A87-C9D257E2D40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2755635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8824E6FD-3161-4C1A-9105-EB668357C3B5}" type="datetimeFigureOut">
              <a:rPr lang="fa-IR" smtClean="0"/>
              <a:t>1441/02/04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36650" y="685800"/>
            <a:ext cx="4584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6A127A11-54E1-42A2-919F-28A7EEBFB65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51202141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10150475" cy="5059892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44866" y="7035279"/>
            <a:ext cx="1691746" cy="404089"/>
          </a:xfrm>
        </p:spPr>
        <p:txBody>
          <a:bodyPr/>
          <a:lstStyle>
            <a:lvl1pPr algn="l" rtl="1">
              <a:defRPr sz="1200">
                <a:solidFill>
                  <a:schemeClr val="accent5">
                    <a:lumMod val="50000"/>
                  </a:schemeClr>
                </a:solidFill>
                <a:cs typeface="B Titr" pitchFamily="2" charset="-78"/>
              </a:defRPr>
            </a:lvl1pPr>
          </a:lstStyle>
          <a:p>
            <a:r>
              <a:rPr lang="fa-IR" dirty="0" smtClean="0"/>
              <a:t>مفاهیم TCP/IP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5">
                    <a:lumMod val="50000"/>
                  </a:schemeClr>
                </a:solidFill>
                <a:cs typeface="B Titr" pitchFamily="2" charset="-78"/>
              </a:defRPr>
            </a:lvl1pPr>
          </a:lstStyle>
          <a:p>
            <a:r>
              <a:rPr lang="fa-IR" dirty="0" smtClean="0"/>
              <a:t>گردآوری: مهندس ابراهیم رضاپور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7618C-85EE-4795-83DE-162639261AA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3396" y="4300908"/>
            <a:ext cx="7105333" cy="1939625"/>
          </a:xfrm>
        </p:spPr>
        <p:txBody>
          <a:bodyPr>
            <a:normAutofit/>
          </a:bodyPr>
          <a:lstStyle>
            <a:lvl1pPr marL="0" indent="0" algn="ctr">
              <a:buNone/>
              <a:defRPr sz="1900" baseline="0">
                <a:solidFill>
                  <a:schemeClr val="tx2"/>
                </a:solidFill>
              </a:defRPr>
            </a:lvl1pPr>
            <a:lvl2pPr marL="5068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37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05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274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342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41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479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548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1286" y="2222156"/>
            <a:ext cx="8627904" cy="1626896"/>
          </a:xfrm>
        </p:spPr>
        <p:txBody>
          <a:bodyPr/>
          <a:lstStyle>
            <a:lvl1pPr algn="ctr">
              <a:defRPr sz="3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utoUpdateAnimBg="0" advAuto="0"/>
      <p:bldP spid="2" grpId="0" autoUpdateAnimBg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a-IR" smtClean="0"/>
              <a:t>مفاهیم TCP/IP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گردآوری: مهندس ابراهیم رضاپور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2DDC6-7345-4180-8021-B8C6216F60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59094" y="303946"/>
            <a:ext cx="2283857" cy="647595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7524" y="303946"/>
            <a:ext cx="6682396" cy="647595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a-IR" smtClean="0"/>
              <a:t>مفاهیم TCP/IP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گردآوری: مهندس ابراهیم رضاپور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6BB3C-F5A2-47CB-8CEC-60239FD748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99" y="303945"/>
            <a:ext cx="8797078" cy="126497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75237" y="7035279"/>
            <a:ext cx="1691746" cy="404089"/>
          </a:xfrm>
        </p:spPr>
        <p:txBody>
          <a:bodyPr/>
          <a:lstStyle>
            <a:lvl1pPr algn="l" rtl="1">
              <a:defRPr sz="1200">
                <a:solidFill>
                  <a:schemeClr val="accent5">
                    <a:lumMod val="50000"/>
                  </a:schemeClr>
                </a:solidFill>
                <a:cs typeface="B Titr" pitchFamily="2" charset="-78"/>
              </a:defRPr>
            </a:lvl1pPr>
          </a:lstStyle>
          <a:p>
            <a:r>
              <a:rPr lang="fa-IR" dirty="0" smtClean="0"/>
              <a:t>مفاهیم TCP/IP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>
                <a:solidFill>
                  <a:schemeClr val="accent5">
                    <a:lumMod val="50000"/>
                  </a:schemeClr>
                </a:solidFill>
                <a:cs typeface="B Titr" pitchFamily="2" charset="-78"/>
              </a:defRPr>
            </a:lvl1pPr>
          </a:lstStyle>
          <a:p>
            <a:r>
              <a:rPr lang="fa-IR" dirty="0" smtClean="0"/>
              <a:t>گردآوری: مهندس ابراهیم رضاپور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28204-C347-4276-9AD2-E4F47B219F0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76699" y="1770962"/>
            <a:ext cx="8797078" cy="455390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99" y="5492092"/>
            <a:ext cx="8753023" cy="1507426"/>
          </a:xfrm>
        </p:spPr>
        <p:txBody>
          <a:bodyPr anchor="t"/>
          <a:lstStyle>
            <a:lvl1pPr algn="l">
              <a:defRPr sz="35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99" y="3831815"/>
            <a:ext cx="8753023" cy="1660277"/>
          </a:xfrm>
        </p:spPr>
        <p:txBody>
          <a:bodyPr anchor="b">
            <a:normAutofit/>
          </a:bodyPr>
          <a:lstStyle>
            <a:lvl1pPr marL="0" indent="0">
              <a:buNone/>
              <a:defRPr sz="1900" baseline="0">
                <a:solidFill>
                  <a:schemeClr val="tx2"/>
                </a:solidFill>
              </a:defRPr>
            </a:lvl1pPr>
            <a:lvl2pPr marL="50685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370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2055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27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342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41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4796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5481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a-IR" smtClean="0"/>
              <a:t>مفاهیم TCP/IP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گردآوری: مهندس ابراهیم رضاپور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A0256-2C65-4F9B-BBCF-3E83F8D67C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76698" y="1770962"/>
            <a:ext cx="4144777" cy="4553903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5329000" y="1770962"/>
            <a:ext cx="4144777" cy="4553903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99" y="303945"/>
            <a:ext cx="8797078" cy="126497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a-IR" smtClean="0"/>
              <a:t>مفاهیم TCP/IP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گردآوری: مهندس ابراهیم رضاپور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0C911-1CEB-45DE-BF66-676DE45DDF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5329000" y="2445614"/>
            <a:ext cx="4144777" cy="3879251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76698" y="2445614"/>
            <a:ext cx="4144777" cy="3879251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99" y="303945"/>
            <a:ext cx="8797078" cy="1264973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98" y="1770962"/>
            <a:ext cx="4144777" cy="636000"/>
          </a:xfrm>
        </p:spPr>
        <p:txBody>
          <a:bodyPr anchor="b">
            <a:normAutofit/>
          </a:bodyPr>
          <a:lstStyle>
            <a:lvl1pPr marL="0" indent="0">
              <a:buNone/>
              <a:defRPr sz="1900" b="0" i="0" baseline="0">
                <a:solidFill>
                  <a:schemeClr val="tx2"/>
                </a:solidFill>
              </a:defRPr>
            </a:lvl1pPr>
            <a:lvl2pPr marL="506852" indent="0">
              <a:buNone/>
              <a:defRPr sz="2200" b="1"/>
            </a:lvl2pPr>
            <a:lvl3pPr marL="1013704" indent="0">
              <a:buNone/>
              <a:defRPr sz="2000" b="1"/>
            </a:lvl3pPr>
            <a:lvl4pPr marL="1520556" indent="0">
              <a:buNone/>
              <a:defRPr sz="1800" b="1"/>
            </a:lvl4pPr>
            <a:lvl5pPr marL="2027408" indent="0">
              <a:buNone/>
              <a:defRPr sz="1800" b="1"/>
            </a:lvl5pPr>
            <a:lvl6pPr marL="2534260" indent="0">
              <a:buNone/>
              <a:defRPr sz="1800" b="1"/>
            </a:lvl6pPr>
            <a:lvl7pPr marL="3041112" indent="0">
              <a:buNone/>
              <a:defRPr sz="1800" b="1"/>
            </a:lvl7pPr>
            <a:lvl8pPr marL="3547963" indent="0">
              <a:buNone/>
              <a:defRPr sz="1800" b="1"/>
            </a:lvl8pPr>
            <a:lvl9pPr marL="4054815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29000" y="1770962"/>
            <a:ext cx="4144777" cy="636000"/>
          </a:xfrm>
        </p:spPr>
        <p:txBody>
          <a:bodyPr anchor="b">
            <a:normAutofit/>
          </a:bodyPr>
          <a:lstStyle>
            <a:lvl1pPr marL="0" indent="0">
              <a:buNone/>
              <a:defRPr sz="1900" b="0" i="0" baseline="0">
                <a:solidFill>
                  <a:schemeClr val="tx2"/>
                </a:solidFill>
              </a:defRPr>
            </a:lvl1pPr>
            <a:lvl2pPr marL="506852" indent="0">
              <a:buNone/>
              <a:defRPr sz="2200" b="1"/>
            </a:lvl2pPr>
            <a:lvl3pPr marL="1013704" indent="0">
              <a:buNone/>
              <a:defRPr sz="2000" b="1"/>
            </a:lvl3pPr>
            <a:lvl4pPr marL="1520556" indent="0">
              <a:buNone/>
              <a:defRPr sz="1800" b="1"/>
            </a:lvl4pPr>
            <a:lvl5pPr marL="2027408" indent="0">
              <a:buNone/>
              <a:defRPr sz="1800" b="1"/>
            </a:lvl5pPr>
            <a:lvl6pPr marL="2534260" indent="0">
              <a:buNone/>
              <a:defRPr sz="1800" b="1"/>
            </a:lvl6pPr>
            <a:lvl7pPr marL="3041112" indent="0">
              <a:buNone/>
              <a:defRPr sz="1800" b="1"/>
            </a:lvl7pPr>
            <a:lvl8pPr marL="3547963" indent="0">
              <a:buNone/>
              <a:defRPr sz="1800" b="1"/>
            </a:lvl8pPr>
            <a:lvl9pPr marL="4054815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a-IR" smtClean="0"/>
              <a:t>مفاهیم TCP/IP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گردآوری: مهندس ابراهیم رضاپور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95AFE-EB36-4412-BFE1-C3959B24BA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99" y="303945"/>
            <a:ext cx="8797078" cy="126497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a-IR" smtClean="0"/>
              <a:t>مفاهیم TCP/IP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گردآوری: مهندس ابراهیم رضاپور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0FB18-85FB-4D77-AA91-71DA0D22DD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a-IR" smtClean="0"/>
              <a:t>مفاهیم TCP/IP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گردآوری: مهندس ابراهیم رضاپور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58D4D-D413-443D-A792-83846720ED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398539" y="1602299"/>
            <a:ext cx="5159825" cy="47225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082" y="1602299"/>
            <a:ext cx="3298904" cy="1214374"/>
          </a:xfrm>
        </p:spPr>
        <p:txBody>
          <a:bodyPr anchor="b"/>
          <a:lstStyle>
            <a:lvl1pPr algn="l">
              <a:defRPr sz="20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082" y="2819785"/>
            <a:ext cx="3298904" cy="3505081"/>
          </a:xfrm>
        </p:spPr>
        <p:txBody>
          <a:bodyPr tIns="10137">
            <a:normAutofit/>
          </a:bodyPr>
          <a:lstStyle>
            <a:lvl1pPr marL="0" indent="0">
              <a:buNone/>
              <a:defRPr sz="1600"/>
            </a:lvl1pPr>
            <a:lvl2pPr marL="506852" indent="0">
              <a:buNone/>
              <a:defRPr sz="1300"/>
            </a:lvl2pPr>
            <a:lvl3pPr marL="1013704" indent="0">
              <a:buNone/>
              <a:defRPr sz="1100"/>
            </a:lvl3pPr>
            <a:lvl4pPr marL="1520556" indent="0">
              <a:buNone/>
              <a:defRPr sz="1000"/>
            </a:lvl4pPr>
            <a:lvl5pPr marL="2027408" indent="0">
              <a:buNone/>
              <a:defRPr sz="1000"/>
            </a:lvl5pPr>
            <a:lvl6pPr marL="2534260" indent="0">
              <a:buNone/>
              <a:defRPr sz="1000"/>
            </a:lvl6pPr>
            <a:lvl7pPr marL="3041112" indent="0">
              <a:buNone/>
              <a:defRPr sz="1000"/>
            </a:lvl7pPr>
            <a:lvl8pPr marL="3547963" indent="0">
              <a:buNone/>
              <a:defRPr sz="1000"/>
            </a:lvl8pPr>
            <a:lvl9pPr marL="4054815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a-IR" smtClean="0"/>
              <a:t>مفاهیم TCP/IP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گردآوری: مهندس ابراهیم رضاپور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09B91-BFDF-4CB2-89DC-99F2090567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150475" cy="75898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99" y="1602299"/>
            <a:ext cx="3298904" cy="1214374"/>
          </a:xfrm>
        </p:spPr>
        <p:txBody>
          <a:bodyPr anchor="b"/>
          <a:lstStyle>
            <a:lvl1pPr algn="l">
              <a:defRPr sz="20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69975" y="1602299"/>
            <a:ext cx="3796278" cy="3845518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200" baseline="0">
                <a:solidFill>
                  <a:schemeClr val="tx1">
                    <a:lumMod val="65000"/>
                  </a:schemeClr>
                </a:solidFill>
              </a:defRPr>
            </a:lvl1pPr>
            <a:lvl2pPr marL="506852" indent="0">
              <a:buNone/>
              <a:defRPr sz="3100"/>
            </a:lvl2pPr>
            <a:lvl3pPr marL="1013704" indent="0">
              <a:buNone/>
              <a:defRPr sz="2700"/>
            </a:lvl3pPr>
            <a:lvl4pPr marL="1520556" indent="0">
              <a:buNone/>
              <a:defRPr sz="2200"/>
            </a:lvl4pPr>
            <a:lvl5pPr marL="2027408" indent="0">
              <a:buNone/>
              <a:defRPr sz="2200"/>
            </a:lvl5pPr>
            <a:lvl6pPr marL="2534260" indent="0">
              <a:buNone/>
              <a:defRPr sz="2200"/>
            </a:lvl6pPr>
            <a:lvl7pPr marL="3041112" indent="0">
              <a:buNone/>
              <a:defRPr sz="2200"/>
            </a:lvl7pPr>
            <a:lvl8pPr marL="3547963" indent="0">
              <a:buNone/>
              <a:defRPr sz="2200"/>
            </a:lvl8pPr>
            <a:lvl9pPr marL="4054815" indent="0">
              <a:buNone/>
              <a:defRPr sz="22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99" y="2819784"/>
            <a:ext cx="3298904" cy="2661765"/>
          </a:xfrm>
        </p:spPr>
        <p:txBody>
          <a:bodyPr tIns="10137">
            <a:normAutofit/>
          </a:bodyPr>
          <a:lstStyle>
            <a:lvl1pPr marL="0" indent="0">
              <a:buNone/>
              <a:defRPr sz="1600"/>
            </a:lvl1pPr>
            <a:lvl2pPr marL="506852" indent="0">
              <a:buNone/>
              <a:defRPr sz="1300"/>
            </a:lvl2pPr>
            <a:lvl3pPr marL="1013704" indent="0">
              <a:buNone/>
              <a:defRPr sz="1100"/>
            </a:lvl3pPr>
            <a:lvl4pPr marL="1520556" indent="0">
              <a:buNone/>
              <a:defRPr sz="1000"/>
            </a:lvl4pPr>
            <a:lvl5pPr marL="2027408" indent="0">
              <a:buNone/>
              <a:defRPr sz="1000"/>
            </a:lvl5pPr>
            <a:lvl6pPr marL="2534260" indent="0">
              <a:buNone/>
              <a:defRPr sz="1000"/>
            </a:lvl6pPr>
            <a:lvl7pPr marL="3041112" indent="0">
              <a:buNone/>
              <a:defRPr sz="1000"/>
            </a:lvl7pPr>
            <a:lvl8pPr marL="3547963" indent="0">
              <a:buNone/>
              <a:defRPr sz="1000"/>
            </a:lvl8pPr>
            <a:lvl9pPr marL="4054815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a-IR" smtClean="0"/>
              <a:t>مفاهیم TCP/IP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گردآوری: مهندس ابراهیم رضاپور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42BF1-AE68-41D2-9160-EAE6DC09EC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10150475" cy="758983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6699" y="303945"/>
            <a:ext cx="8797078" cy="1264973"/>
          </a:xfrm>
          <a:prstGeom prst="rect">
            <a:avLst/>
          </a:prstGeom>
        </p:spPr>
        <p:txBody>
          <a:bodyPr vert="horz" lIns="101370" tIns="50685" rIns="101370" bIns="50685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99" y="1770963"/>
            <a:ext cx="8797078" cy="5008942"/>
          </a:xfrm>
          <a:prstGeom prst="rect">
            <a:avLst/>
          </a:prstGeom>
        </p:spPr>
        <p:txBody>
          <a:bodyPr vert="horz" lIns="101370" tIns="50685" rIns="101370" bIns="50685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44047" y="7034656"/>
            <a:ext cx="1691746" cy="404089"/>
          </a:xfrm>
          <a:prstGeom prst="rect">
            <a:avLst/>
          </a:prstGeom>
        </p:spPr>
        <p:txBody>
          <a:bodyPr vert="horz" lIns="101370" tIns="50685" rIns="101370" bIns="50685" rtlCol="0" anchor="ctr"/>
          <a:lstStyle>
            <a:lvl1pPr algn="r">
              <a:defRPr sz="1100" strike="noStrike" spc="67" baseline="0">
                <a:solidFill>
                  <a:schemeClr val="tx1"/>
                </a:solidFill>
              </a:defRPr>
            </a:lvl1pPr>
          </a:lstStyle>
          <a:p>
            <a:r>
              <a:rPr lang="fa-IR" smtClean="0"/>
              <a:t>مفاهیم TCP/IP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6698" y="7034656"/>
            <a:ext cx="3214317" cy="404089"/>
          </a:xfrm>
          <a:prstGeom prst="rect">
            <a:avLst/>
          </a:prstGeom>
        </p:spPr>
        <p:txBody>
          <a:bodyPr vert="horz" lIns="101370" tIns="50685" rIns="101370" bIns="50685" rtlCol="0" anchor="ctr"/>
          <a:lstStyle>
            <a:lvl1pPr algn="l">
              <a:defRPr sz="1100" cap="all" spc="67" baseline="0">
                <a:solidFill>
                  <a:schemeClr val="tx1"/>
                </a:solidFill>
              </a:defRPr>
            </a:lvl1pPr>
          </a:lstStyle>
          <a:p>
            <a:r>
              <a:rPr lang="fa-IR" smtClean="0"/>
              <a:t>گردآوری: مهندس ابراهیم رضاپور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74142" y="7034656"/>
            <a:ext cx="1099635" cy="404089"/>
          </a:xfrm>
          <a:prstGeom prst="rect">
            <a:avLst/>
          </a:prstGeom>
        </p:spPr>
        <p:txBody>
          <a:bodyPr vert="horz" lIns="101370" tIns="50685" rIns="101370" bIns="50685" rtlCol="0" anchor="ctr"/>
          <a:lstStyle>
            <a:lvl1pPr algn="r">
              <a:defRPr sz="1200" baseline="0">
                <a:solidFill>
                  <a:schemeClr val="tx1"/>
                </a:solidFill>
              </a:defRPr>
            </a:lvl1pPr>
          </a:lstStyle>
          <a:p>
            <a:fld id="{0FFE11DF-9BFF-4D4A-81BD-21404C36C2F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hf hdr="0"/>
  <p:txStyles>
    <p:titleStyle>
      <a:lvl1pPr algn="l" defTabSz="1013704" rtl="1" eaLnBrk="1" latinLnBrk="0" hangingPunct="1">
        <a:spcBef>
          <a:spcPct val="0"/>
        </a:spcBef>
        <a:buNone/>
        <a:defRPr sz="3300" kern="1200" cap="all" spc="55" baseline="0">
          <a:solidFill>
            <a:schemeClr val="tx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80139" indent="-380139" algn="r" defTabSz="1013704" rtl="1" eaLnBrk="1" latinLnBrk="0" hangingPunct="1">
        <a:lnSpc>
          <a:spcPct val="100000"/>
        </a:lnSpc>
        <a:spcBef>
          <a:spcPct val="20000"/>
        </a:spcBef>
        <a:spcAft>
          <a:spcPts val="665"/>
        </a:spcAft>
        <a:buClr>
          <a:schemeClr val="tx2"/>
        </a:buClr>
        <a:buFont typeface="Arial" pitchFamily="34" charset="0"/>
        <a:buChar char="•"/>
        <a:defRPr sz="1900" kern="1200" spc="33" baseline="0">
          <a:solidFill>
            <a:schemeClr val="tx1"/>
          </a:solidFill>
          <a:latin typeface="+mn-lt"/>
          <a:ea typeface="+mn-ea"/>
          <a:cs typeface="+mn-cs"/>
        </a:defRPr>
      </a:lvl1pPr>
      <a:lvl2pPr marL="823634" indent="-316782" algn="r" defTabSz="1013704" rtl="1" eaLnBrk="1" latinLnBrk="0" hangingPunct="1">
        <a:lnSpc>
          <a:spcPct val="100000"/>
        </a:lnSpc>
        <a:spcBef>
          <a:spcPct val="20000"/>
        </a:spcBef>
        <a:spcAft>
          <a:spcPts val="665"/>
        </a:spcAft>
        <a:buClr>
          <a:schemeClr val="tx2"/>
        </a:buClr>
        <a:buFont typeface="Arial" pitchFamily="34" charset="0"/>
        <a:buChar char="•"/>
        <a:defRPr sz="1900" kern="1200" spc="33" baseline="0">
          <a:solidFill>
            <a:schemeClr val="tx1"/>
          </a:solidFill>
          <a:latin typeface="+mn-lt"/>
          <a:ea typeface="+mn-ea"/>
          <a:cs typeface="+mn-cs"/>
        </a:defRPr>
      </a:lvl2pPr>
      <a:lvl3pPr marL="1267130" indent="-253426" algn="r" defTabSz="1013704" rtl="1" eaLnBrk="1" latinLnBrk="0" hangingPunct="1">
        <a:lnSpc>
          <a:spcPct val="100000"/>
        </a:lnSpc>
        <a:spcBef>
          <a:spcPct val="20000"/>
        </a:spcBef>
        <a:spcAft>
          <a:spcPts val="665"/>
        </a:spcAft>
        <a:buClr>
          <a:schemeClr val="tx2"/>
        </a:buClr>
        <a:buFont typeface="Arial" pitchFamily="34" charset="0"/>
        <a:buChar char="•"/>
        <a:defRPr sz="1900" kern="1200" spc="33" baseline="0">
          <a:solidFill>
            <a:schemeClr val="tx1"/>
          </a:solidFill>
          <a:latin typeface="+mn-lt"/>
          <a:ea typeface="+mn-ea"/>
          <a:cs typeface="+mn-cs"/>
        </a:defRPr>
      </a:lvl3pPr>
      <a:lvl4pPr marL="1773982" indent="-253426" algn="r" defTabSz="1013704" rtl="1" eaLnBrk="1" latinLnBrk="0" hangingPunct="1">
        <a:lnSpc>
          <a:spcPct val="100000"/>
        </a:lnSpc>
        <a:spcBef>
          <a:spcPct val="20000"/>
        </a:spcBef>
        <a:spcAft>
          <a:spcPts val="665"/>
        </a:spcAft>
        <a:buClr>
          <a:schemeClr val="tx2"/>
        </a:buClr>
        <a:buFont typeface="Arial" pitchFamily="34" charset="0"/>
        <a:buChar char="•"/>
        <a:defRPr sz="1900" kern="1200" spc="33" baseline="0">
          <a:solidFill>
            <a:schemeClr val="tx1"/>
          </a:solidFill>
          <a:latin typeface="+mn-lt"/>
          <a:ea typeface="+mn-ea"/>
          <a:cs typeface="+mn-cs"/>
        </a:defRPr>
      </a:lvl4pPr>
      <a:lvl5pPr marL="2280834" indent="-253426" algn="r" defTabSz="1013704" rtl="1" eaLnBrk="1" latinLnBrk="0" hangingPunct="1">
        <a:lnSpc>
          <a:spcPct val="100000"/>
        </a:lnSpc>
        <a:spcBef>
          <a:spcPct val="20000"/>
        </a:spcBef>
        <a:spcAft>
          <a:spcPts val="665"/>
        </a:spcAft>
        <a:buClr>
          <a:schemeClr val="tx2"/>
        </a:buClr>
        <a:buFont typeface="Arial" pitchFamily="34" charset="0"/>
        <a:buChar char="•"/>
        <a:defRPr sz="1900" kern="1200" spc="33" baseline="0">
          <a:solidFill>
            <a:schemeClr val="tx1"/>
          </a:solidFill>
          <a:latin typeface="+mn-lt"/>
          <a:ea typeface="+mn-ea"/>
          <a:cs typeface="+mn-cs"/>
        </a:defRPr>
      </a:lvl5pPr>
      <a:lvl6pPr marL="2787686" indent="-253426" algn="r" defTabSz="1013704" rtl="1" eaLnBrk="1" latinLnBrk="0" hangingPunct="1">
        <a:lnSpc>
          <a:spcPct val="100000"/>
        </a:lnSpc>
        <a:spcBef>
          <a:spcPct val="20000"/>
        </a:spcBef>
        <a:spcAft>
          <a:spcPts val="665"/>
        </a:spcAft>
        <a:buClr>
          <a:schemeClr val="tx2"/>
        </a:buClr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294537" indent="-253426" algn="r" defTabSz="1013704" rtl="1" eaLnBrk="1" latinLnBrk="0" hangingPunct="1">
        <a:lnSpc>
          <a:spcPct val="100000"/>
        </a:lnSpc>
        <a:spcBef>
          <a:spcPct val="20000"/>
        </a:spcBef>
        <a:spcAft>
          <a:spcPts val="665"/>
        </a:spcAft>
        <a:buClr>
          <a:schemeClr val="tx2"/>
        </a:buClr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801389" indent="-253426" algn="r" defTabSz="1013704" rtl="1" eaLnBrk="1" latinLnBrk="0" hangingPunct="1">
        <a:lnSpc>
          <a:spcPct val="100000"/>
        </a:lnSpc>
        <a:spcBef>
          <a:spcPct val="20000"/>
        </a:spcBef>
        <a:spcAft>
          <a:spcPts val="665"/>
        </a:spcAft>
        <a:buClr>
          <a:schemeClr val="tx2"/>
        </a:buClr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4308241" indent="-253426" algn="r" defTabSz="1013704" rtl="1" eaLnBrk="1" latinLnBrk="0" hangingPunct="1">
        <a:lnSpc>
          <a:spcPct val="100000"/>
        </a:lnSpc>
        <a:spcBef>
          <a:spcPct val="20000"/>
        </a:spcBef>
        <a:spcAft>
          <a:spcPts val="665"/>
        </a:spcAft>
        <a:buClr>
          <a:schemeClr val="tx2"/>
        </a:buClr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1013704" rtl="1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6852" algn="r" defTabSz="1013704" rtl="1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3704" algn="r" defTabSz="1013704" rtl="1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0556" algn="r" defTabSz="1013704" rtl="1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27408" algn="r" defTabSz="1013704" rtl="1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34260" algn="r" defTabSz="1013704" rtl="1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41112" algn="r" defTabSz="1013704" rtl="1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47963" algn="r" defTabSz="1013704" rtl="1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54815" algn="r" defTabSz="1013704" rtl="1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png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7618C-85EE-4795-83DE-162639261AA1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4757" y="2426767"/>
            <a:ext cx="8305800" cy="1447800"/>
          </a:xfrm>
        </p:spPr>
        <p:txBody>
          <a:bodyPr>
            <a:noAutofit/>
          </a:bodyPr>
          <a:lstStyle/>
          <a:p>
            <a:pPr algn="ctr"/>
            <a:r>
              <a:rPr lang="fa-IR" sz="3600" dirty="0" smtClean="0">
                <a:cs typeface="B Titr" pitchFamily="2" charset="-78"/>
              </a:rPr>
              <a:t>مهندسی اینترنت</a:t>
            </a:r>
          </a:p>
          <a:p>
            <a:pPr algn="ctr"/>
            <a:r>
              <a:rPr lang="fa-IR" sz="3600" b="1" dirty="0" smtClean="0">
                <a:cs typeface="B Titr" pitchFamily="2" charset="-78"/>
              </a:rPr>
              <a:t>بخش اول</a:t>
            </a:r>
          </a:p>
          <a:p>
            <a:pPr algn="ctr"/>
            <a:endParaRPr lang="fa-IR" sz="3600" dirty="0" smtClean="0">
              <a:cs typeface="B Titr" pitchFamily="2" charset="-78"/>
            </a:endParaRPr>
          </a:p>
          <a:p>
            <a:pPr algn="ctr"/>
            <a:r>
              <a:rPr lang="en-US" sz="3600" dirty="0" smtClean="0">
                <a:latin typeface="Century" pitchFamily="18" charset="0"/>
                <a:cs typeface="B Titr" pitchFamily="2" charset="-78"/>
              </a:rPr>
              <a:t>E.Rezapoor@gmail.com</a:t>
            </a:r>
            <a:endParaRPr lang="fa-IR" sz="3600" dirty="0" smtClean="0">
              <a:latin typeface="Century" pitchFamily="18" charset="0"/>
              <a:cs typeface="B Titr" pitchFamily="2" charset="-78"/>
            </a:endParaRPr>
          </a:p>
          <a:p>
            <a:pPr algn="ctr"/>
            <a:endParaRPr lang="fa-IR" sz="3600" dirty="0"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03719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76699" y="303946"/>
            <a:ext cx="8797078" cy="610654"/>
          </a:xfrm>
        </p:spPr>
        <p:txBody>
          <a:bodyPr/>
          <a:lstStyle/>
          <a:p>
            <a:pPr algn="r"/>
            <a:r>
              <a:rPr lang="en-US" dirty="0" smtClean="0">
                <a:cs typeface="B Titr" pitchFamily="2" charset="-78"/>
              </a:rPr>
              <a:t>…</a:t>
            </a:r>
            <a:endParaRPr lang="fa-IR" dirty="0">
              <a:cs typeface="B Titr" pitchFamily="2" charset="-78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sz="quarter" idx="13"/>
          </p:nvPr>
        </p:nvSpPr>
        <p:spPr>
          <a:xfrm>
            <a:off x="682749" y="1418655"/>
            <a:ext cx="8797078" cy="5976664"/>
          </a:xfrm>
        </p:spPr>
        <p:txBody>
          <a:bodyPr>
            <a:normAutofit/>
          </a:bodyPr>
          <a:lstStyle/>
          <a:p>
            <a:r>
              <a:rPr lang="en-US" sz="3600" dirty="0" smtClean="0">
                <a:cs typeface="B Nazanin" pitchFamily="2" charset="-78"/>
              </a:rPr>
              <a:t>Internet Control Message Protocol(ICMP)</a:t>
            </a:r>
            <a:endParaRPr lang="fa-IR" sz="3600" dirty="0" smtClean="0">
              <a:cs typeface="B Nazanin" pitchFamily="2" charset="-78"/>
            </a:endParaRPr>
          </a:p>
          <a:p>
            <a:pPr lvl="1"/>
            <a:r>
              <a:rPr lang="fa-IR" sz="3200" dirty="0" smtClean="0">
                <a:solidFill>
                  <a:srgbClr val="FF0000"/>
                </a:solidFill>
                <a:cs typeface="B Nazanin" pitchFamily="2" charset="-78"/>
              </a:rPr>
              <a:t>عیب یابی وگزارش خطا در توزیع اطلاعات</a:t>
            </a:r>
            <a:endParaRPr lang="fa-IR" sz="3200" dirty="0">
              <a:solidFill>
                <a:srgbClr val="FF0000"/>
              </a:solidFill>
              <a:cs typeface="B Nazanin" pitchFamily="2" charset="-78"/>
            </a:endParaRPr>
          </a:p>
          <a:p>
            <a:r>
              <a:rPr lang="en-US" sz="3600" dirty="0" smtClean="0">
                <a:cs typeface="B Nazanin" pitchFamily="2" charset="-78"/>
              </a:rPr>
              <a:t>IGMP(Internet group management Protocol)</a:t>
            </a:r>
            <a:endParaRPr lang="fa-IR" sz="3600" dirty="0" smtClean="0">
              <a:cs typeface="B Nazanin" pitchFamily="2" charset="-78"/>
            </a:endParaRPr>
          </a:p>
          <a:p>
            <a:pPr lvl="1"/>
            <a:r>
              <a:rPr lang="fa-IR" sz="3200" dirty="0" smtClean="0">
                <a:solidFill>
                  <a:srgbClr val="FF0000"/>
                </a:solidFill>
                <a:cs typeface="B Nazanin" pitchFamily="2" charset="-78"/>
              </a:rPr>
              <a:t>مسئول مدیریت </a:t>
            </a:r>
            <a:r>
              <a:rPr lang="en-US" sz="3200" dirty="0" err="1" smtClean="0">
                <a:solidFill>
                  <a:srgbClr val="FF0000"/>
                </a:solidFill>
                <a:cs typeface="B Nazanin" pitchFamily="2" charset="-78"/>
              </a:rPr>
              <a:t>MultiCasting</a:t>
            </a:r>
            <a:r>
              <a:rPr lang="fa-IR" sz="3200" dirty="0" smtClean="0">
                <a:solidFill>
                  <a:srgbClr val="FF0000"/>
                </a:solidFill>
                <a:cs typeface="B Nazanin" pitchFamily="2" charset="-78"/>
              </a:rPr>
              <a:t> در </a:t>
            </a:r>
            <a:r>
              <a:rPr lang="en-US" sz="3200" dirty="0" smtClean="0">
                <a:solidFill>
                  <a:srgbClr val="FF0000"/>
                </a:solidFill>
                <a:cs typeface="B Nazanin" pitchFamily="2" charset="-78"/>
              </a:rPr>
              <a:t>TCP/IP</a:t>
            </a:r>
            <a:endParaRPr lang="fa-IR" sz="3200" dirty="0" smtClean="0">
              <a:solidFill>
                <a:srgbClr val="FF0000"/>
              </a:solidFill>
              <a:cs typeface="B Nazanin" pitchFamily="2" charset="-78"/>
            </a:endParaRPr>
          </a:p>
          <a:p>
            <a:endParaRPr lang="fa-IR" sz="3600" dirty="0" smtClean="0">
              <a:cs typeface="B Nazanin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28204-C347-4276-9AD2-E4F47B219F0A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>
          <a:xfrm>
            <a:off x="3779093" y="6891263"/>
            <a:ext cx="3203914" cy="554559"/>
          </a:xfrm>
        </p:spPr>
        <p:txBody>
          <a:bodyPr/>
          <a:lstStyle/>
          <a:p>
            <a:r>
              <a:rPr lang="fa-IR" dirty="0" smtClean="0"/>
              <a:t>مهندسی اینترنت-بخش اول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631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76699" y="303946"/>
            <a:ext cx="8797078" cy="610654"/>
          </a:xfrm>
        </p:spPr>
        <p:txBody>
          <a:bodyPr/>
          <a:lstStyle/>
          <a:p>
            <a:pPr algn="r"/>
            <a:r>
              <a:rPr lang="fa-IR" dirty="0" smtClean="0">
                <a:cs typeface="B Titr" pitchFamily="2" charset="-78"/>
              </a:rPr>
              <a:t>لایه </a:t>
            </a:r>
            <a:r>
              <a:rPr lang="en-US" dirty="0" smtClean="0">
                <a:cs typeface="B Titr" pitchFamily="2" charset="-78"/>
              </a:rPr>
              <a:t>Network Interface		</a:t>
            </a:r>
            <a:endParaRPr lang="fa-IR" dirty="0">
              <a:cs typeface="B Titr" pitchFamily="2" charset="-78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sz="quarter" idx="13"/>
          </p:nvPr>
        </p:nvSpPr>
        <p:spPr>
          <a:xfrm>
            <a:off x="682749" y="1418655"/>
            <a:ext cx="8797078" cy="5976664"/>
          </a:xfrm>
        </p:spPr>
        <p:txBody>
          <a:bodyPr>
            <a:normAutofit/>
          </a:bodyPr>
          <a:lstStyle/>
          <a:p>
            <a:r>
              <a:rPr lang="fa-IR" sz="3600" dirty="0" smtClean="0">
                <a:cs typeface="B Nazanin" pitchFamily="2" charset="-78"/>
              </a:rPr>
              <a:t>مسئول استقرار داده  و دریافت داده برروی محیط انتقال </a:t>
            </a:r>
          </a:p>
          <a:p>
            <a:r>
              <a:rPr lang="fa-IR" sz="3600" dirty="0" smtClean="0">
                <a:cs typeface="B Nazanin" pitchFamily="2" charset="-78"/>
              </a:rPr>
              <a:t>پروتکل های:</a:t>
            </a:r>
            <a:r>
              <a:rPr lang="en-US" sz="3600" dirty="0" err="1" smtClean="0">
                <a:cs typeface="B Nazanin" pitchFamily="2" charset="-78"/>
              </a:rPr>
              <a:t>Ethernet,ATM</a:t>
            </a:r>
            <a:r>
              <a:rPr lang="fa-IR" sz="3600" dirty="0" smtClean="0">
                <a:cs typeface="B Nazanin" pitchFamily="2" charset="-78"/>
              </a:rPr>
              <a:t>(نحوه ارسال داده)</a:t>
            </a:r>
          </a:p>
          <a:p>
            <a:r>
              <a:rPr lang="fa-IR" sz="3600" dirty="0" smtClean="0">
                <a:cs typeface="B Nazanin" pitchFamily="2" charset="-78"/>
              </a:rPr>
              <a:t>شامل: </a:t>
            </a:r>
            <a:r>
              <a:rPr lang="fa-IR" sz="3600" dirty="0" smtClean="0">
                <a:solidFill>
                  <a:srgbClr val="FFFF00"/>
                </a:solidFill>
                <a:cs typeface="B Nazanin" pitchFamily="2" charset="-78"/>
              </a:rPr>
              <a:t>بخش فیزیکی(کابل شبکه و آداپتورهای شبکه)</a:t>
            </a:r>
          </a:p>
          <a:p>
            <a:r>
              <a:rPr lang="fa-IR" sz="3600" dirty="0" smtClean="0">
                <a:solidFill>
                  <a:srgbClr val="FFFF00"/>
                </a:solidFill>
                <a:cs typeface="B Nazanin" pitchFamily="2" charset="-78"/>
              </a:rPr>
              <a:t>آداپتور شبکه:</a:t>
            </a:r>
          </a:p>
          <a:p>
            <a:pPr lvl="2"/>
            <a:r>
              <a:rPr lang="en-US" sz="3600" dirty="0" smtClean="0">
                <a:solidFill>
                  <a:srgbClr val="FFFF00"/>
                </a:solidFill>
                <a:cs typeface="B Nazanin" pitchFamily="2" charset="-78"/>
              </a:rPr>
              <a:t>66:B5-50-04-22-D4</a:t>
            </a:r>
            <a:r>
              <a:rPr lang="fa-IR" sz="3600" dirty="0" smtClean="0">
                <a:solidFill>
                  <a:srgbClr val="FFFF00"/>
                </a:solidFill>
                <a:cs typeface="B Nazanin" pitchFamily="2" charset="-78"/>
              </a:rPr>
              <a:t>(</a:t>
            </a:r>
            <a:r>
              <a:rPr lang="en-US" sz="3600" dirty="0">
                <a:solidFill>
                  <a:srgbClr val="FFFF00"/>
                </a:solidFill>
                <a:cs typeface="B Nazanin" pitchFamily="2" charset="-78"/>
              </a:rPr>
              <a:t>Mac Address</a:t>
            </a:r>
            <a:r>
              <a:rPr lang="fa-IR" sz="3600" dirty="0" smtClean="0">
                <a:solidFill>
                  <a:srgbClr val="FFFF00"/>
                </a:solidFill>
                <a:cs typeface="B Nazanin" pitchFamily="2" charset="-78"/>
              </a:rPr>
              <a:t>)</a:t>
            </a:r>
          </a:p>
          <a:p>
            <a:pPr lvl="2"/>
            <a:endParaRPr lang="fa-IR" sz="3600" dirty="0" smtClean="0">
              <a:solidFill>
                <a:srgbClr val="FFFF00"/>
              </a:solidFill>
              <a:cs typeface="B Nazanin" pitchFamily="2" charset="-78"/>
            </a:endParaRPr>
          </a:p>
          <a:p>
            <a:pPr lvl="2"/>
            <a:endParaRPr lang="fa-IR" sz="3600" dirty="0" smtClean="0">
              <a:solidFill>
                <a:srgbClr val="FFFF00"/>
              </a:solidFill>
              <a:cs typeface="B Nazanin" pitchFamily="2" charset="-78"/>
            </a:endParaRPr>
          </a:p>
          <a:p>
            <a:endParaRPr lang="fa-IR" sz="3600" dirty="0" smtClean="0">
              <a:solidFill>
                <a:srgbClr val="FFFF00"/>
              </a:solidFill>
              <a:cs typeface="B Nazanin" pitchFamily="2" charset="-78"/>
            </a:endParaRPr>
          </a:p>
          <a:p>
            <a:pPr lvl="1"/>
            <a:endParaRPr lang="fa-IR" sz="3600" dirty="0" smtClean="0">
              <a:cs typeface="B Nazanin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28204-C347-4276-9AD2-E4F47B219F0A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>
          <a:xfrm>
            <a:off x="3779093" y="6891263"/>
            <a:ext cx="3203914" cy="554559"/>
          </a:xfrm>
        </p:spPr>
        <p:txBody>
          <a:bodyPr/>
          <a:lstStyle/>
          <a:p>
            <a:r>
              <a:rPr lang="fa-IR" dirty="0" smtClean="0"/>
              <a:t>مهندسی اینترنت-بخش اول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1798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76699" y="303946"/>
            <a:ext cx="8797078" cy="610654"/>
          </a:xfrm>
        </p:spPr>
        <p:txBody>
          <a:bodyPr/>
          <a:lstStyle/>
          <a:p>
            <a:pPr algn="r"/>
            <a:r>
              <a:rPr lang="en-US" dirty="0" err="1" smtClean="0">
                <a:cs typeface="B Titr" pitchFamily="2" charset="-78"/>
              </a:rPr>
              <a:t>Ip</a:t>
            </a:r>
            <a:r>
              <a:rPr lang="en-US" dirty="0" smtClean="0">
                <a:cs typeface="B Titr" pitchFamily="2" charset="-78"/>
              </a:rPr>
              <a:t> Address</a:t>
            </a:r>
            <a:endParaRPr lang="fa-IR" dirty="0">
              <a:cs typeface="B Titr" pitchFamily="2" charset="-78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sz="quarter" idx="13"/>
          </p:nvPr>
        </p:nvSpPr>
        <p:spPr>
          <a:xfrm>
            <a:off x="682749" y="1418655"/>
            <a:ext cx="8797078" cy="5976664"/>
          </a:xfrm>
        </p:spPr>
        <p:txBody>
          <a:bodyPr>
            <a:normAutofit/>
          </a:bodyPr>
          <a:lstStyle/>
          <a:p>
            <a:pPr lvl="1"/>
            <a:r>
              <a:rPr lang="fa-IR" sz="3600" dirty="0" smtClean="0">
                <a:cs typeface="B Nazanin" pitchFamily="2" charset="-78"/>
              </a:rPr>
              <a:t>ارتباط = آدرس کامپیوتر مبدا و مقصد</a:t>
            </a:r>
          </a:p>
          <a:p>
            <a:pPr lvl="1"/>
            <a:r>
              <a:rPr lang="en-US" sz="3200" dirty="0" smtClean="0">
                <a:cs typeface="B Nazanin" pitchFamily="2" charset="-78"/>
              </a:rPr>
              <a:t>000.000.000.000</a:t>
            </a:r>
            <a:r>
              <a:rPr lang="fa-IR" sz="3200" dirty="0" smtClean="0">
                <a:cs typeface="B Nazanin" pitchFamily="2" charset="-78"/>
              </a:rPr>
              <a:t> و </a:t>
            </a:r>
            <a:r>
              <a:rPr lang="en-US" sz="3200" dirty="0" smtClean="0">
                <a:cs typeface="B Nazanin" pitchFamily="2" charset="-78"/>
              </a:rPr>
              <a:t>111.111.111.111</a:t>
            </a:r>
            <a:r>
              <a:rPr lang="fa-IR" sz="3200" dirty="0" smtClean="0">
                <a:cs typeface="B Nazanin" pitchFamily="2" charset="-78"/>
              </a:rPr>
              <a:t> (غ قابل استفاده)</a:t>
            </a:r>
          </a:p>
          <a:p>
            <a:pPr lvl="1"/>
            <a:r>
              <a:rPr lang="fa-IR" sz="3600" dirty="0" smtClean="0">
                <a:cs typeface="B Nazanin" pitchFamily="2" charset="-78"/>
              </a:rPr>
              <a:t>دوبخش: </a:t>
            </a:r>
          </a:p>
          <a:p>
            <a:pPr lvl="2"/>
            <a:r>
              <a:rPr lang="en-US" sz="3600" dirty="0" smtClean="0">
                <a:cs typeface="B Nazanin" pitchFamily="2" charset="-78"/>
              </a:rPr>
              <a:t>Network ID</a:t>
            </a:r>
          </a:p>
          <a:p>
            <a:pPr lvl="2"/>
            <a:r>
              <a:rPr lang="en-US" sz="3600" dirty="0" smtClean="0">
                <a:cs typeface="B Nazanin" pitchFamily="2" charset="-78"/>
              </a:rPr>
              <a:t>Host ID</a:t>
            </a:r>
            <a:endParaRPr lang="fa-IR" sz="3600" dirty="0" smtClean="0">
              <a:cs typeface="B Nazanin" pitchFamily="2" charset="-78"/>
            </a:endParaRPr>
          </a:p>
          <a:p>
            <a:pPr lvl="1"/>
            <a:r>
              <a:rPr lang="fa-IR" sz="3600" dirty="0" smtClean="0">
                <a:cs typeface="B Nazanin" pitchFamily="2" charset="-78"/>
              </a:rPr>
              <a:t>کلاس ها:</a:t>
            </a:r>
            <a:r>
              <a:rPr lang="en-US" sz="3600" dirty="0">
                <a:cs typeface="B Nazanin" pitchFamily="2" charset="-78"/>
              </a:rPr>
              <a:t> </a:t>
            </a:r>
            <a:r>
              <a:rPr lang="en-US" sz="3600" dirty="0" smtClean="0">
                <a:cs typeface="B Nazanin" pitchFamily="2" charset="-78"/>
              </a:rPr>
              <a:t>A , B, C, D , E </a:t>
            </a:r>
            <a:endParaRPr lang="fa-IR" sz="3600" dirty="0" smtClean="0">
              <a:cs typeface="B Nazanin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28204-C347-4276-9AD2-E4F47B219F0A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>
          <a:xfrm>
            <a:off x="3779093" y="6891263"/>
            <a:ext cx="3203914" cy="554559"/>
          </a:xfrm>
        </p:spPr>
        <p:txBody>
          <a:bodyPr/>
          <a:lstStyle/>
          <a:p>
            <a:r>
              <a:rPr lang="fa-IR" dirty="0" smtClean="0"/>
              <a:t>مهندسی اینترنت-بخش اول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097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76699" y="303946"/>
            <a:ext cx="8797078" cy="610654"/>
          </a:xfrm>
        </p:spPr>
        <p:txBody>
          <a:bodyPr/>
          <a:lstStyle/>
          <a:p>
            <a:pPr algn="r"/>
            <a:r>
              <a:rPr lang="en-US" dirty="0" smtClean="0">
                <a:cs typeface="B Titr" pitchFamily="2" charset="-78"/>
              </a:rPr>
              <a:t>…</a:t>
            </a:r>
            <a:endParaRPr lang="fa-IR" dirty="0">
              <a:cs typeface="B Titr" pitchFamily="2" charset="-78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733" y="1490663"/>
            <a:ext cx="9289032" cy="4752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28204-C347-4276-9AD2-E4F47B219F0A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>
          <a:xfrm>
            <a:off x="3779093" y="6891263"/>
            <a:ext cx="3203914" cy="554559"/>
          </a:xfrm>
        </p:spPr>
        <p:txBody>
          <a:bodyPr/>
          <a:lstStyle/>
          <a:p>
            <a:r>
              <a:rPr lang="fa-IR" dirty="0" smtClean="0"/>
              <a:t>مهندسی اینترنت-بخش اول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1346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701" y="2499742"/>
            <a:ext cx="9711670" cy="31673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76699" y="303946"/>
            <a:ext cx="8797078" cy="610654"/>
          </a:xfrm>
        </p:spPr>
        <p:txBody>
          <a:bodyPr/>
          <a:lstStyle/>
          <a:p>
            <a:pPr algn="r"/>
            <a:r>
              <a:rPr lang="en-US" dirty="0" smtClean="0">
                <a:cs typeface="B Titr" pitchFamily="2" charset="-78"/>
              </a:rPr>
              <a:t>…</a:t>
            </a:r>
            <a:endParaRPr lang="fa-IR" dirty="0">
              <a:cs typeface="B Titr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28204-C347-4276-9AD2-E4F47B219F0A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>
          <a:xfrm>
            <a:off x="3779093" y="6891263"/>
            <a:ext cx="3203914" cy="554559"/>
          </a:xfrm>
        </p:spPr>
        <p:txBody>
          <a:bodyPr/>
          <a:lstStyle/>
          <a:p>
            <a:r>
              <a:rPr lang="fa-IR" dirty="0" smtClean="0"/>
              <a:t>مهندسی اینترنت-بخش اول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0310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76699" y="303946"/>
            <a:ext cx="8797078" cy="610654"/>
          </a:xfrm>
        </p:spPr>
        <p:txBody>
          <a:bodyPr/>
          <a:lstStyle/>
          <a:p>
            <a:pPr algn="r"/>
            <a:r>
              <a:rPr lang="en-US" dirty="0" err="1" smtClean="0">
                <a:cs typeface="B Titr" pitchFamily="2" charset="-78"/>
              </a:rPr>
              <a:t>Subneting</a:t>
            </a:r>
            <a:endParaRPr lang="fa-IR" dirty="0">
              <a:cs typeface="B Titr" pitchFamily="2" charset="-78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6805" y="2282751"/>
            <a:ext cx="7848872" cy="49600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Content Placeholder 2"/>
          <p:cNvSpPr>
            <a:spLocks noGrp="1"/>
          </p:cNvSpPr>
          <p:nvPr>
            <p:ph sz="quarter" idx="13"/>
          </p:nvPr>
        </p:nvSpPr>
        <p:spPr>
          <a:xfrm>
            <a:off x="695118" y="961500"/>
            <a:ext cx="8797078" cy="5976664"/>
          </a:xfrm>
        </p:spPr>
        <p:txBody>
          <a:bodyPr>
            <a:normAutofit/>
          </a:bodyPr>
          <a:lstStyle/>
          <a:p>
            <a:pPr lvl="1"/>
            <a:r>
              <a:rPr lang="fa-IR" sz="3600" dirty="0" smtClean="0">
                <a:cs typeface="B Nazanin" pitchFamily="2" charset="-78"/>
              </a:rPr>
              <a:t>تعداد هاست زیاد=مدیریت تحت یک </a:t>
            </a:r>
            <a:r>
              <a:rPr lang="en-US" sz="3600" dirty="0" err="1" smtClean="0">
                <a:cs typeface="B Nazanin" pitchFamily="2" charset="-78"/>
              </a:rPr>
              <a:t>Lan</a:t>
            </a:r>
            <a:r>
              <a:rPr lang="fa-IR" sz="3600" dirty="0" smtClean="0">
                <a:cs typeface="B Nazanin" pitchFamily="2" charset="-78"/>
              </a:rPr>
              <a:t> بسیار مشکل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28204-C347-4276-9AD2-E4F47B219F0A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>
          <a:xfrm>
            <a:off x="3779093" y="6891263"/>
            <a:ext cx="3203914" cy="554559"/>
          </a:xfrm>
        </p:spPr>
        <p:txBody>
          <a:bodyPr/>
          <a:lstStyle/>
          <a:p>
            <a:r>
              <a:rPr lang="fa-IR" dirty="0" smtClean="0"/>
              <a:t>مهندسی اینترنت-بخش اول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0377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76699" y="303946"/>
            <a:ext cx="8797078" cy="610654"/>
          </a:xfrm>
        </p:spPr>
        <p:txBody>
          <a:bodyPr/>
          <a:lstStyle/>
          <a:p>
            <a:pPr algn="r"/>
            <a:r>
              <a:rPr lang="en-US" dirty="0" err="1" smtClean="0">
                <a:cs typeface="B Titr" pitchFamily="2" charset="-78"/>
              </a:rPr>
              <a:t>SubnetMask</a:t>
            </a:r>
            <a:endParaRPr lang="fa-IR" dirty="0">
              <a:cs typeface="B Titr" pitchFamily="2" charset="-78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749" y="986606"/>
            <a:ext cx="5120407" cy="54577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5003229" y="5379095"/>
            <a:ext cx="4568901" cy="610654"/>
          </a:xfrm>
          <a:prstGeom prst="rect">
            <a:avLst/>
          </a:prstGeom>
        </p:spPr>
        <p:txBody>
          <a:bodyPr vert="horz" lIns="101370" tIns="50685" rIns="101370" bIns="50685" rtlCol="0" anchor="b" anchorCtr="0">
            <a:noAutofit/>
          </a:bodyPr>
          <a:lstStyle>
            <a:lvl1pPr algn="l" defTabSz="1013704" rtl="1" eaLnBrk="1" latinLnBrk="0" hangingPunct="1">
              <a:spcBef>
                <a:spcPct val="0"/>
              </a:spcBef>
              <a:buNone/>
              <a:defRPr sz="3300" kern="1200" cap="all" spc="55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fa-IR" dirty="0" smtClean="0">
                <a:cs typeface="B Nazanin" pitchFamily="2" charset="-78"/>
              </a:rPr>
              <a:t>بایت سوم=255=زیرشبکه</a:t>
            </a:r>
            <a:endParaRPr lang="fa-IR" dirty="0">
              <a:cs typeface="B Nazanin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28204-C347-4276-9AD2-E4F47B219F0A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>
          <a:xfrm>
            <a:off x="3779093" y="6891263"/>
            <a:ext cx="3203914" cy="554559"/>
          </a:xfrm>
        </p:spPr>
        <p:txBody>
          <a:bodyPr/>
          <a:lstStyle/>
          <a:p>
            <a:r>
              <a:rPr lang="fa-IR" dirty="0" smtClean="0"/>
              <a:t>مهندسی اینترنت-بخش اول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0487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76699" y="303946"/>
            <a:ext cx="8797078" cy="610654"/>
          </a:xfrm>
        </p:spPr>
        <p:txBody>
          <a:bodyPr/>
          <a:lstStyle/>
          <a:p>
            <a:pPr algn="r"/>
            <a:r>
              <a:rPr lang="fa-IR" sz="3600" spc="33" dirty="0" smtClean="0">
                <a:latin typeface="+mn-lt"/>
                <a:ea typeface="+mn-ea"/>
                <a:cs typeface="B Nazanin" pitchFamily="2" charset="-78"/>
              </a:rPr>
              <a:t>مثال برای حالت استاندارد:</a:t>
            </a:r>
            <a:endParaRPr lang="fa-IR" sz="3600" spc="33" dirty="0">
              <a:latin typeface="+mn-lt"/>
              <a:ea typeface="+mn-ea"/>
              <a:cs typeface="B Nazanin" pitchFamily="2" charset="-78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sz="quarter" idx="13"/>
          </p:nvPr>
        </p:nvSpPr>
        <p:spPr>
          <a:xfrm>
            <a:off x="695118" y="961500"/>
            <a:ext cx="8797078" cy="5976664"/>
          </a:xfrm>
        </p:spPr>
        <p:txBody>
          <a:bodyPr>
            <a:normAutofit/>
          </a:bodyPr>
          <a:lstStyle/>
          <a:p>
            <a:pPr lvl="1"/>
            <a:r>
              <a:rPr lang="fa-IR" sz="3200" dirty="0" smtClean="0">
                <a:cs typeface="B Nazanin" pitchFamily="2" charset="-78"/>
              </a:rPr>
              <a:t>فرض کنید که در یک سازمان با کلاس </a:t>
            </a:r>
            <a:r>
              <a:rPr lang="en-US" sz="3200" dirty="0" smtClean="0">
                <a:cs typeface="B Nazanin" pitchFamily="2" charset="-78"/>
              </a:rPr>
              <a:t>B</a:t>
            </a:r>
            <a:r>
              <a:rPr lang="fa-IR" sz="3200" dirty="0" smtClean="0">
                <a:cs typeface="B Nazanin" pitchFamily="2" charset="-78"/>
              </a:rPr>
              <a:t> بخواهیم حداکثر 254 زیرشبکه تعریف کنیم.الگوی زیر شبکه باید به چه شکلی باشد؟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741" y="3722912"/>
            <a:ext cx="6155755" cy="576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741" y="4298975"/>
            <a:ext cx="8887844" cy="1728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28204-C347-4276-9AD2-E4F47B219F0A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>
          <a:xfrm>
            <a:off x="3779093" y="6891263"/>
            <a:ext cx="3203914" cy="554559"/>
          </a:xfrm>
        </p:spPr>
        <p:txBody>
          <a:bodyPr/>
          <a:lstStyle/>
          <a:p>
            <a:r>
              <a:rPr lang="fa-IR" dirty="0" smtClean="0"/>
              <a:t>مهندسی اینترنت-بخش اول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9938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76699" y="303946"/>
            <a:ext cx="8797078" cy="610654"/>
          </a:xfrm>
        </p:spPr>
        <p:txBody>
          <a:bodyPr/>
          <a:lstStyle/>
          <a:p>
            <a:pPr algn="r"/>
            <a:r>
              <a:rPr lang="fa-IR" sz="3600" spc="33" dirty="0" smtClean="0">
                <a:latin typeface="+mn-lt"/>
                <a:ea typeface="+mn-ea"/>
                <a:cs typeface="B Nazanin" pitchFamily="2" charset="-78"/>
              </a:rPr>
              <a:t>مثال برای حالت غیر استاندارد:</a:t>
            </a:r>
            <a:endParaRPr lang="fa-IR" sz="3600" spc="33" dirty="0">
              <a:latin typeface="+mn-lt"/>
              <a:ea typeface="+mn-ea"/>
              <a:cs typeface="B Nazanin" pitchFamily="2" charset="-78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sz="quarter" idx="13"/>
          </p:nvPr>
        </p:nvSpPr>
        <p:spPr>
          <a:xfrm>
            <a:off x="695118" y="961500"/>
            <a:ext cx="8797078" cy="5976664"/>
          </a:xfrm>
        </p:spPr>
        <p:txBody>
          <a:bodyPr>
            <a:normAutofit/>
          </a:bodyPr>
          <a:lstStyle/>
          <a:p>
            <a:pPr lvl="1" algn="just"/>
            <a:r>
              <a:rPr lang="fa-IR" sz="3200" dirty="0" smtClean="0">
                <a:cs typeface="B Nazanin" pitchFamily="2" charset="-78"/>
              </a:rPr>
              <a:t>فرض کنید که در یک سازمان با کلاس از نوع  </a:t>
            </a:r>
            <a:r>
              <a:rPr lang="en-US" sz="3200" dirty="0" smtClean="0">
                <a:cs typeface="B Nazanin" pitchFamily="2" charset="-78"/>
              </a:rPr>
              <a:t>B</a:t>
            </a:r>
            <a:r>
              <a:rPr lang="fa-IR" sz="3200" dirty="0" smtClean="0">
                <a:cs typeface="B Nazanin" pitchFamily="2" charset="-78"/>
              </a:rPr>
              <a:t> بخواهیم حداکثر 28 زیرشبکه با تعداد 1000 میزبان برای هرکدام تعریف کنیم.الگوی زیر شبکه را رسم کنید</a:t>
            </a:r>
          </a:p>
          <a:p>
            <a:pPr lvl="1" algn="just"/>
            <a:r>
              <a:rPr lang="fa-IR" sz="3200" dirty="0" smtClean="0">
                <a:cs typeface="B Nazanin" pitchFamily="2" charset="-78"/>
              </a:rPr>
              <a:t>نکته: باید الگو را برای مقادیر بیشتر طراحی کنیم نه فقط برای 1000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709" y="4470202"/>
            <a:ext cx="6689449" cy="4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709" y="4875039"/>
            <a:ext cx="5947861" cy="50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709" y="5307087"/>
            <a:ext cx="8856984" cy="13395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28204-C347-4276-9AD2-E4F47B219F0A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10" name="Date Placeholder 1"/>
          <p:cNvSpPr>
            <a:spLocks noGrp="1"/>
          </p:cNvSpPr>
          <p:nvPr>
            <p:ph type="dt" sz="half" idx="10"/>
          </p:nvPr>
        </p:nvSpPr>
        <p:spPr>
          <a:xfrm>
            <a:off x="3779093" y="6891263"/>
            <a:ext cx="3203914" cy="554559"/>
          </a:xfrm>
        </p:spPr>
        <p:txBody>
          <a:bodyPr/>
          <a:lstStyle/>
          <a:p>
            <a:r>
              <a:rPr lang="fa-IR" dirty="0" smtClean="0"/>
              <a:t>مهندسی اینترنت-بخش اول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083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76699" y="303946"/>
            <a:ext cx="8797078" cy="610654"/>
          </a:xfrm>
        </p:spPr>
        <p:txBody>
          <a:bodyPr/>
          <a:lstStyle/>
          <a:p>
            <a:pPr algn="r"/>
            <a:r>
              <a:rPr lang="fa-IR" sz="3600" spc="33" dirty="0" smtClean="0">
                <a:latin typeface="+mn-lt"/>
                <a:ea typeface="+mn-ea"/>
                <a:cs typeface="B Nazanin" pitchFamily="2" charset="-78"/>
              </a:rPr>
              <a:t>نکته:</a:t>
            </a:r>
            <a:endParaRPr lang="fa-IR" sz="3600" spc="33" dirty="0">
              <a:latin typeface="+mn-lt"/>
              <a:ea typeface="+mn-ea"/>
              <a:cs typeface="B Nazanin" pitchFamily="2" charset="-78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sz="quarter" idx="13"/>
          </p:nvPr>
        </p:nvSpPr>
        <p:spPr>
          <a:xfrm>
            <a:off x="695118" y="961500"/>
            <a:ext cx="8797078" cy="5976664"/>
          </a:xfrm>
        </p:spPr>
        <p:txBody>
          <a:bodyPr>
            <a:normAutofit/>
          </a:bodyPr>
          <a:lstStyle/>
          <a:p>
            <a:pPr lvl="1" algn="just"/>
            <a:r>
              <a:rPr lang="fa-IR" sz="3200" dirty="0" smtClean="0">
                <a:cs typeface="B Nazanin" pitchFamily="2" charset="-78"/>
              </a:rPr>
              <a:t>برای دانستن این که دو کامپیوتر در یک </a:t>
            </a:r>
            <a:r>
              <a:rPr lang="en-US" sz="3200" dirty="0" smtClean="0">
                <a:cs typeface="B Nazanin" pitchFamily="2" charset="-78"/>
              </a:rPr>
              <a:t>LAN</a:t>
            </a:r>
            <a:r>
              <a:rPr lang="fa-IR" sz="3200" dirty="0" smtClean="0">
                <a:cs typeface="B Nazanin" pitchFamily="2" charset="-78"/>
              </a:rPr>
              <a:t> قرار دارند باید آدرس زیر شبکه (دودویی) را در آدرس مبدا و مقصد </a:t>
            </a:r>
            <a:r>
              <a:rPr lang="en-US" sz="3200" dirty="0" smtClean="0">
                <a:cs typeface="B Nazanin" pitchFamily="2" charset="-78"/>
              </a:rPr>
              <a:t>AND</a:t>
            </a:r>
            <a:r>
              <a:rPr lang="fa-IR" sz="3200" dirty="0" smtClean="0">
                <a:cs typeface="B Nazanin" pitchFamily="2" charset="-78"/>
              </a:rPr>
              <a:t> کنیم . اگر جواب ها یکسان باشند یعنی دو کامپیوتر در یک </a:t>
            </a:r>
            <a:r>
              <a:rPr lang="en-US" sz="3200" dirty="0" smtClean="0">
                <a:cs typeface="B Nazanin" pitchFamily="2" charset="-78"/>
              </a:rPr>
              <a:t>LAN </a:t>
            </a:r>
            <a:r>
              <a:rPr lang="fa-IR" sz="3200" dirty="0" smtClean="0">
                <a:cs typeface="B Nazanin" pitchFamily="2" charset="-78"/>
              </a:rPr>
              <a:t> قرار دارند.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28204-C347-4276-9AD2-E4F47B219F0A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>
          <a:xfrm>
            <a:off x="3779093" y="6891263"/>
            <a:ext cx="3203914" cy="554559"/>
          </a:xfrm>
        </p:spPr>
        <p:txBody>
          <a:bodyPr/>
          <a:lstStyle/>
          <a:p>
            <a:r>
              <a:rPr lang="fa-IR" dirty="0" smtClean="0"/>
              <a:t>مهندسی اینترنت-بخش اول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2896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99" y="303946"/>
            <a:ext cx="8797078" cy="610654"/>
          </a:xfrm>
        </p:spPr>
        <p:txBody>
          <a:bodyPr/>
          <a:lstStyle/>
          <a:p>
            <a:pPr algn="r"/>
            <a:r>
              <a:rPr lang="fa-IR" dirty="0" smtClean="0">
                <a:cs typeface="B Titr" pitchFamily="2" charset="-78"/>
              </a:rPr>
              <a:t>پروتکل </a:t>
            </a:r>
            <a:r>
              <a:rPr lang="en-US" dirty="0" smtClean="0">
                <a:cs typeface="B Titr" pitchFamily="2" charset="-78"/>
              </a:rPr>
              <a:t>TCP/IP</a:t>
            </a:r>
            <a:endParaRPr lang="fa-IR" dirty="0">
              <a:cs typeface="B Titr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28204-C347-4276-9AD2-E4F47B219F0A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76699" y="914599"/>
            <a:ext cx="8797078" cy="6264695"/>
          </a:xfrm>
        </p:spPr>
        <p:txBody>
          <a:bodyPr>
            <a:normAutofit/>
          </a:bodyPr>
          <a:lstStyle/>
          <a:p>
            <a:r>
              <a:rPr lang="fa-IR" sz="3600" dirty="0" smtClean="0">
                <a:cs typeface="B Nazanin" pitchFamily="2" charset="-78"/>
              </a:rPr>
              <a:t>یکی از مهم ترین پروتکل ها در شبکه</a:t>
            </a:r>
          </a:p>
          <a:p>
            <a:r>
              <a:rPr lang="fa-IR" sz="3600" dirty="0" smtClean="0">
                <a:cs typeface="B Nazanin" pitchFamily="2" charset="-78"/>
              </a:rPr>
              <a:t>استفاده در زمینه برقراری ارتباط(اینترنت)</a:t>
            </a:r>
          </a:p>
          <a:p>
            <a:r>
              <a:rPr lang="fa-IR" sz="3600" dirty="0" smtClean="0">
                <a:cs typeface="B Nazanin" pitchFamily="2" charset="-78"/>
              </a:rPr>
              <a:t>پروتکل:</a:t>
            </a:r>
          </a:p>
          <a:p>
            <a:pPr lvl="1"/>
            <a:r>
              <a:rPr lang="fa-IR" sz="3600" dirty="0" smtClean="0">
                <a:cs typeface="B Nazanin" pitchFamily="2" charset="-78"/>
              </a:rPr>
              <a:t>قوانینی جهت قانونمند نمودن نحوه ارتباط در شبکه</a:t>
            </a:r>
          </a:p>
          <a:p>
            <a:endParaRPr lang="fa-IR" sz="3600" dirty="0">
              <a:cs typeface="B Nazanin" pitchFamily="2" charset="-78"/>
            </a:endParaRPr>
          </a:p>
        </p:txBody>
      </p:sp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>
          <a:xfrm>
            <a:off x="3779093" y="6891263"/>
            <a:ext cx="3203914" cy="554559"/>
          </a:xfrm>
        </p:spPr>
        <p:txBody>
          <a:bodyPr/>
          <a:lstStyle/>
          <a:p>
            <a:r>
              <a:rPr lang="fa-IR" dirty="0" smtClean="0"/>
              <a:t>مهندسی اینترنت-بخش اول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9019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76699" y="303946"/>
            <a:ext cx="8797078" cy="610654"/>
          </a:xfrm>
        </p:spPr>
        <p:txBody>
          <a:bodyPr/>
          <a:lstStyle/>
          <a:p>
            <a:pPr algn="r"/>
            <a:r>
              <a:rPr lang="fa-IR" sz="3600" spc="33" dirty="0" smtClean="0">
                <a:latin typeface="+mn-lt"/>
                <a:ea typeface="+mn-ea"/>
                <a:cs typeface="B Nazanin" pitchFamily="2" charset="-78"/>
              </a:rPr>
              <a:t>مثال :</a:t>
            </a:r>
            <a:endParaRPr lang="fa-IR" sz="3600" spc="33" dirty="0">
              <a:latin typeface="+mn-lt"/>
              <a:ea typeface="+mn-ea"/>
              <a:cs typeface="B Nazanin" pitchFamily="2" charset="-78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sz="quarter" idx="13"/>
          </p:nvPr>
        </p:nvSpPr>
        <p:spPr>
          <a:xfrm>
            <a:off x="695118" y="961500"/>
            <a:ext cx="8797078" cy="5976664"/>
          </a:xfrm>
        </p:spPr>
        <p:txBody>
          <a:bodyPr>
            <a:normAutofit/>
          </a:bodyPr>
          <a:lstStyle/>
          <a:p>
            <a:pPr lvl="1"/>
            <a:r>
              <a:rPr lang="fa-IR" sz="3200" dirty="0" smtClean="0">
                <a:cs typeface="B Nazanin" pitchFamily="2" charset="-78"/>
              </a:rPr>
              <a:t>در ادامه مثال قبلی اگر آدرس مبدا 135.17.231.24 و آدرس مقصد 235.17.224.15 باشد تعیین کنید که آیا دو آدرس متعلق به یک </a:t>
            </a:r>
            <a:r>
              <a:rPr lang="en-US" sz="3200" dirty="0" smtClean="0">
                <a:cs typeface="B Nazanin" pitchFamily="2" charset="-78"/>
              </a:rPr>
              <a:t>LAN</a:t>
            </a:r>
            <a:r>
              <a:rPr lang="fa-IR" sz="3200" dirty="0" smtClean="0">
                <a:cs typeface="B Nazanin" pitchFamily="2" charset="-78"/>
              </a:rPr>
              <a:t> هستند؟ </a:t>
            </a:r>
          </a:p>
          <a:p>
            <a:pPr marL="506852" lvl="1" indent="0">
              <a:buNone/>
            </a:pPr>
            <a:endParaRPr lang="fa-IR" sz="3200" dirty="0" smtClean="0">
              <a:cs typeface="B Nazanin" pitchFamily="2" charset="-78"/>
            </a:endParaRPr>
          </a:p>
          <a:p>
            <a:pPr marL="506852" lvl="1" indent="0">
              <a:buNone/>
            </a:pPr>
            <a:endParaRPr lang="fa-IR" sz="3200" dirty="0">
              <a:cs typeface="B Nazanin" pitchFamily="2" charset="-78"/>
            </a:endParaRPr>
          </a:p>
          <a:p>
            <a:pPr marL="506852" lvl="1" indent="0">
              <a:buNone/>
            </a:pPr>
            <a:endParaRPr lang="fa-IR" sz="3200" dirty="0" smtClean="0">
              <a:cs typeface="B Nazanin" pitchFamily="2" charset="-78"/>
            </a:endParaRPr>
          </a:p>
          <a:p>
            <a:pPr marL="506852" lvl="1" indent="0">
              <a:buNone/>
            </a:pPr>
            <a:endParaRPr lang="fa-IR" sz="3200" dirty="0">
              <a:cs typeface="B Nazanin" pitchFamily="2" charset="-78"/>
            </a:endParaRPr>
          </a:p>
          <a:p>
            <a:pPr marL="506852" lvl="1" indent="0">
              <a:buNone/>
            </a:pPr>
            <a:endParaRPr lang="fa-IR" sz="3200" dirty="0" smtClean="0">
              <a:cs typeface="B Nazanin" pitchFamily="2" charset="-78"/>
            </a:endParaRPr>
          </a:p>
          <a:p>
            <a:pPr marL="506852" lvl="1" indent="0">
              <a:buNone/>
            </a:pPr>
            <a:r>
              <a:rPr lang="fa-IR" sz="3200" dirty="0" smtClean="0">
                <a:cs typeface="B Nazanin" pitchFamily="2" charset="-78"/>
              </a:rPr>
              <a:t>نتیجه هردو یکسان است پس در یک </a:t>
            </a:r>
            <a:r>
              <a:rPr lang="en-US" sz="3200" dirty="0" smtClean="0">
                <a:cs typeface="B Nazanin" pitchFamily="2" charset="-78"/>
              </a:rPr>
              <a:t>LAN</a:t>
            </a:r>
            <a:r>
              <a:rPr lang="fa-IR" sz="3200" dirty="0" smtClean="0">
                <a:cs typeface="B Nazanin" pitchFamily="2" charset="-78"/>
              </a:rPr>
              <a:t> قرار دارند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717" y="2764339"/>
            <a:ext cx="6843038" cy="16522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9493" y="3650903"/>
            <a:ext cx="1469132" cy="17060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717" y="4395341"/>
            <a:ext cx="6843038" cy="17038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28204-C347-4276-9AD2-E4F47B219F0A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10" name="Date Placeholder 1"/>
          <p:cNvSpPr>
            <a:spLocks noGrp="1"/>
          </p:cNvSpPr>
          <p:nvPr>
            <p:ph type="dt" sz="half" idx="10"/>
          </p:nvPr>
        </p:nvSpPr>
        <p:spPr>
          <a:xfrm>
            <a:off x="3779093" y="6891263"/>
            <a:ext cx="3203914" cy="554559"/>
          </a:xfrm>
        </p:spPr>
        <p:txBody>
          <a:bodyPr/>
          <a:lstStyle/>
          <a:p>
            <a:r>
              <a:rPr lang="fa-IR" dirty="0" smtClean="0"/>
              <a:t>مهندسی اینترنت-بخش اول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400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76699" y="303946"/>
            <a:ext cx="8797078" cy="610654"/>
          </a:xfrm>
        </p:spPr>
        <p:txBody>
          <a:bodyPr/>
          <a:lstStyle/>
          <a:p>
            <a:pPr algn="r"/>
            <a:r>
              <a:rPr lang="fa-IR" sz="3600" spc="33" dirty="0" smtClean="0">
                <a:latin typeface="+mn-lt"/>
                <a:ea typeface="+mn-ea"/>
                <a:cs typeface="B Nazanin" pitchFamily="2" charset="-78"/>
              </a:rPr>
              <a:t>لایه های مختلف مدل </a:t>
            </a:r>
            <a:r>
              <a:rPr lang="en-US" sz="3600" spc="33" dirty="0" smtClean="0">
                <a:latin typeface="+mn-lt"/>
                <a:ea typeface="+mn-ea"/>
                <a:cs typeface="B Nazanin" pitchFamily="2" charset="-78"/>
              </a:rPr>
              <a:t>TCP/IP</a:t>
            </a:r>
            <a:r>
              <a:rPr lang="fa-IR" sz="3600" spc="33" dirty="0" smtClean="0">
                <a:latin typeface="+mn-lt"/>
                <a:ea typeface="+mn-ea"/>
                <a:cs typeface="B Nazanin" pitchFamily="2" charset="-78"/>
              </a:rPr>
              <a:t>:</a:t>
            </a:r>
            <a:endParaRPr lang="fa-IR" sz="3600" spc="33" dirty="0">
              <a:latin typeface="+mn-lt"/>
              <a:ea typeface="+mn-ea"/>
              <a:cs typeface="B Nazanin" pitchFamily="2" charset="-78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sz="quarter" idx="13"/>
          </p:nvPr>
        </p:nvSpPr>
        <p:spPr>
          <a:xfrm>
            <a:off x="695118" y="961500"/>
            <a:ext cx="8797078" cy="5976664"/>
          </a:xfrm>
        </p:spPr>
        <p:txBody>
          <a:bodyPr>
            <a:normAutofit/>
          </a:bodyPr>
          <a:lstStyle/>
          <a:p>
            <a:pPr lvl="1"/>
            <a:endParaRPr lang="fa-IR" sz="3600" dirty="0" smtClean="0">
              <a:cs typeface="B Nazanin" pitchFamily="2" charset="-78"/>
            </a:endParaRPr>
          </a:p>
          <a:p>
            <a:pPr lvl="1"/>
            <a:endParaRPr lang="fa-IR" sz="3600" dirty="0" smtClean="0">
              <a:cs typeface="B Nazanin" pitchFamily="2" charset="-78"/>
            </a:endParaRPr>
          </a:p>
          <a:p>
            <a:pPr lvl="1"/>
            <a:endParaRPr lang="fa-IR" sz="3600" dirty="0" smtClean="0">
              <a:cs typeface="B Nazanin" pitchFamily="2" charset="-78"/>
            </a:endParaRPr>
          </a:p>
          <a:p>
            <a:pPr lvl="1"/>
            <a:endParaRPr lang="fa-IR" sz="3600" dirty="0" smtClean="0">
              <a:cs typeface="B Nazanin" pitchFamily="2" charset="-78"/>
            </a:endParaRPr>
          </a:p>
          <a:p>
            <a:pPr marL="506852" lvl="1" indent="0">
              <a:buNone/>
            </a:pPr>
            <a:endParaRPr lang="fa-IR" sz="3600" dirty="0" smtClean="0">
              <a:cs typeface="B Nazanin" pitchFamily="2" charset="-78"/>
            </a:endParaRPr>
          </a:p>
          <a:p>
            <a:pPr marL="506852" lvl="1" indent="0">
              <a:buNone/>
            </a:pPr>
            <a:endParaRPr lang="fa-IR" sz="3600" dirty="0">
              <a:cs typeface="B Nazanin" pitchFamily="2" charset="-78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13" y="1346647"/>
            <a:ext cx="7615167" cy="4780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28204-C347-4276-9AD2-E4F47B219F0A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>
          <a:xfrm>
            <a:off x="3779093" y="6891263"/>
            <a:ext cx="3203914" cy="554559"/>
          </a:xfrm>
        </p:spPr>
        <p:txBody>
          <a:bodyPr/>
          <a:lstStyle/>
          <a:p>
            <a:r>
              <a:rPr lang="fa-IR" dirty="0" smtClean="0"/>
              <a:t>مهندسی اینترنت-بخش اول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4986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quarter" idx="13"/>
          </p:nvPr>
        </p:nvSpPr>
        <p:spPr>
          <a:xfrm>
            <a:off x="695118" y="961500"/>
            <a:ext cx="8797078" cy="5976664"/>
          </a:xfrm>
        </p:spPr>
        <p:txBody>
          <a:bodyPr>
            <a:normAutofit/>
          </a:bodyPr>
          <a:lstStyle/>
          <a:p>
            <a:pPr marL="506852" lvl="1" indent="0" algn="just">
              <a:buNone/>
            </a:pPr>
            <a:r>
              <a:rPr lang="fa-IR" sz="3600" dirty="0">
                <a:solidFill>
                  <a:srgbClr val="92D050"/>
                </a:solidFill>
                <a:cs typeface="B Nazanin" pitchFamily="2" charset="-78"/>
              </a:rPr>
              <a:t>لایه واسط شبکه در مدل </a:t>
            </a:r>
            <a:r>
              <a:rPr lang="en-US" sz="3600" dirty="0">
                <a:solidFill>
                  <a:srgbClr val="92D050"/>
                </a:solidFill>
                <a:cs typeface="B Nazanin" pitchFamily="2" charset="-78"/>
              </a:rPr>
              <a:t>TCP/IP</a:t>
            </a:r>
            <a:r>
              <a:rPr lang="fa-IR" sz="3600" dirty="0">
                <a:solidFill>
                  <a:srgbClr val="92D050"/>
                </a:solidFill>
                <a:cs typeface="B Nazanin" pitchFamily="2" charset="-78"/>
              </a:rPr>
              <a:t> معادل دو لایه فیزیکی و پیوند داده در مدل</a:t>
            </a:r>
            <a:r>
              <a:rPr lang="en-US" sz="3600" dirty="0">
                <a:solidFill>
                  <a:srgbClr val="92D050"/>
                </a:solidFill>
                <a:cs typeface="B Nazanin" pitchFamily="2" charset="-78"/>
              </a:rPr>
              <a:t>OSI</a:t>
            </a:r>
            <a:r>
              <a:rPr lang="fa-IR" sz="3600" dirty="0">
                <a:solidFill>
                  <a:srgbClr val="92D050"/>
                </a:solidFill>
                <a:cs typeface="B Nazanin" pitchFamily="2" charset="-78"/>
              </a:rPr>
              <a:t> </a:t>
            </a:r>
            <a:r>
              <a:rPr lang="fa-IR" sz="3600" dirty="0" smtClean="0">
                <a:solidFill>
                  <a:srgbClr val="92D050"/>
                </a:solidFill>
                <a:cs typeface="B Nazanin" pitchFamily="2" charset="-78"/>
              </a:rPr>
              <a:t>است وظایف این لایه:</a:t>
            </a:r>
          </a:p>
          <a:p>
            <a:pPr lvl="1" algn="just"/>
            <a:r>
              <a:rPr lang="fa-IR" sz="3600" dirty="0" smtClean="0">
                <a:cs typeface="B Nazanin" pitchFamily="2" charset="-78"/>
              </a:rPr>
              <a:t>ایجاد یک کانال بدون خطا از دید لایه بالاتر </a:t>
            </a:r>
          </a:p>
          <a:p>
            <a:pPr lvl="1" algn="just"/>
            <a:r>
              <a:rPr lang="fa-IR" sz="3600" dirty="0" smtClean="0">
                <a:cs typeface="B Nazanin" pitchFamily="2" charset="-78"/>
              </a:rPr>
              <a:t>ارسال دیتا از هریک از کانال های ارتباطی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28204-C347-4276-9AD2-E4F47B219F0A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10"/>
          </p:nvPr>
        </p:nvSpPr>
        <p:spPr>
          <a:xfrm>
            <a:off x="3779093" y="6891263"/>
            <a:ext cx="3203914" cy="554559"/>
          </a:xfrm>
        </p:spPr>
        <p:txBody>
          <a:bodyPr/>
          <a:lstStyle/>
          <a:p>
            <a:r>
              <a:rPr lang="fa-IR" dirty="0" smtClean="0"/>
              <a:t>مهندسی اینترنت-بخش اول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2624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quarter" idx="13"/>
          </p:nvPr>
        </p:nvSpPr>
        <p:spPr>
          <a:xfrm>
            <a:off x="695118" y="961500"/>
            <a:ext cx="8797078" cy="5976664"/>
          </a:xfrm>
        </p:spPr>
        <p:txBody>
          <a:bodyPr>
            <a:normAutofit/>
          </a:bodyPr>
          <a:lstStyle/>
          <a:p>
            <a:pPr marL="506852" lvl="1" indent="0" algn="just">
              <a:buNone/>
            </a:pPr>
            <a:r>
              <a:rPr lang="fa-IR" sz="3600" dirty="0" smtClean="0">
                <a:solidFill>
                  <a:srgbClr val="92D050"/>
                </a:solidFill>
                <a:cs typeface="B Nazanin" pitchFamily="2" charset="-78"/>
              </a:rPr>
              <a:t>ارتباطات (قرار دادن داده ها روی کانال های ارتباطی) به صورت زیر انجام میپذیرد</a:t>
            </a:r>
          </a:p>
          <a:p>
            <a:pPr lvl="1" algn="just"/>
            <a:r>
              <a:rPr lang="fa-IR" sz="3600" dirty="0" smtClean="0">
                <a:cs typeface="B Nazanin" pitchFamily="2" charset="-78"/>
              </a:rPr>
              <a:t>نقطه به نقطه با لینک اختصاصی</a:t>
            </a:r>
          </a:p>
          <a:p>
            <a:pPr lvl="1" algn="just"/>
            <a:r>
              <a:rPr lang="fa-IR" sz="3600" dirty="0" smtClean="0">
                <a:cs typeface="B Nazanin" pitchFamily="2" charset="-78"/>
              </a:rPr>
              <a:t>ارسال داده بر روی کانال مشترک</a:t>
            </a:r>
          </a:p>
          <a:p>
            <a:pPr lvl="1" algn="just"/>
            <a:endParaRPr lang="fa-IR" sz="3600" dirty="0">
              <a:cs typeface="B Nazanin" pitchFamily="2" charset="-78"/>
            </a:endParaRPr>
          </a:p>
          <a:p>
            <a:pPr marL="1013704" lvl="2" indent="0" algn="just">
              <a:buNone/>
            </a:pPr>
            <a:r>
              <a:rPr lang="fa-IR" sz="3600" dirty="0" smtClean="0">
                <a:cs typeface="B Nazanin" pitchFamily="2" charset="-78"/>
              </a:rPr>
              <a:t>		</a:t>
            </a:r>
            <a:r>
              <a:rPr lang="fa-IR" sz="4400" b="1" dirty="0" smtClean="0">
                <a:solidFill>
                  <a:srgbClr val="FF0000"/>
                </a:solidFill>
                <a:cs typeface="B Nazanin" pitchFamily="2" charset="-78"/>
              </a:rPr>
              <a:t>لایه شبکه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28204-C347-4276-9AD2-E4F47B219F0A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10"/>
          </p:nvPr>
        </p:nvSpPr>
        <p:spPr>
          <a:xfrm>
            <a:off x="3779093" y="6891263"/>
            <a:ext cx="3203914" cy="554559"/>
          </a:xfrm>
        </p:spPr>
        <p:txBody>
          <a:bodyPr/>
          <a:lstStyle/>
          <a:p>
            <a:r>
              <a:rPr lang="fa-IR" dirty="0" smtClean="0"/>
              <a:t>مهندسی اینترنت-بخش اول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288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quarter" idx="13"/>
          </p:nvPr>
        </p:nvSpPr>
        <p:spPr>
          <a:xfrm>
            <a:off x="695118" y="961500"/>
            <a:ext cx="8797078" cy="5976664"/>
          </a:xfrm>
        </p:spPr>
        <p:txBody>
          <a:bodyPr>
            <a:normAutofit/>
          </a:bodyPr>
          <a:lstStyle/>
          <a:p>
            <a:pPr marL="506852" lvl="1" indent="0" algn="just">
              <a:buNone/>
            </a:pPr>
            <a:r>
              <a:rPr lang="fa-IR" sz="3600" dirty="0" smtClean="0">
                <a:solidFill>
                  <a:srgbClr val="FFFF00"/>
                </a:solidFill>
                <a:cs typeface="B Nazanin" pitchFamily="2" charset="-78"/>
              </a:rPr>
              <a:t>استانداردهای انتقال داده خطوط نقطه به نقطه (مثل سیم تلفن):</a:t>
            </a:r>
          </a:p>
          <a:p>
            <a:pPr marL="506852" lvl="1" indent="0" algn="just">
              <a:buNone/>
            </a:pPr>
            <a:endParaRPr lang="fa-IR" sz="3600" dirty="0" smtClean="0">
              <a:cs typeface="B Nazanin" pitchFamily="2" charset="-78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25" y="3002831"/>
            <a:ext cx="9070028" cy="16880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28204-C347-4276-9AD2-E4F47B219F0A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>
          <a:xfrm>
            <a:off x="3779093" y="6891263"/>
            <a:ext cx="3203914" cy="554559"/>
          </a:xfrm>
        </p:spPr>
        <p:txBody>
          <a:bodyPr/>
          <a:lstStyle/>
          <a:p>
            <a:r>
              <a:rPr lang="fa-IR" dirty="0" smtClean="0"/>
              <a:t>مهندسی اینترنت-بخش اول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078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76699" y="303946"/>
            <a:ext cx="8797078" cy="610654"/>
          </a:xfrm>
        </p:spPr>
        <p:txBody>
          <a:bodyPr/>
          <a:lstStyle/>
          <a:p>
            <a:pPr algn="r"/>
            <a:r>
              <a:rPr lang="fa-IR" sz="3600" b="1" spc="33" dirty="0" smtClean="0">
                <a:solidFill>
                  <a:srgbClr val="FFFF00"/>
                </a:solidFill>
                <a:latin typeface="+mn-lt"/>
                <a:ea typeface="+mn-ea"/>
                <a:cs typeface="B Nazanin" pitchFamily="2" charset="-78"/>
              </a:rPr>
              <a:t>پروتکل </a:t>
            </a:r>
            <a:r>
              <a:rPr lang="en-US" sz="3600" b="1" spc="33" dirty="0" smtClean="0">
                <a:solidFill>
                  <a:srgbClr val="FFFF00"/>
                </a:solidFill>
                <a:latin typeface="+mn-lt"/>
                <a:ea typeface="+mn-ea"/>
                <a:cs typeface="B Nazanin" pitchFamily="2" charset="-78"/>
              </a:rPr>
              <a:t>SLIP</a:t>
            </a:r>
            <a:r>
              <a:rPr lang="fa-IR" sz="3600" b="1" spc="33" dirty="0" smtClean="0">
                <a:solidFill>
                  <a:srgbClr val="FFFF00"/>
                </a:solidFill>
                <a:latin typeface="+mn-lt"/>
                <a:ea typeface="+mn-ea"/>
                <a:cs typeface="B Nazanin" pitchFamily="2" charset="-78"/>
              </a:rPr>
              <a:t>:</a:t>
            </a:r>
            <a:endParaRPr lang="fa-IR" sz="3600" b="1" spc="33" dirty="0">
              <a:solidFill>
                <a:srgbClr val="FFFF00"/>
              </a:solidFill>
              <a:latin typeface="+mn-lt"/>
              <a:ea typeface="+mn-ea"/>
              <a:cs typeface="B Nazanin" pitchFamily="2" charset="-78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sz="quarter" idx="13"/>
          </p:nvPr>
        </p:nvSpPr>
        <p:spPr>
          <a:xfrm>
            <a:off x="695118" y="961500"/>
            <a:ext cx="8797078" cy="5976664"/>
          </a:xfrm>
        </p:spPr>
        <p:txBody>
          <a:bodyPr>
            <a:normAutofit/>
          </a:bodyPr>
          <a:lstStyle/>
          <a:p>
            <a:pPr lvl="1" algn="just"/>
            <a:r>
              <a:rPr lang="fa-IR" sz="3600" dirty="0" smtClean="0">
                <a:cs typeface="B Nazanin" pitchFamily="2" charset="-78"/>
              </a:rPr>
              <a:t>بسیار ساده جهت ارسال بین مبدا و مقصد به صورت نقطه به نقطه</a:t>
            </a:r>
          </a:p>
          <a:p>
            <a:pPr lvl="1" algn="just"/>
            <a:r>
              <a:rPr lang="fa-IR" sz="3600" dirty="0" smtClean="0">
                <a:cs typeface="B Nazanin" pitchFamily="2" charset="-78"/>
              </a:rPr>
              <a:t>کاراکتر خاص برای هر کامپیوتر که بیانگر شروع ارسال داده است</a:t>
            </a:r>
          </a:p>
          <a:p>
            <a:pPr lvl="1" algn="just"/>
            <a:r>
              <a:rPr lang="fa-IR" sz="3600" dirty="0" smtClean="0">
                <a:cs typeface="B Nazanin" pitchFamily="2" charset="-78"/>
              </a:rPr>
              <a:t>بعد از اتمام ارسال داه دوباره کاراکتر ارسال می شود</a:t>
            </a:r>
          </a:p>
          <a:p>
            <a:pPr marL="506852" lvl="1" indent="0" algn="just">
              <a:buNone/>
            </a:pPr>
            <a:r>
              <a:rPr lang="fa-IR" sz="3600" dirty="0" smtClean="0">
                <a:solidFill>
                  <a:srgbClr val="FFFF00"/>
                </a:solidFill>
                <a:cs typeface="B Nazanin" pitchFamily="2" charset="-78"/>
              </a:rPr>
              <a:t>قاب فریم در این روش :</a:t>
            </a:r>
          </a:p>
          <a:p>
            <a:pPr marL="506852" lvl="1" indent="0" algn="just">
              <a:buNone/>
            </a:pPr>
            <a:r>
              <a:rPr lang="fa-IR" sz="3600" dirty="0" smtClean="0">
                <a:cs typeface="B Nazanin" pitchFamily="2" charset="-78"/>
              </a:rPr>
              <a:t>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2829" y="5235079"/>
            <a:ext cx="7056784" cy="7560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28204-C347-4276-9AD2-E4F47B219F0A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>
          <a:xfrm>
            <a:off x="3779093" y="6891263"/>
            <a:ext cx="3203914" cy="554559"/>
          </a:xfrm>
        </p:spPr>
        <p:txBody>
          <a:bodyPr/>
          <a:lstStyle/>
          <a:p>
            <a:r>
              <a:rPr lang="fa-IR" dirty="0" smtClean="0"/>
              <a:t>مهندسی اینترنت-بخش اول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7542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76699" y="303946"/>
            <a:ext cx="8797078" cy="610654"/>
          </a:xfrm>
        </p:spPr>
        <p:txBody>
          <a:bodyPr/>
          <a:lstStyle/>
          <a:p>
            <a:pPr algn="r"/>
            <a:r>
              <a:rPr lang="fa-IR" sz="3600" b="1" spc="33" dirty="0" smtClean="0">
                <a:solidFill>
                  <a:srgbClr val="FFFF00"/>
                </a:solidFill>
                <a:latin typeface="+mn-lt"/>
                <a:ea typeface="+mn-ea"/>
                <a:cs typeface="B Nazanin" pitchFamily="2" charset="-78"/>
              </a:rPr>
              <a:t>اشکالات این روش:</a:t>
            </a:r>
            <a:endParaRPr lang="fa-IR" sz="3600" b="1" spc="33" dirty="0">
              <a:solidFill>
                <a:srgbClr val="FFFF00"/>
              </a:solidFill>
              <a:latin typeface="+mn-lt"/>
              <a:ea typeface="+mn-ea"/>
              <a:cs typeface="B Nazanin" pitchFamily="2" charset="-78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sz="quarter" idx="13"/>
          </p:nvPr>
        </p:nvSpPr>
        <p:spPr>
          <a:xfrm>
            <a:off x="695118" y="961500"/>
            <a:ext cx="8797078" cy="5976664"/>
          </a:xfrm>
        </p:spPr>
        <p:txBody>
          <a:bodyPr>
            <a:normAutofit/>
          </a:bodyPr>
          <a:lstStyle/>
          <a:p>
            <a:pPr lvl="1" algn="just"/>
            <a:r>
              <a:rPr lang="fa-IR" sz="3600" dirty="0" smtClean="0">
                <a:cs typeface="B Nazanin" pitchFamily="2" charset="-78"/>
              </a:rPr>
              <a:t>هیچ مکانیزمی برای کشف خطا وجود ندارد</a:t>
            </a:r>
          </a:p>
          <a:p>
            <a:pPr lvl="1" algn="just"/>
            <a:r>
              <a:rPr lang="fa-IR" sz="3600" dirty="0" smtClean="0">
                <a:cs typeface="B Nazanin" pitchFamily="2" charset="-78"/>
              </a:rPr>
              <a:t>قابل استفاده در هر نوع شبکه های نیست(عدم وجود </a:t>
            </a:r>
            <a:r>
              <a:rPr lang="en-US" sz="3600" dirty="0" smtClean="0">
                <a:cs typeface="B Nazanin" pitchFamily="2" charset="-78"/>
              </a:rPr>
              <a:t>IP</a:t>
            </a:r>
            <a:r>
              <a:rPr lang="fa-IR" sz="3600" dirty="0" smtClean="0">
                <a:cs typeface="B Nazanin" pitchFamily="2" charset="-78"/>
              </a:rPr>
              <a:t> بین مبدا و مقصد)</a:t>
            </a:r>
          </a:p>
          <a:p>
            <a:pPr lvl="1" algn="just"/>
            <a:r>
              <a:rPr lang="fa-IR" sz="3600" dirty="0" smtClean="0">
                <a:cs typeface="B Nazanin" pitchFamily="2" charset="-78"/>
              </a:rPr>
              <a:t>عدم وجود  روشی برای </a:t>
            </a:r>
            <a:r>
              <a:rPr lang="en-US" sz="3600" dirty="0" smtClean="0">
                <a:cs typeface="B Nazanin" pitchFamily="2" charset="-78"/>
              </a:rPr>
              <a:t>Authentication</a:t>
            </a:r>
            <a:r>
              <a:rPr lang="fa-IR" sz="3600" dirty="0" smtClean="0">
                <a:cs typeface="B Nazanin" pitchFamily="2" charset="-78"/>
              </a:rPr>
              <a:t>(امنیت پایین)</a:t>
            </a:r>
          </a:p>
          <a:p>
            <a:pPr lvl="1" algn="just"/>
            <a:r>
              <a:rPr lang="fa-IR" sz="3600" dirty="0" smtClean="0">
                <a:cs typeface="B Nazanin" pitchFamily="2" charset="-78"/>
              </a:rPr>
              <a:t>جایگزینی کاراکتر </a:t>
            </a:r>
            <a:r>
              <a:rPr lang="en-US" sz="3600" dirty="0" smtClean="0">
                <a:cs typeface="B Nazanin" pitchFamily="2" charset="-78"/>
              </a:rPr>
              <a:t>0C</a:t>
            </a:r>
            <a:r>
              <a:rPr lang="fa-IR" sz="3600" dirty="0" smtClean="0">
                <a:cs typeface="B Nazanin" pitchFamily="2" charset="-78"/>
              </a:rPr>
              <a:t> (نمادانتهای داده) با </a:t>
            </a:r>
            <a:r>
              <a:rPr lang="en-US" sz="3600" dirty="0" smtClean="0">
                <a:cs typeface="B Nazanin" pitchFamily="2" charset="-78"/>
              </a:rPr>
              <a:t>DB ,DC</a:t>
            </a:r>
            <a:endParaRPr lang="fa-IR" sz="3600" dirty="0" smtClean="0">
              <a:cs typeface="B Nazanin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28204-C347-4276-9AD2-E4F47B219F0A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>
          <a:xfrm>
            <a:off x="3779093" y="6891263"/>
            <a:ext cx="3203914" cy="554559"/>
          </a:xfrm>
        </p:spPr>
        <p:txBody>
          <a:bodyPr/>
          <a:lstStyle/>
          <a:p>
            <a:r>
              <a:rPr lang="fa-IR" dirty="0" smtClean="0"/>
              <a:t>مهندسی اینترنت-بخش اول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7951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76699" y="303946"/>
            <a:ext cx="8797078" cy="610654"/>
          </a:xfrm>
        </p:spPr>
        <p:txBody>
          <a:bodyPr/>
          <a:lstStyle/>
          <a:p>
            <a:pPr algn="r"/>
            <a:r>
              <a:rPr lang="fa-IR" sz="3600" b="1" spc="33" dirty="0" smtClean="0">
                <a:solidFill>
                  <a:srgbClr val="FFFF00"/>
                </a:solidFill>
                <a:latin typeface="+mn-lt"/>
                <a:ea typeface="+mn-ea"/>
                <a:cs typeface="B Nazanin" pitchFamily="2" charset="-78"/>
              </a:rPr>
              <a:t>پروتکل </a:t>
            </a:r>
            <a:r>
              <a:rPr lang="en-US" sz="3600" b="1" spc="33" dirty="0" smtClean="0">
                <a:solidFill>
                  <a:srgbClr val="FFFF00"/>
                </a:solidFill>
                <a:latin typeface="+mn-lt"/>
                <a:ea typeface="+mn-ea"/>
                <a:cs typeface="B Nazanin" pitchFamily="2" charset="-78"/>
              </a:rPr>
              <a:t>PPP</a:t>
            </a:r>
            <a:endParaRPr lang="fa-IR" sz="3600" b="1" spc="33" dirty="0">
              <a:solidFill>
                <a:srgbClr val="FFFF00"/>
              </a:solidFill>
              <a:latin typeface="+mn-lt"/>
              <a:ea typeface="+mn-ea"/>
              <a:cs typeface="B Nazanin" pitchFamily="2" charset="-78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sz="quarter" idx="13"/>
          </p:nvPr>
        </p:nvSpPr>
        <p:spPr>
          <a:xfrm>
            <a:off x="695118" y="961500"/>
            <a:ext cx="8797078" cy="5976664"/>
          </a:xfrm>
        </p:spPr>
        <p:txBody>
          <a:bodyPr>
            <a:normAutofit lnSpcReduction="10000"/>
          </a:bodyPr>
          <a:lstStyle/>
          <a:p>
            <a:pPr lvl="1" algn="just"/>
            <a:endParaRPr lang="fa-IR" sz="3600" dirty="0" smtClean="0">
              <a:cs typeface="B Nazanin" pitchFamily="2" charset="-78"/>
            </a:endParaRPr>
          </a:p>
          <a:p>
            <a:pPr lvl="1" algn="just"/>
            <a:endParaRPr lang="fa-IR" sz="3600" dirty="0">
              <a:cs typeface="B Nazanin" pitchFamily="2" charset="-78"/>
            </a:endParaRPr>
          </a:p>
          <a:p>
            <a:pPr lvl="1" algn="just"/>
            <a:endParaRPr lang="fa-IR" sz="3600" dirty="0" smtClean="0">
              <a:cs typeface="B Nazanin" pitchFamily="2" charset="-78"/>
            </a:endParaRPr>
          </a:p>
          <a:p>
            <a:pPr lvl="1" algn="just"/>
            <a:r>
              <a:rPr lang="fa-IR" sz="3600" dirty="0" smtClean="0">
                <a:cs typeface="B Nazanin" pitchFamily="2" charset="-78"/>
              </a:rPr>
              <a:t>ایجاد ارتباط توسط بسته های خاصی بنام </a:t>
            </a:r>
            <a:r>
              <a:rPr lang="en-US" sz="3600" dirty="0" smtClean="0">
                <a:cs typeface="B Nazanin" pitchFamily="2" charset="-78"/>
              </a:rPr>
              <a:t>LCP</a:t>
            </a:r>
            <a:endParaRPr lang="fa-IR" sz="3600" dirty="0" smtClean="0">
              <a:cs typeface="B Nazanin" pitchFamily="2" charset="-78"/>
            </a:endParaRPr>
          </a:p>
          <a:p>
            <a:pPr lvl="1" algn="just"/>
            <a:r>
              <a:rPr lang="en-US" sz="3600" dirty="0" smtClean="0">
                <a:solidFill>
                  <a:srgbClr val="FF0000"/>
                </a:solidFill>
                <a:cs typeface="B Nazanin" pitchFamily="2" charset="-78"/>
              </a:rPr>
              <a:t>LCP</a:t>
            </a:r>
            <a:r>
              <a:rPr lang="fa-IR" sz="3600" dirty="0" smtClean="0">
                <a:solidFill>
                  <a:srgbClr val="FF0000"/>
                </a:solidFill>
                <a:cs typeface="B Nazanin" pitchFamily="2" charset="-78"/>
              </a:rPr>
              <a:t>: </a:t>
            </a:r>
            <a:r>
              <a:rPr lang="fa-IR" sz="3600" dirty="0" smtClean="0">
                <a:cs typeface="B Nazanin" pitchFamily="2" charset="-78"/>
              </a:rPr>
              <a:t>مشخص کننده  لینک (مسیر) بین مبدا و مقصد و تنظیم برخی پارامترهای پروتکل </a:t>
            </a:r>
            <a:r>
              <a:rPr lang="en-US" sz="3600" dirty="0" err="1" smtClean="0">
                <a:cs typeface="B Nazanin" pitchFamily="2" charset="-78"/>
              </a:rPr>
              <a:t>ppp</a:t>
            </a:r>
            <a:endParaRPr lang="fa-IR" sz="3600" dirty="0" smtClean="0">
              <a:cs typeface="B Nazanin" pitchFamily="2" charset="-78"/>
            </a:endParaRPr>
          </a:p>
          <a:p>
            <a:pPr lvl="1" algn="just"/>
            <a:r>
              <a:rPr lang="en-US" sz="3600" dirty="0" smtClean="0">
                <a:solidFill>
                  <a:srgbClr val="FF0000"/>
                </a:solidFill>
                <a:cs typeface="B Nazanin" pitchFamily="2" charset="-78"/>
              </a:rPr>
              <a:t>NCP</a:t>
            </a:r>
            <a:r>
              <a:rPr lang="fa-IR" sz="3600" dirty="0" smtClean="0">
                <a:cs typeface="B Nazanin" pitchFamily="2" charset="-78"/>
              </a:rPr>
              <a:t>:مشخص کننده برخی پارامترهای ارتباطی شبکه(طول فیلد دیتا) و تنظیم آدرس</a:t>
            </a:r>
            <a:r>
              <a:rPr lang="en-US" sz="3600" dirty="0" smtClean="0">
                <a:cs typeface="B Nazanin" pitchFamily="2" charset="-78"/>
              </a:rPr>
              <a:t>IP</a:t>
            </a:r>
            <a:r>
              <a:rPr lang="fa-IR" sz="3600" dirty="0" smtClean="0">
                <a:cs typeface="B Nazanin" pitchFamily="2" charset="-78"/>
              </a:rPr>
              <a:t> موقت برای کامپیوتر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9112" y="986607"/>
            <a:ext cx="10448925" cy="197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28204-C347-4276-9AD2-E4F47B219F0A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>
          <a:xfrm>
            <a:off x="3779093" y="6891263"/>
            <a:ext cx="3203914" cy="554559"/>
          </a:xfrm>
        </p:spPr>
        <p:txBody>
          <a:bodyPr/>
          <a:lstStyle/>
          <a:p>
            <a:r>
              <a:rPr lang="fa-IR" dirty="0" smtClean="0"/>
              <a:t>مهندسی اینترنت-بخش اول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078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76699" y="303946"/>
            <a:ext cx="8797078" cy="610654"/>
          </a:xfrm>
        </p:spPr>
        <p:txBody>
          <a:bodyPr/>
          <a:lstStyle/>
          <a:p>
            <a:pPr algn="r"/>
            <a:r>
              <a:rPr lang="en-US" sz="3600" b="1" spc="33" dirty="0" smtClean="0">
                <a:solidFill>
                  <a:srgbClr val="FFFF00"/>
                </a:solidFill>
                <a:latin typeface="+mn-lt"/>
                <a:ea typeface="+mn-ea"/>
                <a:cs typeface="B Nazanin" pitchFamily="2" charset="-78"/>
              </a:rPr>
              <a:t>…</a:t>
            </a:r>
            <a:endParaRPr lang="fa-IR" sz="3600" b="1" spc="33" dirty="0">
              <a:solidFill>
                <a:srgbClr val="FFFF00"/>
              </a:solidFill>
              <a:latin typeface="+mn-lt"/>
              <a:ea typeface="+mn-ea"/>
              <a:cs typeface="B Nazanin" pitchFamily="2" charset="-78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sz="quarter" idx="13"/>
          </p:nvPr>
        </p:nvSpPr>
        <p:spPr>
          <a:xfrm>
            <a:off x="695118" y="961500"/>
            <a:ext cx="8797078" cy="5976664"/>
          </a:xfrm>
        </p:spPr>
        <p:txBody>
          <a:bodyPr>
            <a:normAutofit/>
          </a:bodyPr>
          <a:lstStyle/>
          <a:p>
            <a:pPr lvl="1" algn="just"/>
            <a:r>
              <a:rPr lang="fa-IR" sz="3600" dirty="0" smtClean="0">
                <a:cs typeface="B Nazanin" pitchFamily="2" charset="-78"/>
              </a:rPr>
              <a:t>پس از پایان ارسال داده:</a:t>
            </a:r>
          </a:p>
          <a:p>
            <a:pPr lvl="2" algn="just"/>
            <a:r>
              <a:rPr lang="fa-IR" sz="3600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B Nazanin" pitchFamily="2" charset="-78"/>
              </a:rPr>
              <a:t>ارسال یک بسته </a:t>
            </a:r>
            <a:r>
              <a:rPr lang="en-US" sz="3600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B Nazanin" pitchFamily="2" charset="-78"/>
              </a:rPr>
              <a:t>NCP</a:t>
            </a:r>
            <a:r>
              <a:rPr lang="fa-IR" sz="3600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B Nazanin" pitchFamily="2" charset="-78"/>
              </a:rPr>
              <a:t> جهت  آزادسازی آدرس </a:t>
            </a:r>
            <a:r>
              <a:rPr lang="en-US" sz="3600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B Nazanin" pitchFamily="2" charset="-78"/>
              </a:rPr>
              <a:t>IP</a:t>
            </a:r>
            <a:endParaRPr lang="fa-IR" sz="3600" dirty="0" smtClean="0">
              <a:solidFill>
                <a:schemeClr val="tx2">
                  <a:lumMod val="60000"/>
                  <a:lumOff val="40000"/>
                </a:schemeClr>
              </a:solidFill>
              <a:cs typeface="B Nazanin" pitchFamily="2" charset="-78"/>
            </a:endParaRPr>
          </a:p>
          <a:p>
            <a:pPr lvl="2" algn="just"/>
            <a:r>
              <a:rPr lang="fa-IR" sz="3600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B Nazanin" pitchFamily="2" charset="-78"/>
              </a:rPr>
              <a:t>ارسال یک بسته </a:t>
            </a:r>
            <a:r>
              <a:rPr lang="en-US" sz="3600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B Nazanin" pitchFamily="2" charset="-78"/>
              </a:rPr>
              <a:t>LCP</a:t>
            </a:r>
            <a:r>
              <a:rPr lang="fa-IR" sz="3600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B Nazanin" pitchFamily="2" charset="-78"/>
              </a:rPr>
              <a:t> جهت قطع ارتباط به شکل فیزیکی</a:t>
            </a: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063" y="951111"/>
            <a:ext cx="8896350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28204-C347-4276-9AD2-E4F47B219F0A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>
          <a:xfrm>
            <a:off x="3779093" y="6891263"/>
            <a:ext cx="3203914" cy="554559"/>
          </a:xfrm>
        </p:spPr>
        <p:txBody>
          <a:bodyPr/>
          <a:lstStyle/>
          <a:p>
            <a:r>
              <a:rPr lang="fa-IR" dirty="0" smtClean="0"/>
              <a:t>مهندسی اینترنت-بخش اول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7418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76699" y="303946"/>
            <a:ext cx="8797078" cy="610654"/>
          </a:xfrm>
        </p:spPr>
        <p:txBody>
          <a:bodyPr/>
          <a:lstStyle/>
          <a:p>
            <a:pPr algn="r"/>
            <a:r>
              <a:rPr lang="fa-IR" sz="3600" b="1" spc="33" dirty="0" smtClean="0">
                <a:solidFill>
                  <a:srgbClr val="FFFF00"/>
                </a:solidFill>
                <a:latin typeface="+mn-lt"/>
                <a:ea typeface="+mn-ea"/>
                <a:cs typeface="B Titr" pitchFamily="2" charset="-78"/>
              </a:rPr>
              <a:t>کانال های اشتراکی</a:t>
            </a:r>
            <a:endParaRPr lang="fa-IR" sz="3600" b="1" spc="33" dirty="0">
              <a:solidFill>
                <a:srgbClr val="FFFF00"/>
              </a:solidFill>
              <a:latin typeface="+mn-lt"/>
              <a:ea typeface="+mn-ea"/>
              <a:cs typeface="B Titr" pitchFamily="2" charset="-78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sz="quarter" idx="13"/>
          </p:nvPr>
        </p:nvSpPr>
        <p:spPr>
          <a:xfrm>
            <a:off x="695118" y="961500"/>
            <a:ext cx="8797078" cy="5976664"/>
          </a:xfrm>
        </p:spPr>
        <p:txBody>
          <a:bodyPr>
            <a:normAutofit/>
          </a:bodyPr>
          <a:lstStyle/>
          <a:p>
            <a:pPr lvl="1" algn="just"/>
            <a:r>
              <a:rPr lang="fa-IR" sz="3600" dirty="0" smtClean="0">
                <a:cs typeface="B Nazanin" pitchFamily="2" charset="-78"/>
              </a:rPr>
              <a:t>در این کانال ها به دلیل امکان برخورد بین بسته های اطلاعاتی الگوریتم های متنوعی ارائه می شود</a:t>
            </a:r>
          </a:p>
          <a:p>
            <a:pPr marL="506852" lvl="1" indent="0" algn="just">
              <a:buNone/>
            </a:pPr>
            <a:r>
              <a:rPr lang="fa-IR" sz="3200" cap="all" dirty="0">
                <a:solidFill>
                  <a:srgbClr val="FFFF00"/>
                </a:solidFill>
                <a:cs typeface="B Titr" pitchFamily="2" charset="-78"/>
              </a:rPr>
              <a:t>مدیریت کانال</a:t>
            </a:r>
            <a:r>
              <a:rPr lang="fa-IR" sz="3200" cap="all" dirty="0" smtClean="0">
                <a:solidFill>
                  <a:srgbClr val="FFFF00"/>
                </a:solidFill>
                <a:cs typeface="B Titr" pitchFamily="2" charset="-78"/>
              </a:rPr>
              <a:t>:</a:t>
            </a:r>
          </a:p>
          <a:p>
            <a:pPr marL="506852" lvl="1" indent="0" algn="just">
              <a:buNone/>
            </a:pPr>
            <a:r>
              <a:rPr lang="fa-IR" sz="3600" dirty="0">
                <a:cs typeface="B Nazanin" pitchFamily="2" charset="-78"/>
              </a:rPr>
              <a:t>1- </a:t>
            </a:r>
            <a:r>
              <a:rPr lang="en-US" sz="3600" dirty="0">
                <a:cs typeface="B Nazanin" pitchFamily="2" charset="-78"/>
              </a:rPr>
              <a:t>ALOHA</a:t>
            </a:r>
            <a:r>
              <a:rPr lang="fa-IR" sz="3600" dirty="0">
                <a:cs typeface="B Nazanin" pitchFamily="2" charset="-78"/>
              </a:rPr>
              <a:t> </a:t>
            </a:r>
            <a:r>
              <a:rPr lang="fa-IR" sz="3600" dirty="0" smtClean="0">
                <a:cs typeface="B Nazanin" pitchFamily="2" charset="-78"/>
              </a:rPr>
              <a:t>محض</a:t>
            </a:r>
          </a:p>
          <a:p>
            <a:pPr marL="506852" lvl="1" indent="0" algn="just">
              <a:buNone/>
            </a:pPr>
            <a:r>
              <a:rPr lang="fa-IR" sz="3600" dirty="0" smtClean="0">
                <a:cs typeface="B Nazanin" pitchFamily="2" charset="-78"/>
              </a:rPr>
              <a:t>2- </a:t>
            </a:r>
            <a:r>
              <a:rPr lang="en-US" sz="3600" dirty="0" smtClean="0">
                <a:cs typeface="B Nazanin" pitchFamily="2" charset="-78"/>
              </a:rPr>
              <a:t>ALOHA</a:t>
            </a:r>
            <a:r>
              <a:rPr lang="fa-IR" sz="3600" dirty="0" smtClean="0">
                <a:cs typeface="B Nazanin" pitchFamily="2" charset="-78"/>
              </a:rPr>
              <a:t> برهه ای </a:t>
            </a:r>
          </a:p>
          <a:p>
            <a:pPr marL="506852" lvl="1" indent="0" algn="just">
              <a:buNone/>
            </a:pPr>
            <a:r>
              <a:rPr lang="fa-IR" sz="3600" dirty="0" smtClean="0">
                <a:cs typeface="B Nazanin" pitchFamily="2" charset="-78"/>
              </a:rPr>
              <a:t>3- پروتکل </a:t>
            </a:r>
            <a:r>
              <a:rPr lang="en-US" sz="3600" dirty="0" smtClean="0">
                <a:cs typeface="B Nazanin" pitchFamily="2" charset="-78"/>
              </a:rPr>
              <a:t>CSMA/CD</a:t>
            </a:r>
            <a:endParaRPr lang="fa-IR" sz="3600" dirty="0">
              <a:cs typeface="B Nazanin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28204-C347-4276-9AD2-E4F47B219F0A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>
          <a:xfrm>
            <a:off x="3779093" y="6891263"/>
            <a:ext cx="3203914" cy="554559"/>
          </a:xfrm>
        </p:spPr>
        <p:txBody>
          <a:bodyPr/>
          <a:lstStyle/>
          <a:p>
            <a:r>
              <a:rPr lang="fa-IR" dirty="0" smtClean="0"/>
              <a:t>مهندسی اینترنت-بخش اول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2493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76699" y="303946"/>
            <a:ext cx="8797078" cy="610654"/>
          </a:xfrm>
        </p:spPr>
        <p:txBody>
          <a:bodyPr/>
          <a:lstStyle/>
          <a:p>
            <a:pPr algn="r"/>
            <a:r>
              <a:rPr lang="fa-IR" dirty="0" smtClean="0">
                <a:cs typeface="B Titr" pitchFamily="2" charset="-78"/>
              </a:rPr>
              <a:t>ویژگی ها</a:t>
            </a:r>
            <a:endParaRPr lang="fa-IR" dirty="0">
              <a:cs typeface="B Titr" pitchFamily="2" charset="-78"/>
            </a:endParaRPr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374142" y="7034656"/>
            <a:ext cx="1099635" cy="404089"/>
          </a:xfrm>
        </p:spPr>
        <p:txBody>
          <a:bodyPr/>
          <a:lstStyle/>
          <a:p>
            <a:fld id="{B7F28204-C347-4276-9AD2-E4F47B219F0A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76699" y="914599"/>
            <a:ext cx="8797078" cy="6264695"/>
          </a:xfrm>
        </p:spPr>
        <p:txBody>
          <a:bodyPr>
            <a:normAutofit/>
          </a:bodyPr>
          <a:lstStyle/>
          <a:p>
            <a:r>
              <a:rPr lang="fa-IR" sz="3600" dirty="0" smtClean="0">
                <a:cs typeface="B Nazanin" pitchFamily="2" charset="-78"/>
              </a:rPr>
              <a:t>قابلیت </a:t>
            </a:r>
            <a:r>
              <a:rPr lang="en-US" sz="3600" dirty="0" smtClean="0">
                <a:cs typeface="B Nazanin" pitchFamily="2" charset="-78"/>
              </a:rPr>
              <a:t>Portable</a:t>
            </a:r>
            <a:endParaRPr lang="fa-IR" sz="3600" dirty="0" smtClean="0">
              <a:cs typeface="B Nazanin" pitchFamily="2" charset="-78"/>
            </a:endParaRPr>
          </a:p>
          <a:p>
            <a:r>
              <a:rPr lang="fa-IR" sz="3600" dirty="0" smtClean="0">
                <a:cs typeface="B Nazanin" pitchFamily="2" charset="-78"/>
              </a:rPr>
              <a:t>بالا بودن </a:t>
            </a:r>
            <a:r>
              <a:rPr lang="en-US" sz="3600" dirty="0" err="1" smtClean="0">
                <a:cs typeface="B Nazanin" pitchFamily="2" charset="-78"/>
              </a:rPr>
              <a:t>Realiblity</a:t>
            </a:r>
            <a:endParaRPr lang="fa-IR" sz="3600" dirty="0" smtClean="0">
              <a:cs typeface="B Nazanin" pitchFamily="2" charset="-78"/>
            </a:endParaRPr>
          </a:p>
          <a:p>
            <a:r>
              <a:rPr lang="fa-IR" sz="3600" dirty="0" smtClean="0">
                <a:cs typeface="B Nazanin" pitchFamily="2" charset="-78"/>
              </a:rPr>
              <a:t>قابلیت </a:t>
            </a:r>
            <a:r>
              <a:rPr lang="en-US" sz="3600" dirty="0" smtClean="0">
                <a:cs typeface="B Nazanin" pitchFamily="2" charset="-78"/>
              </a:rPr>
              <a:t>Scalability</a:t>
            </a:r>
            <a:endParaRPr lang="fa-IR" sz="3600" dirty="0" smtClean="0">
              <a:cs typeface="B Nazanin" pitchFamily="2" charset="-78"/>
            </a:endParaRPr>
          </a:p>
          <a:p>
            <a:r>
              <a:rPr lang="fa-IR" sz="3600" dirty="0" smtClean="0">
                <a:cs typeface="B Nazanin" pitchFamily="2" charset="-78"/>
              </a:rPr>
              <a:t>استفاده از سرویس های متنوع وب، ایمیل...</a:t>
            </a:r>
          </a:p>
          <a:p>
            <a:r>
              <a:rPr lang="fa-IR" sz="3600" dirty="0">
                <a:cs typeface="B Nazanin" pitchFamily="2" charset="-78"/>
              </a:rPr>
              <a:t>تنوع پروتکل های موجود در پشته </a:t>
            </a:r>
            <a:r>
              <a:rPr lang="en-US" sz="3600" dirty="0" smtClean="0">
                <a:cs typeface="B Nazanin" pitchFamily="2" charset="-78"/>
              </a:rPr>
              <a:t>TCP/IP</a:t>
            </a:r>
            <a:endParaRPr lang="fa-IR" sz="3600" dirty="0" smtClean="0">
              <a:cs typeface="B Nazanin" pitchFamily="2" charset="-78"/>
            </a:endParaRPr>
          </a:p>
          <a:p>
            <a:r>
              <a:rPr lang="fa-IR" sz="3600" dirty="0" smtClean="0">
                <a:cs typeface="B Nazanin" pitchFamily="2" charset="-78"/>
              </a:rPr>
              <a:t>تعریف سوکت در استفاده از برنامه های متعدد</a:t>
            </a:r>
            <a:endParaRPr lang="en-US" sz="3600" dirty="0">
              <a:cs typeface="B Nazanin" pitchFamily="2" charset="-78"/>
            </a:endParaRPr>
          </a:p>
          <a:p>
            <a:endParaRPr lang="fa-IR" sz="3600" dirty="0" smtClean="0">
              <a:cs typeface="B Nazanin" pitchFamily="2" charset="-78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3779093" y="6891263"/>
            <a:ext cx="3203914" cy="554559"/>
          </a:xfrm>
        </p:spPr>
        <p:txBody>
          <a:bodyPr/>
          <a:lstStyle/>
          <a:p>
            <a:r>
              <a:rPr lang="fa-IR" dirty="0" smtClean="0"/>
              <a:t>مهندسی اینترنت-بخش اول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28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76699" y="303946"/>
            <a:ext cx="8797078" cy="610654"/>
          </a:xfrm>
        </p:spPr>
        <p:txBody>
          <a:bodyPr/>
          <a:lstStyle/>
          <a:p>
            <a:pPr algn="r"/>
            <a:r>
              <a:rPr lang="fa-IR" sz="3600" b="1" spc="33" dirty="0" smtClean="0">
                <a:solidFill>
                  <a:srgbClr val="FFFF00"/>
                </a:solidFill>
                <a:latin typeface="+mn-lt"/>
                <a:ea typeface="+mn-ea"/>
                <a:cs typeface="B Titr" pitchFamily="2" charset="-78"/>
              </a:rPr>
              <a:t>...</a:t>
            </a:r>
            <a:endParaRPr lang="fa-IR" sz="3600" b="1" spc="33" dirty="0">
              <a:solidFill>
                <a:srgbClr val="FFFF00"/>
              </a:solidFill>
              <a:latin typeface="+mn-lt"/>
              <a:ea typeface="+mn-ea"/>
              <a:cs typeface="B Titr" pitchFamily="2" charset="-78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sz="quarter" idx="13"/>
          </p:nvPr>
        </p:nvSpPr>
        <p:spPr>
          <a:xfrm>
            <a:off x="695118" y="961500"/>
            <a:ext cx="8797078" cy="5976664"/>
          </a:xfrm>
        </p:spPr>
        <p:txBody>
          <a:bodyPr>
            <a:normAutofit/>
          </a:bodyPr>
          <a:lstStyle/>
          <a:p>
            <a:pPr marL="506852" lvl="1" indent="0" algn="just">
              <a:buNone/>
            </a:pPr>
            <a:r>
              <a:rPr lang="en-US" sz="3600" b="1" cap="all" dirty="0">
                <a:solidFill>
                  <a:srgbClr val="FFFF00"/>
                </a:solidFill>
                <a:cs typeface="B Titr" pitchFamily="2" charset="-78"/>
              </a:rPr>
              <a:t>ALOHA</a:t>
            </a:r>
            <a:r>
              <a:rPr lang="fa-IR" sz="3600" b="1" cap="all" dirty="0">
                <a:solidFill>
                  <a:srgbClr val="FFFF00"/>
                </a:solidFill>
                <a:cs typeface="B Titr" pitchFamily="2" charset="-78"/>
              </a:rPr>
              <a:t> محض:</a:t>
            </a:r>
          </a:p>
          <a:p>
            <a:pPr lvl="1" algn="just"/>
            <a:r>
              <a:rPr lang="fa-IR" sz="3600" dirty="0">
                <a:cs typeface="B Nazanin" pitchFamily="2" charset="-78"/>
              </a:rPr>
              <a:t>هر ماشین در هر زمان دلخواه میتواند اقدام به ارسال  </a:t>
            </a:r>
            <a:r>
              <a:rPr lang="fa-IR" sz="3600" dirty="0" smtClean="0">
                <a:cs typeface="B Nazanin" pitchFamily="2" charset="-78"/>
              </a:rPr>
              <a:t>فریم داده کند.</a:t>
            </a:r>
          </a:p>
          <a:p>
            <a:pPr lvl="1" algn="just"/>
            <a:r>
              <a:rPr lang="fa-IR" sz="3600" dirty="0" smtClean="0">
                <a:cs typeface="B Nazanin" pitchFamily="2" charset="-78"/>
              </a:rPr>
              <a:t>در صورت برخورد قاب های داده های دو یا چند ماشین، فرستنده مطلع میشود و پس از مدتی تصادفی اقدام به ارسال مجدد میکند</a:t>
            </a:r>
          </a:p>
          <a:p>
            <a:pPr lvl="1" algn="just"/>
            <a:r>
              <a:rPr lang="fa-IR" sz="3600" dirty="0" smtClean="0">
                <a:cs typeface="B Nazanin" pitchFamily="2" charset="-78"/>
              </a:rPr>
              <a:t>کارایی حدود 18%</a:t>
            </a:r>
          </a:p>
          <a:p>
            <a:pPr lvl="1" algn="just"/>
            <a:endParaRPr lang="fa-IR" sz="3600" dirty="0">
              <a:cs typeface="B Nazanin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28204-C347-4276-9AD2-E4F47B219F0A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>
          <a:xfrm>
            <a:off x="3779093" y="6891263"/>
            <a:ext cx="3203914" cy="554559"/>
          </a:xfrm>
        </p:spPr>
        <p:txBody>
          <a:bodyPr/>
          <a:lstStyle/>
          <a:p>
            <a:r>
              <a:rPr lang="fa-IR" dirty="0" smtClean="0"/>
              <a:t>مهندسی اینترنت-بخش اول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9491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76699" y="303946"/>
            <a:ext cx="8797078" cy="610654"/>
          </a:xfrm>
        </p:spPr>
        <p:txBody>
          <a:bodyPr/>
          <a:lstStyle/>
          <a:p>
            <a:pPr algn="r"/>
            <a:r>
              <a:rPr lang="fa-IR" sz="3600" b="1" spc="33" dirty="0" smtClean="0">
                <a:solidFill>
                  <a:srgbClr val="FFFF00"/>
                </a:solidFill>
                <a:latin typeface="+mn-lt"/>
                <a:ea typeface="+mn-ea"/>
                <a:cs typeface="B Titr" pitchFamily="2" charset="-78"/>
              </a:rPr>
              <a:t>...</a:t>
            </a:r>
            <a:endParaRPr lang="fa-IR" sz="3600" b="1" spc="33" dirty="0">
              <a:solidFill>
                <a:srgbClr val="FFFF00"/>
              </a:solidFill>
              <a:latin typeface="+mn-lt"/>
              <a:ea typeface="+mn-ea"/>
              <a:cs typeface="B Titr" pitchFamily="2" charset="-78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sz="quarter" idx="13"/>
          </p:nvPr>
        </p:nvSpPr>
        <p:spPr>
          <a:xfrm>
            <a:off x="695118" y="961500"/>
            <a:ext cx="8797078" cy="5976664"/>
          </a:xfrm>
        </p:spPr>
        <p:txBody>
          <a:bodyPr>
            <a:normAutofit/>
          </a:bodyPr>
          <a:lstStyle/>
          <a:p>
            <a:pPr marL="506852" lvl="1" indent="0" algn="just">
              <a:buNone/>
            </a:pPr>
            <a:r>
              <a:rPr lang="en-US" sz="3600" b="1" cap="all" dirty="0">
                <a:solidFill>
                  <a:srgbClr val="FFFF00"/>
                </a:solidFill>
                <a:cs typeface="B Titr" pitchFamily="2" charset="-78"/>
              </a:rPr>
              <a:t>ALOHA</a:t>
            </a:r>
            <a:r>
              <a:rPr lang="fa-IR" sz="3600" b="1" cap="all" dirty="0">
                <a:solidFill>
                  <a:srgbClr val="FFFF00"/>
                </a:solidFill>
                <a:cs typeface="B Titr" pitchFamily="2" charset="-78"/>
              </a:rPr>
              <a:t> </a:t>
            </a:r>
            <a:r>
              <a:rPr lang="fa-IR" sz="3600" b="1" cap="all" dirty="0" smtClean="0">
                <a:solidFill>
                  <a:srgbClr val="FFFF00"/>
                </a:solidFill>
                <a:cs typeface="B Titr" pitchFamily="2" charset="-78"/>
              </a:rPr>
              <a:t>برهه ای:</a:t>
            </a:r>
            <a:endParaRPr lang="fa-IR" sz="3600" b="1" cap="all" dirty="0">
              <a:solidFill>
                <a:srgbClr val="FFFF00"/>
              </a:solidFill>
              <a:cs typeface="B Titr" pitchFamily="2" charset="-78"/>
            </a:endParaRPr>
          </a:p>
          <a:p>
            <a:pPr lvl="1" algn="just"/>
            <a:r>
              <a:rPr lang="fa-IR" sz="3600" dirty="0" smtClean="0">
                <a:cs typeface="B Nazanin" pitchFamily="2" charset="-78"/>
              </a:rPr>
              <a:t>برای ارسال فریم داده، برهه یا اسلات زمانی در نظر گرفته میشود</a:t>
            </a:r>
          </a:p>
          <a:p>
            <a:pPr lvl="1" algn="just"/>
            <a:r>
              <a:rPr lang="fa-IR" sz="3600" dirty="0" smtClean="0">
                <a:cs typeface="B Nazanin" pitchFamily="2" charset="-78"/>
              </a:rPr>
              <a:t>امکان برخورد کمتر </a:t>
            </a:r>
          </a:p>
          <a:p>
            <a:pPr lvl="1" algn="just"/>
            <a:r>
              <a:rPr lang="fa-IR" sz="3600" dirty="0" smtClean="0">
                <a:cs typeface="B Nazanin" pitchFamily="2" charset="-78"/>
              </a:rPr>
              <a:t>کارایی نسبت به روش محض 2 برابر </a:t>
            </a:r>
          </a:p>
          <a:p>
            <a:pPr lvl="1" algn="just"/>
            <a:endParaRPr lang="fa-IR" sz="3600" dirty="0" smtClean="0">
              <a:cs typeface="B Nazanin" pitchFamily="2" charset="-78"/>
            </a:endParaRPr>
          </a:p>
          <a:p>
            <a:pPr lvl="1" algn="just"/>
            <a:endParaRPr lang="fa-IR" sz="3600" dirty="0">
              <a:cs typeface="B Nazanin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28204-C347-4276-9AD2-E4F47B219F0A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>
          <a:xfrm>
            <a:off x="3779093" y="6891263"/>
            <a:ext cx="3203914" cy="554559"/>
          </a:xfrm>
        </p:spPr>
        <p:txBody>
          <a:bodyPr/>
          <a:lstStyle/>
          <a:p>
            <a:r>
              <a:rPr lang="fa-IR" dirty="0" smtClean="0"/>
              <a:t>مهندسی اینترنت-بخش اول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7452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76699" y="303946"/>
            <a:ext cx="8797078" cy="610654"/>
          </a:xfrm>
        </p:spPr>
        <p:txBody>
          <a:bodyPr/>
          <a:lstStyle/>
          <a:p>
            <a:pPr algn="r"/>
            <a:r>
              <a:rPr lang="fa-IR" sz="3600" b="1" spc="33" dirty="0" smtClean="0">
                <a:solidFill>
                  <a:srgbClr val="FFFF00"/>
                </a:solidFill>
                <a:latin typeface="+mn-lt"/>
                <a:ea typeface="+mn-ea"/>
                <a:cs typeface="B Titr" pitchFamily="2" charset="-78"/>
              </a:rPr>
              <a:t>...</a:t>
            </a:r>
            <a:endParaRPr lang="fa-IR" sz="3600" b="1" spc="33" dirty="0">
              <a:solidFill>
                <a:srgbClr val="FFFF00"/>
              </a:solidFill>
              <a:latin typeface="+mn-lt"/>
              <a:ea typeface="+mn-ea"/>
              <a:cs typeface="B Titr" pitchFamily="2" charset="-78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sz="quarter" idx="13"/>
          </p:nvPr>
        </p:nvSpPr>
        <p:spPr>
          <a:xfrm>
            <a:off x="695118" y="961500"/>
            <a:ext cx="8797078" cy="5976664"/>
          </a:xfrm>
        </p:spPr>
        <p:txBody>
          <a:bodyPr>
            <a:normAutofit/>
          </a:bodyPr>
          <a:lstStyle/>
          <a:p>
            <a:pPr marL="506852" lvl="1" indent="0" algn="just">
              <a:buNone/>
            </a:pPr>
            <a:r>
              <a:rPr lang="fa-IR" sz="3600" b="1" cap="all" dirty="0">
                <a:solidFill>
                  <a:srgbClr val="FFFF00"/>
                </a:solidFill>
                <a:cs typeface="B Titr" pitchFamily="2" charset="-78"/>
              </a:rPr>
              <a:t>پروتکل </a:t>
            </a:r>
            <a:r>
              <a:rPr lang="en-US" sz="3600" b="1" cap="all" dirty="0" smtClean="0">
                <a:solidFill>
                  <a:srgbClr val="FFFF00"/>
                </a:solidFill>
                <a:cs typeface="B Titr" pitchFamily="2" charset="-78"/>
              </a:rPr>
              <a:t>CSMA/CD</a:t>
            </a:r>
            <a:endParaRPr lang="fa-IR" sz="3600" b="1" cap="all" dirty="0" smtClean="0">
              <a:solidFill>
                <a:srgbClr val="FFFF00"/>
              </a:solidFill>
              <a:cs typeface="B Titr" pitchFamily="2" charset="-78"/>
            </a:endParaRPr>
          </a:p>
          <a:p>
            <a:pPr marL="506852" lvl="1" indent="0" algn="l">
              <a:buNone/>
            </a:pPr>
            <a:r>
              <a:rPr lang="en-US" sz="3200" dirty="0" err="1" smtClean="0">
                <a:solidFill>
                  <a:srgbClr val="FFFF00"/>
                </a:solidFill>
                <a:cs typeface="B Nazanin" pitchFamily="2" charset="-78"/>
              </a:rPr>
              <a:t>C</a:t>
            </a:r>
            <a:r>
              <a:rPr lang="en-US" sz="3200" dirty="0" err="1" smtClean="0">
                <a:cs typeface="B Nazanin" pitchFamily="2" charset="-78"/>
              </a:rPr>
              <a:t>arier</a:t>
            </a:r>
            <a:r>
              <a:rPr lang="en-US" sz="3200" dirty="0" smtClean="0">
                <a:cs typeface="B Nazanin" pitchFamily="2" charset="-78"/>
              </a:rPr>
              <a:t> </a:t>
            </a:r>
            <a:r>
              <a:rPr lang="en-US" sz="3200" dirty="0" smtClean="0">
                <a:solidFill>
                  <a:srgbClr val="FFFF00"/>
                </a:solidFill>
                <a:cs typeface="B Nazanin" pitchFamily="2" charset="-78"/>
              </a:rPr>
              <a:t>S</a:t>
            </a:r>
            <a:r>
              <a:rPr lang="en-US" sz="3200" dirty="0" smtClean="0">
                <a:cs typeface="B Nazanin" pitchFamily="2" charset="-78"/>
              </a:rPr>
              <a:t>ense </a:t>
            </a:r>
            <a:r>
              <a:rPr lang="en-US" sz="3200" dirty="0">
                <a:solidFill>
                  <a:srgbClr val="FFFF00"/>
                </a:solidFill>
                <a:cs typeface="B Nazanin" pitchFamily="2" charset="-78"/>
              </a:rPr>
              <a:t>M</a:t>
            </a:r>
            <a:r>
              <a:rPr lang="en-US" sz="3200" dirty="0" smtClean="0">
                <a:cs typeface="B Nazanin" pitchFamily="2" charset="-78"/>
              </a:rPr>
              <a:t>ultiple </a:t>
            </a:r>
            <a:r>
              <a:rPr lang="en-US" sz="3200" dirty="0" smtClean="0">
                <a:solidFill>
                  <a:srgbClr val="FFFF00"/>
                </a:solidFill>
                <a:cs typeface="B Nazanin" pitchFamily="2" charset="-78"/>
              </a:rPr>
              <a:t>A</a:t>
            </a:r>
            <a:r>
              <a:rPr lang="en-US" sz="3200" dirty="0" smtClean="0">
                <a:cs typeface="B Nazanin" pitchFamily="2" charset="-78"/>
              </a:rPr>
              <a:t>ccess </a:t>
            </a:r>
            <a:r>
              <a:rPr lang="en-US" sz="3200" dirty="0" smtClean="0">
                <a:solidFill>
                  <a:srgbClr val="FFFF00"/>
                </a:solidFill>
                <a:cs typeface="B Nazanin" pitchFamily="2" charset="-78"/>
              </a:rPr>
              <a:t>W</a:t>
            </a:r>
            <a:r>
              <a:rPr lang="en-US" sz="3200" dirty="0" smtClean="0">
                <a:cs typeface="B Nazanin" pitchFamily="2" charset="-78"/>
              </a:rPr>
              <a:t>ith </a:t>
            </a:r>
            <a:r>
              <a:rPr lang="en-US" sz="3200" dirty="0" smtClean="0">
                <a:solidFill>
                  <a:srgbClr val="FFFF00"/>
                </a:solidFill>
                <a:cs typeface="B Nazanin" pitchFamily="2" charset="-78"/>
              </a:rPr>
              <a:t>C</a:t>
            </a:r>
            <a:r>
              <a:rPr lang="en-US" sz="3200" dirty="0" smtClean="0">
                <a:cs typeface="B Nazanin" pitchFamily="2" charset="-78"/>
              </a:rPr>
              <a:t>ollision </a:t>
            </a:r>
            <a:r>
              <a:rPr lang="en-US" sz="2800" dirty="0" smtClean="0">
                <a:solidFill>
                  <a:srgbClr val="FFFF00"/>
                </a:solidFill>
                <a:cs typeface="B Nazanin" pitchFamily="2" charset="-78"/>
              </a:rPr>
              <a:t>D</a:t>
            </a:r>
            <a:r>
              <a:rPr lang="en-US" sz="2800" dirty="0" smtClean="0">
                <a:cs typeface="B Nazanin" pitchFamily="2" charset="-78"/>
              </a:rPr>
              <a:t>etection</a:t>
            </a:r>
            <a:endParaRPr lang="fa-IR" sz="2800" dirty="0" smtClean="0">
              <a:cs typeface="B Nazanin" pitchFamily="2" charset="-78"/>
            </a:endParaRPr>
          </a:p>
          <a:p>
            <a:pPr lvl="1" algn="just"/>
            <a:r>
              <a:rPr lang="fa-IR" sz="3600" dirty="0" smtClean="0">
                <a:cs typeface="B Nazanin" pitchFamily="2" charset="-78"/>
              </a:rPr>
              <a:t>گوش دادن به رسانه مشترک  و دسترسی چندگانه به همراه تشخیص</a:t>
            </a:r>
          </a:p>
          <a:p>
            <a:pPr lvl="1" algn="just"/>
            <a:r>
              <a:rPr lang="fa-IR" sz="3600" dirty="0" smtClean="0">
                <a:cs typeface="B Nazanin" pitchFamily="2" charset="-78"/>
              </a:rPr>
              <a:t>برای ارسال ابتدا باید به کانال اشتراکی گوش داد</a:t>
            </a:r>
          </a:p>
          <a:p>
            <a:pPr lvl="1" algn="just"/>
            <a:r>
              <a:rPr lang="fa-IR" sz="3600" dirty="0" smtClean="0">
                <a:cs typeface="B Nazanin" pitchFamily="2" charset="-78"/>
              </a:rPr>
              <a:t>در صورت برخورد باید مدتی تصادفی صبر کنند و مجددا اقدام به ارسال کنند</a:t>
            </a:r>
          </a:p>
          <a:p>
            <a:pPr lvl="1" algn="just"/>
            <a:endParaRPr lang="fa-IR" sz="3600" dirty="0">
              <a:cs typeface="B Nazanin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28204-C347-4276-9AD2-E4F47B219F0A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>
          <a:xfrm>
            <a:off x="3779093" y="6891263"/>
            <a:ext cx="3203914" cy="554559"/>
          </a:xfrm>
        </p:spPr>
        <p:txBody>
          <a:bodyPr/>
          <a:lstStyle/>
          <a:p>
            <a:r>
              <a:rPr lang="fa-IR" dirty="0" smtClean="0"/>
              <a:t>مهندسی اینترنت-بخش اول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6150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76699" y="303946"/>
            <a:ext cx="8797078" cy="610654"/>
          </a:xfrm>
        </p:spPr>
        <p:txBody>
          <a:bodyPr/>
          <a:lstStyle/>
          <a:p>
            <a:pPr algn="r"/>
            <a:r>
              <a:rPr lang="fa-IR" sz="3600" b="1" spc="33" dirty="0" smtClean="0">
                <a:solidFill>
                  <a:srgbClr val="FFFF00"/>
                </a:solidFill>
                <a:latin typeface="+mn-lt"/>
                <a:ea typeface="+mn-ea"/>
                <a:cs typeface="B Titr" pitchFamily="2" charset="-78"/>
              </a:rPr>
              <a:t>روش های کنترل خطا </a:t>
            </a:r>
            <a:endParaRPr lang="fa-IR" sz="3600" b="1" spc="33" dirty="0">
              <a:solidFill>
                <a:srgbClr val="FFFF00"/>
              </a:solidFill>
              <a:latin typeface="+mn-lt"/>
              <a:ea typeface="+mn-ea"/>
              <a:cs typeface="B Titr" pitchFamily="2" charset="-78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sz="quarter" idx="13"/>
          </p:nvPr>
        </p:nvSpPr>
        <p:spPr>
          <a:xfrm>
            <a:off x="695118" y="961500"/>
            <a:ext cx="8797078" cy="5976664"/>
          </a:xfrm>
        </p:spPr>
        <p:txBody>
          <a:bodyPr>
            <a:normAutofit/>
          </a:bodyPr>
          <a:lstStyle/>
          <a:p>
            <a:pPr lvl="1" algn="just"/>
            <a:r>
              <a:rPr lang="fa-IR" sz="3600" dirty="0" smtClean="0">
                <a:cs typeface="B Nazanin" pitchFamily="2" charset="-78"/>
              </a:rPr>
              <a:t>الف) کدهای توازن (</a:t>
            </a:r>
            <a:r>
              <a:rPr lang="en-US" sz="3600" dirty="0" smtClean="0">
                <a:cs typeface="B Nazanin" pitchFamily="2" charset="-78"/>
              </a:rPr>
              <a:t>Parity</a:t>
            </a:r>
            <a:r>
              <a:rPr lang="fa-IR" sz="3600" dirty="0" smtClean="0">
                <a:cs typeface="B Nazanin" pitchFamily="2" charset="-78"/>
              </a:rPr>
              <a:t>):</a:t>
            </a:r>
          </a:p>
          <a:p>
            <a:pPr lvl="2" algn="just"/>
            <a:r>
              <a:rPr lang="fa-IR" sz="3600" dirty="0" smtClean="0">
                <a:cs typeface="B Nazanin" pitchFamily="2" charset="-78"/>
              </a:rPr>
              <a:t>زوج</a:t>
            </a:r>
          </a:p>
          <a:p>
            <a:pPr lvl="2" algn="just"/>
            <a:r>
              <a:rPr lang="fa-IR" sz="3600" dirty="0" smtClean="0">
                <a:cs typeface="B Nazanin" pitchFamily="2" charset="-78"/>
              </a:rPr>
              <a:t>فرد</a:t>
            </a:r>
          </a:p>
          <a:p>
            <a:pPr lvl="2" algn="just"/>
            <a:r>
              <a:rPr lang="fa-IR" sz="3600" dirty="0" smtClean="0">
                <a:cs typeface="B Nazanin" pitchFamily="2" charset="-78"/>
              </a:rPr>
              <a:t>این روش فقط توانایی </a:t>
            </a:r>
            <a:r>
              <a:rPr lang="fa-IR" sz="3600" u="sng" dirty="0" smtClean="0">
                <a:cs typeface="B Nazanin" pitchFamily="2" charset="-78"/>
              </a:rPr>
              <a:t>تشخیص خطا</a:t>
            </a:r>
            <a:r>
              <a:rPr lang="fa-IR" sz="3600" dirty="0" smtClean="0">
                <a:cs typeface="B Nazanin" pitchFamily="2" charset="-78"/>
              </a:rPr>
              <a:t> را داراست</a:t>
            </a:r>
          </a:p>
          <a:p>
            <a:pPr lvl="1" algn="just"/>
            <a:r>
              <a:rPr lang="fa-IR" sz="3600" dirty="0" smtClean="0">
                <a:cs typeface="B Nazanin" pitchFamily="2" charset="-78"/>
              </a:rPr>
              <a:t>ب) روش کد همینگ:</a:t>
            </a:r>
          </a:p>
          <a:p>
            <a:pPr lvl="2" algn="just"/>
            <a:r>
              <a:rPr lang="fa-IR" sz="3600" dirty="0" smtClean="0">
                <a:cs typeface="B Nazanin" pitchFamily="2" charset="-78"/>
              </a:rPr>
              <a:t>توانایی </a:t>
            </a:r>
            <a:r>
              <a:rPr lang="fa-IR" sz="3600" u="sng" dirty="0" smtClean="0">
                <a:cs typeface="B Nazanin" pitchFamily="2" charset="-78"/>
              </a:rPr>
              <a:t>تشخیص و تصحیح</a:t>
            </a:r>
            <a:r>
              <a:rPr lang="fa-IR" sz="3600" dirty="0" smtClean="0">
                <a:cs typeface="B Nazanin" pitchFamily="2" charset="-78"/>
              </a:rPr>
              <a:t> خطا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28204-C347-4276-9AD2-E4F47B219F0A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>
          <a:xfrm>
            <a:off x="3779093" y="6891263"/>
            <a:ext cx="3203914" cy="554559"/>
          </a:xfrm>
        </p:spPr>
        <p:txBody>
          <a:bodyPr/>
          <a:lstStyle/>
          <a:p>
            <a:r>
              <a:rPr lang="fa-IR" dirty="0" smtClean="0"/>
              <a:t>مهندسی اینترنت-بخش اول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4052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76699" y="303946"/>
            <a:ext cx="8797078" cy="610654"/>
          </a:xfrm>
        </p:spPr>
        <p:txBody>
          <a:bodyPr/>
          <a:lstStyle/>
          <a:p>
            <a:pPr algn="r"/>
            <a:r>
              <a:rPr lang="fa-IR" sz="3600" b="1" spc="33" dirty="0" smtClean="0">
                <a:solidFill>
                  <a:srgbClr val="FFFF00"/>
                </a:solidFill>
                <a:latin typeface="+mn-lt"/>
                <a:ea typeface="+mn-ea"/>
                <a:cs typeface="B Titr" pitchFamily="2" charset="-78"/>
              </a:rPr>
              <a:t>... </a:t>
            </a:r>
            <a:endParaRPr lang="fa-IR" sz="3600" b="1" spc="33" dirty="0">
              <a:solidFill>
                <a:srgbClr val="FFFF00"/>
              </a:solidFill>
              <a:latin typeface="+mn-lt"/>
              <a:ea typeface="+mn-ea"/>
              <a:cs typeface="B Titr" pitchFamily="2" charset="-78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sz="quarter" idx="13"/>
          </p:nvPr>
        </p:nvSpPr>
        <p:spPr>
          <a:xfrm>
            <a:off x="695118" y="961500"/>
            <a:ext cx="8797078" cy="5976664"/>
          </a:xfrm>
        </p:spPr>
        <p:txBody>
          <a:bodyPr>
            <a:normAutofit/>
          </a:bodyPr>
          <a:lstStyle/>
          <a:p>
            <a:pPr marL="506852" lvl="1" indent="0" algn="just">
              <a:buNone/>
            </a:pPr>
            <a:r>
              <a:rPr lang="fa-IR" sz="3600" dirty="0" smtClean="0">
                <a:cs typeface="B Nazanin" pitchFamily="2" charset="-78"/>
              </a:rPr>
              <a:t> </a:t>
            </a:r>
            <a:r>
              <a:rPr lang="fa-IR" sz="3200" b="1" cap="all" dirty="0">
                <a:solidFill>
                  <a:srgbClr val="FFFF00"/>
                </a:solidFill>
                <a:cs typeface="B Titr" pitchFamily="2" charset="-78"/>
              </a:rPr>
              <a:t>کدهای توازن (</a:t>
            </a:r>
            <a:r>
              <a:rPr lang="en-US" sz="3200" b="1" cap="all" dirty="0">
                <a:solidFill>
                  <a:srgbClr val="FFFF00"/>
                </a:solidFill>
                <a:cs typeface="B Titr" pitchFamily="2" charset="-78"/>
              </a:rPr>
              <a:t>Parity</a:t>
            </a:r>
            <a:r>
              <a:rPr lang="fa-IR" sz="3200" b="1" cap="all" dirty="0">
                <a:solidFill>
                  <a:srgbClr val="FFFF00"/>
                </a:solidFill>
                <a:cs typeface="B Titr" pitchFamily="2" charset="-78"/>
              </a:rPr>
              <a:t>):</a:t>
            </a:r>
          </a:p>
          <a:p>
            <a:pPr lvl="1" algn="just"/>
            <a:r>
              <a:rPr lang="fa-IR" sz="3600" dirty="0" smtClean="0">
                <a:cs typeface="B Nazanin" pitchFamily="2" charset="-78"/>
              </a:rPr>
              <a:t>استفاده از بیت توازن</a:t>
            </a:r>
          </a:p>
          <a:p>
            <a:pPr lvl="1" algn="just"/>
            <a:r>
              <a:rPr lang="fa-IR" sz="3600" dirty="0" smtClean="0">
                <a:cs typeface="B Nazanin" pitchFamily="2" charset="-78"/>
              </a:rPr>
              <a:t>هدف در این روش تبدیل رشته بیت ها به زوج یا فرد</a:t>
            </a:r>
          </a:p>
          <a:p>
            <a:pPr lvl="1" algn="just"/>
            <a:r>
              <a:rPr lang="fa-IR" sz="3600" dirty="0" smtClean="0">
                <a:cs typeface="B Nazanin" pitchFamily="2" charset="-78"/>
              </a:rPr>
              <a:t>بروز خطا در حالت تفاوت بیت ها(از بعد زوج یا فرد بودن) در مبدا و مقصد</a:t>
            </a:r>
          </a:p>
          <a:p>
            <a:pPr lvl="1" algn="just"/>
            <a:r>
              <a:rPr lang="fa-IR" sz="3600" dirty="0" smtClean="0">
                <a:cs typeface="B Nazanin" pitchFamily="2" charset="-78"/>
              </a:rPr>
              <a:t>عدم امکان تشخیص خطای با تعداد زوج و نیز تعداد فرد بالعکس.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733" y="5163071"/>
            <a:ext cx="3096344" cy="12867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28204-C347-4276-9AD2-E4F47B219F0A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>
          <a:xfrm>
            <a:off x="3779093" y="6891263"/>
            <a:ext cx="3203914" cy="554559"/>
          </a:xfrm>
        </p:spPr>
        <p:txBody>
          <a:bodyPr/>
          <a:lstStyle/>
          <a:p>
            <a:r>
              <a:rPr lang="fa-IR" dirty="0" smtClean="0"/>
              <a:t>مهندسی اینترنت-بخش اول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3902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76699" y="303946"/>
            <a:ext cx="8797078" cy="610654"/>
          </a:xfrm>
        </p:spPr>
        <p:txBody>
          <a:bodyPr/>
          <a:lstStyle/>
          <a:p>
            <a:pPr algn="r"/>
            <a:r>
              <a:rPr lang="fa-IR" sz="3600" b="1" spc="33" dirty="0" smtClean="0">
                <a:solidFill>
                  <a:srgbClr val="FFFF00"/>
                </a:solidFill>
                <a:latin typeface="+mn-lt"/>
                <a:ea typeface="+mn-ea"/>
                <a:cs typeface="B Titr" pitchFamily="2" charset="-78"/>
              </a:rPr>
              <a:t>... </a:t>
            </a:r>
            <a:endParaRPr lang="fa-IR" sz="3600" b="1" spc="33" dirty="0">
              <a:solidFill>
                <a:srgbClr val="FFFF00"/>
              </a:solidFill>
              <a:latin typeface="+mn-lt"/>
              <a:ea typeface="+mn-ea"/>
              <a:cs typeface="B Titr" pitchFamily="2" charset="-78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sz="quarter" idx="13"/>
          </p:nvPr>
        </p:nvSpPr>
        <p:spPr>
          <a:xfrm>
            <a:off x="695118" y="961500"/>
            <a:ext cx="8797078" cy="5976664"/>
          </a:xfrm>
        </p:spPr>
        <p:txBody>
          <a:bodyPr>
            <a:normAutofit/>
          </a:bodyPr>
          <a:lstStyle/>
          <a:p>
            <a:pPr marL="506852" lvl="1" indent="0" algn="just">
              <a:buNone/>
            </a:pPr>
            <a:r>
              <a:rPr lang="fa-IR" sz="3600" dirty="0" smtClean="0">
                <a:cs typeface="B Nazanin" pitchFamily="2" charset="-78"/>
              </a:rPr>
              <a:t> </a:t>
            </a:r>
            <a:r>
              <a:rPr lang="fa-IR" sz="3200" b="1" cap="all" dirty="0" smtClean="0">
                <a:solidFill>
                  <a:srgbClr val="FFFF00"/>
                </a:solidFill>
                <a:cs typeface="B Titr" pitchFamily="2" charset="-78"/>
              </a:rPr>
              <a:t>فاصله همینگ</a:t>
            </a:r>
            <a:endParaRPr lang="fa-IR" sz="3200" b="1" cap="all" dirty="0">
              <a:solidFill>
                <a:srgbClr val="FFFF00"/>
              </a:solidFill>
              <a:cs typeface="B Titr" pitchFamily="2" charset="-78"/>
            </a:endParaRPr>
          </a:p>
          <a:p>
            <a:pPr lvl="1" algn="just"/>
            <a:r>
              <a:rPr lang="fa-IR" sz="3600" dirty="0" smtClean="0">
                <a:cs typeface="B Nazanin" pitchFamily="2" charset="-78"/>
              </a:rPr>
              <a:t>تعداد بیت های متفاوت بین دو رشته بیتی(نمایش با </a:t>
            </a:r>
            <a:r>
              <a:rPr lang="en-US" sz="2800" dirty="0" smtClean="0">
                <a:cs typeface="B Nazanin" pitchFamily="2" charset="-78"/>
              </a:rPr>
              <a:t>d</a:t>
            </a:r>
            <a:r>
              <a:rPr lang="fa-IR" sz="3600" dirty="0" smtClean="0">
                <a:cs typeface="B Nazanin" pitchFamily="2" charset="-78"/>
              </a:rPr>
              <a:t>)</a:t>
            </a:r>
          </a:p>
          <a:p>
            <a:pPr lvl="1" algn="just"/>
            <a:endParaRPr lang="fa-IR" sz="3600" dirty="0" smtClean="0">
              <a:cs typeface="B Nazanin" pitchFamily="2" charset="-78"/>
            </a:endParaRPr>
          </a:p>
          <a:p>
            <a:pPr lvl="1" algn="just"/>
            <a:endParaRPr lang="fa-IR" sz="3600" dirty="0">
              <a:cs typeface="B Nazanin" pitchFamily="2" charset="-78"/>
            </a:endParaRPr>
          </a:p>
          <a:p>
            <a:pPr lvl="1" algn="just"/>
            <a:r>
              <a:rPr lang="fa-IR" sz="3600" dirty="0" smtClean="0">
                <a:cs typeface="B Nazanin" pitchFamily="2" charset="-78"/>
              </a:rPr>
              <a:t>امکان تشخیص خطا </a:t>
            </a:r>
            <a:r>
              <a:rPr lang="en-US" sz="3600" dirty="0" smtClean="0">
                <a:cs typeface="B Nazanin" pitchFamily="2" charset="-78"/>
              </a:rPr>
              <a:t>d-1</a:t>
            </a:r>
            <a:r>
              <a:rPr lang="fa-IR" sz="3600" dirty="0" smtClean="0">
                <a:cs typeface="B Nazanin" pitchFamily="2" charset="-78"/>
              </a:rPr>
              <a:t> و تصحیح خطا </a:t>
            </a:r>
            <a:r>
              <a:rPr lang="en-US" sz="3600" dirty="0" smtClean="0">
                <a:cs typeface="B Nazanin" pitchFamily="2" charset="-78"/>
              </a:rPr>
              <a:t>d-1/2</a:t>
            </a:r>
            <a:r>
              <a:rPr lang="fa-IR" sz="3600" dirty="0" smtClean="0">
                <a:cs typeface="B Nazanin" pitchFamily="2" charset="-78"/>
              </a:rPr>
              <a:t> </a:t>
            </a:r>
          </a:p>
          <a:p>
            <a:pPr lvl="1" algn="just"/>
            <a:endParaRPr lang="fa-IR" sz="3600" dirty="0" smtClean="0">
              <a:cs typeface="B Nazanin" pitchFamily="2" charset="-78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8933" y="2354759"/>
            <a:ext cx="5132432" cy="11490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4505" y="4697553"/>
            <a:ext cx="5915028" cy="1617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28204-C347-4276-9AD2-E4F47B219F0A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>
          <a:xfrm>
            <a:off x="3779093" y="6891263"/>
            <a:ext cx="3203914" cy="554559"/>
          </a:xfrm>
        </p:spPr>
        <p:txBody>
          <a:bodyPr/>
          <a:lstStyle/>
          <a:p>
            <a:r>
              <a:rPr lang="fa-IR" dirty="0" smtClean="0"/>
              <a:t>مهندسی اینترنت-بخش اول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2947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76699" y="303946"/>
            <a:ext cx="8797078" cy="610654"/>
          </a:xfrm>
        </p:spPr>
        <p:txBody>
          <a:bodyPr/>
          <a:lstStyle/>
          <a:p>
            <a:pPr algn="r"/>
            <a:r>
              <a:rPr lang="fa-IR" sz="3600" b="1" spc="33" dirty="0" smtClean="0">
                <a:solidFill>
                  <a:srgbClr val="FFFF00"/>
                </a:solidFill>
                <a:latin typeface="+mn-lt"/>
                <a:ea typeface="+mn-ea"/>
                <a:cs typeface="B Titr" pitchFamily="2" charset="-78"/>
              </a:rPr>
              <a:t>... </a:t>
            </a:r>
            <a:endParaRPr lang="fa-IR" sz="3600" b="1" spc="33" dirty="0">
              <a:solidFill>
                <a:srgbClr val="FFFF00"/>
              </a:solidFill>
              <a:latin typeface="+mn-lt"/>
              <a:ea typeface="+mn-ea"/>
              <a:cs typeface="B Titr" pitchFamily="2" charset="-78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sz="quarter" idx="13"/>
          </p:nvPr>
        </p:nvSpPr>
        <p:spPr>
          <a:xfrm>
            <a:off x="695118" y="961500"/>
            <a:ext cx="8797078" cy="5976664"/>
          </a:xfrm>
        </p:spPr>
        <p:txBody>
          <a:bodyPr>
            <a:normAutofit/>
          </a:bodyPr>
          <a:lstStyle/>
          <a:p>
            <a:pPr marL="506852" lvl="1" indent="0" algn="just">
              <a:buNone/>
            </a:pPr>
            <a:r>
              <a:rPr lang="fa-IR" sz="3600" dirty="0" smtClean="0">
                <a:cs typeface="B Nazanin" pitchFamily="2" charset="-78"/>
              </a:rPr>
              <a:t> </a:t>
            </a:r>
            <a:r>
              <a:rPr lang="fa-IR" sz="3200" b="1" cap="all" dirty="0" smtClean="0">
                <a:solidFill>
                  <a:srgbClr val="FFFF00"/>
                </a:solidFill>
                <a:cs typeface="B Titr" pitchFamily="2" charset="-78"/>
              </a:rPr>
              <a:t>فاصله همینگ</a:t>
            </a:r>
            <a:endParaRPr lang="fa-IR" sz="3200" b="1" cap="all" dirty="0">
              <a:solidFill>
                <a:srgbClr val="FFFF00"/>
              </a:solidFill>
              <a:cs typeface="B Titr" pitchFamily="2" charset="-78"/>
            </a:endParaRPr>
          </a:p>
          <a:p>
            <a:pPr lvl="1" algn="just"/>
            <a:r>
              <a:rPr lang="fa-IR" sz="3600" dirty="0" smtClean="0">
                <a:cs typeface="B Nazanin" pitchFamily="2" charset="-78"/>
              </a:rPr>
              <a:t>برای تصحیح خطا برای رشته </a:t>
            </a:r>
            <a:r>
              <a:rPr lang="en-US" sz="3600" dirty="0" smtClean="0">
                <a:cs typeface="B Nazanin" pitchFamily="2" charset="-78"/>
              </a:rPr>
              <a:t>m</a:t>
            </a:r>
            <a:r>
              <a:rPr lang="fa-IR" sz="3600" dirty="0" smtClean="0">
                <a:cs typeface="B Nazanin" pitchFamily="2" charset="-78"/>
              </a:rPr>
              <a:t> بیتی:</a:t>
            </a:r>
            <a:r>
              <a:rPr lang="en-US" sz="3600" dirty="0" smtClean="0">
                <a:cs typeface="B Nazanin" pitchFamily="2" charset="-78"/>
              </a:rPr>
              <a:t>r</a:t>
            </a:r>
            <a:r>
              <a:rPr lang="fa-IR" sz="3600" dirty="0" smtClean="0">
                <a:cs typeface="B Nazanin" pitchFamily="2" charset="-78"/>
              </a:rPr>
              <a:t> بیت کنترلی به دیتای اصلی اضافه میشود </a:t>
            </a:r>
          </a:p>
          <a:p>
            <a:pPr lvl="1" algn="just"/>
            <a:r>
              <a:rPr lang="fa-IR" sz="3600" dirty="0" smtClean="0">
                <a:cs typeface="B Nazanin" pitchFamily="2" charset="-78"/>
              </a:rPr>
              <a:t>مکان در نظر گرفته شده برای بیت های کنترلی مکان هایی با توان های عدد 2 اند</a:t>
            </a:r>
          </a:p>
          <a:p>
            <a:pPr lvl="1" algn="just"/>
            <a:r>
              <a:rPr lang="fa-IR" sz="3600" dirty="0" smtClean="0">
                <a:cs typeface="B Nazanin" pitchFamily="2" charset="-78"/>
              </a:rPr>
              <a:t>بیت های داده در سایر مکان ها قرار میگیرد</a:t>
            </a:r>
          </a:p>
          <a:p>
            <a:pPr lvl="1" algn="just"/>
            <a:r>
              <a:rPr lang="fa-IR" sz="3600" dirty="0" smtClean="0">
                <a:cs typeface="B Nazanin" pitchFamily="2" charset="-78"/>
              </a:rPr>
              <a:t>حاصل مقدار بیت های کنترلی= </a:t>
            </a:r>
          </a:p>
          <a:p>
            <a:pPr marL="506852" lvl="1" indent="0" algn="just">
              <a:buNone/>
            </a:pPr>
            <a:r>
              <a:rPr lang="fa-IR" sz="3600" dirty="0" smtClean="0">
                <a:cs typeface="B Nazanin" pitchFamily="2" charset="-78"/>
              </a:rPr>
              <a:t>				</a:t>
            </a:r>
            <a:r>
              <a:rPr lang="en-US" sz="3600" dirty="0" err="1" smtClean="0">
                <a:solidFill>
                  <a:srgbClr val="FFFF00"/>
                </a:solidFill>
                <a:cs typeface="B Nazanin" pitchFamily="2" charset="-78"/>
              </a:rPr>
              <a:t>Xor</a:t>
            </a:r>
            <a:r>
              <a:rPr lang="fa-IR" sz="3600" dirty="0" smtClean="0">
                <a:solidFill>
                  <a:srgbClr val="FFFF00"/>
                </a:solidFill>
                <a:cs typeface="B Nazanin" pitchFamily="2" charset="-78"/>
              </a:rPr>
              <a:t> </a:t>
            </a:r>
            <a:r>
              <a:rPr lang="fa-IR" sz="3600" dirty="0" smtClean="0">
                <a:cs typeface="B Nazanin" pitchFamily="2" charset="-78"/>
              </a:rPr>
              <a:t>نمودن بیت ها 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693" y="4587007"/>
            <a:ext cx="2265785" cy="26552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28204-C347-4276-9AD2-E4F47B219F0A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>
          <a:xfrm>
            <a:off x="3779093" y="6891263"/>
            <a:ext cx="3203914" cy="554559"/>
          </a:xfrm>
        </p:spPr>
        <p:txBody>
          <a:bodyPr/>
          <a:lstStyle/>
          <a:p>
            <a:r>
              <a:rPr lang="fa-IR" dirty="0" smtClean="0"/>
              <a:t>مهندسی اینترنت-بخش اول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5336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76699" y="303946"/>
            <a:ext cx="8797078" cy="610654"/>
          </a:xfrm>
        </p:spPr>
        <p:txBody>
          <a:bodyPr/>
          <a:lstStyle/>
          <a:p>
            <a:pPr algn="r"/>
            <a:r>
              <a:rPr lang="fa-IR" sz="3600" b="1" spc="33" dirty="0" smtClean="0">
                <a:solidFill>
                  <a:srgbClr val="FFFF00"/>
                </a:solidFill>
                <a:latin typeface="+mn-lt"/>
                <a:ea typeface="+mn-ea"/>
                <a:cs typeface="B Titr" pitchFamily="2" charset="-78"/>
              </a:rPr>
              <a:t>مثال</a:t>
            </a:r>
            <a:endParaRPr lang="fa-IR" sz="3600" b="1" spc="33" dirty="0">
              <a:solidFill>
                <a:srgbClr val="FFFF00"/>
              </a:solidFill>
              <a:latin typeface="+mn-lt"/>
              <a:ea typeface="+mn-ea"/>
              <a:cs typeface="B Titr" pitchFamily="2" charset="-78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sz="quarter" idx="13"/>
          </p:nvPr>
        </p:nvSpPr>
        <p:spPr>
          <a:xfrm>
            <a:off x="695118" y="961500"/>
            <a:ext cx="8797078" cy="5976664"/>
          </a:xfrm>
        </p:spPr>
        <p:txBody>
          <a:bodyPr>
            <a:normAutofit/>
          </a:bodyPr>
          <a:lstStyle/>
          <a:p>
            <a:pPr marL="506852" lvl="1" indent="0" algn="just">
              <a:buNone/>
            </a:pPr>
            <a:r>
              <a:rPr lang="fa-IR" sz="3600" dirty="0" smtClean="0">
                <a:cs typeface="B Nazanin" pitchFamily="2" charset="-78"/>
              </a:rPr>
              <a:t>مقدار بیت های کنترلی را بدست آورید؟</a:t>
            </a:r>
            <a:r>
              <a:rPr lang="fa-IR" sz="3600" dirty="0" smtClean="0">
                <a:solidFill>
                  <a:srgbClr val="FFFF00"/>
                </a:solidFill>
                <a:cs typeface="B Nazanin" pitchFamily="2" charset="-78"/>
              </a:rPr>
              <a:t>(0011 1101)</a:t>
            </a:r>
          </a:p>
          <a:p>
            <a:pPr marL="506852" lvl="1" indent="0" algn="just">
              <a:buNone/>
            </a:pPr>
            <a:endParaRPr lang="fa-IR" sz="3600" dirty="0">
              <a:cs typeface="B Nazanin" pitchFamily="2" charset="-78"/>
            </a:endParaRPr>
          </a:p>
          <a:p>
            <a:pPr marL="506852" lvl="1" indent="0" algn="just">
              <a:buNone/>
            </a:pPr>
            <a:endParaRPr lang="fa-IR" sz="3600" dirty="0" smtClean="0">
              <a:cs typeface="B Nazanin" pitchFamily="2" charset="-78"/>
            </a:endParaRPr>
          </a:p>
          <a:p>
            <a:pPr marL="506852" lvl="1" indent="0" algn="just">
              <a:buNone/>
            </a:pPr>
            <a:endParaRPr lang="fa-IR" sz="3600" dirty="0" smtClean="0">
              <a:cs typeface="B Nazanin" pitchFamily="2" charset="-78"/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931" y="1778695"/>
            <a:ext cx="9926544" cy="13591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8258" y="3866927"/>
            <a:ext cx="5506143" cy="16518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3601" y="6118520"/>
            <a:ext cx="10481655" cy="11327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Down Arrow 6"/>
          <p:cNvSpPr/>
          <p:nvPr/>
        </p:nvSpPr>
        <p:spPr>
          <a:xfrm>
            <a:off x="4355157" y="3137868"/>
            <a:ext cx="832046" cy="729059"/>
          </a:xfrm>
          <a:prstGeom prst="down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2" name="Down Arrow 11"/>
          <p:cNvSpPr/>
          <p:nvPr/>
        </p:nvSpPr>
        <p:spPr>
          <a:xfrm>
            <a:off x="4305306" y="5486821"/>
            <a:ext cx="832046" cy="729059"/>
          </a:xfrm>
          <a:prstGeom prst="down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28204-C347-4276-9AD2-E4F47B219F0A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13" name="Date Placeholder 1"/>
          <p:cNvSpPr>
            <a:spLocks noGrp="1"/>
          </p:cNvSpPr>
          <p:nvPr>
            <p:ph type="dt" sz="half" idx="10"/>
          </p:nvPr>
        </p:nvSpPr>
        <p:spPr>
          <a:xfrm>
            <a:off x="3779093" y="6891263"/>
            <a:ext cx="3203914" cy="554559"/>
          </a:xfrm>
        </p:spPr>
        <p:txBody>
          <a:bodyPr/>
          <a:lstStyle/>
          <a:p>
            <a:r>
              <a:rPr lang="fa-IR" dirty="0" smtClean="0"/>
              <a:t>مهندسی اینترنت-بخش اول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8491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2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76699" y="303946"/>
            <a:ext cx="8797078" cy="610654"/>
          </a:xfrm>
        </p:spPr>
        <p:txBody>
          <a:bodyPr/>
          <a:lstStyle/>
          <a:p>
            <a:pPr algn="r"/>
            <a:r>
              <a:rPr lang="fa-IR" sz="3600" b="1" spc="33" dirty="0" smtClean="0">
                <a:solidFill>
                  <a:srgbClr val="FFFF00"/>
                </a:solidFill>
                <a:latin typeface="+mn-lt"/>
                <a:ea typeface="+mn-ea"/>
                <a:cs typeface="B Titr" pitchFamily="2" charset="-78"/>
              </a:rPr>
              <a:t>مثال</a:t>
            </a:r>
            <a:endParaRPr lang="fa-IR" sz="3600" b="1" spc="33" dirty="0">
              <a:solidFill>
                <a:srgbClr val="FFFF00"/>
              </a:solidFill>
              <a:latin typeface="+mn-lt"/>
              <a:ea typeface="+mn-ea"/>
              <a:cs typeface="B Titr" pitchFamily="2" charset="-78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sz="quarter" idx="13"/>
          </p:nvPr>
        </p:nvSpPr>
        <p:spPr>
          <a:xfrm>
            <a:off x="695118" y="961500"/>
            <a:ext cx="8797078" cy="5976664"/>
          </a:xfrm>
        </p:spPr>
        <p:txBody>
          <a:bodyPr>
            <a:normAutofit fontScale="92500" lnSpcReduction="10000"/>
          </a:bodyPr>
          <a:lstStyle/>
          <a:p>
            <a:pPr marL="506852" lvl="1" indent="0" algn="just">
              <a:buNone/>
            </a:pPr>
            <a:r>
              <a:rPr lang="fa-IR" sz="3600" dirty="0" smtClean="0">
                <a:cs typeface="B Nazanin" pitchFamily="2" charset="-78"/>
              </a:rPr>
              <a:t>تشخیص دهیدرشته بیت ارسال شده دچار خطا شده یا نه؟ و در کدام بیت؟ </a:t>
            </a:r>
            <a:r>
              <a:rPr lang="fa-IR" sz="3600" dirty="0" smtClean="0">
                <a:solidFill>
                  <a:srgbClr val="FFFF00"/>
                </a:solidFill>
                <a:cs typeface="B Nazanin" pitchFamily="2" charset="-78"/>
              </a:rPr>
              <a:t>(011110000011)</a:t>
            </a:r>
          </a:p>
          <a:p>
            <a:pPr marL="506852" lvl="1" indent="0" algn="just">
              <a:buNone/>
            </a:pPr>
            <a:endParaRPr lang="fa-IR" sz="3600" dirty="0" smtClean="0">
              <a:solidFill>
                <a:srgbClr val="FFFF00"/>
              </a:solidFill>
              <a:cs typeface="B Nazanin" pitchFamily="2" charset="-78"/>
            </a:endParaRPr>
          </a:p>
          <a:p>
            <a:pPr marL="506852" lvl="1" indent="0" algn="just">
              <a:buNone/>
            </a:pPr>
            <a:endParaRPr lang="fa-IR" sz="3600" dirty="0" smtClean="0">
              <a:solidFill>
                <a:srgbClr val="FFFF00"/>
              </a:solidFill>
              <a:cs typeface="B Nazanin" pitchFamily="2" charset="-78"/>
            </a:endParaRPr>
          </a:p>
          <a:p>
            <a:pPr marL="506852" lvl="1" indent="0" algn="just">
              <a:buNone/>
            </a:pPr>
            <a:endParaRPr lang="fa-IR" sz="3600" dirty="0" smtClean="0">
              <a:solidFill>
                <a:srgbClr val="FFFF00"/>
              </a:solidFill>
              <a:cs typeface="B Nazanin" pitchFamily="2" charset="-78"/>
            </a:endParaRPr>
          </a:p>
          <a:p>
            <a:pPr marL="506852" lvl="1" indent="0" algn="just">
              <a:buNone/>
            </a:pPr>
            <a:r>
              <a:rPr lang="fa-IR" sz="3600" dirty="0" smtClean="0">
                <a:solidFill>
                  <a:srgbClr val="FFFF00"/>
                </a:solidFill>
                <a:cs typeface="B Nazanin" pitchFamily="2" charset="-78"/>
              </a:rPr>
              <a:t>نحوه تشخیص خطا:</a:t>
            </a:r>
          </a:p>
          <a:p>
            <a:pPr marL="506852" lvl="1" indent="0" algn="just">
              <a:buNone/>
            </a:pPr>
            <a:r>
              <a:rPr lang="fa-IR" sz="3200" b="1" dirty="0" smtClean="0">
                <a:solidFill>
                  <a:srgbClr val="00B050"/>
                </a:solidFill>
                <a:cs typeface="B Nazanin" pitchFamily="2" charset="-78"/>
              </a:rPr>
              <a:t>نوشتن کدهای همینگ از اول به آخر و تبدیل آن به دهدهی</a:t>
            </a:r>
          </a:p>
          <a:p>
            <a:pPr marL="506852" lvl="1" indent="0" algn="just">
              <a:buNone/>
            </a:pPr>
            <a:r>
              <a:rPr lang="fa-IR" sz="3200" b="1" dirty="0" smtClean="0">
                <a:solidFill>
                  <a:srgbClr val="00B050"/>
                </a:solidFill>
                <a:cs typeface="B Nazanin" pitchFamily="2" charset="-78"/>
              </a:rPr>
              <a:t>0111</a:t>
            </a:r>
            <a:r>
              <a:rPr lang="fa-IR" sz="3200" b="1" dirty="0" smtClean="0">
                <a:solidFill>
                  <a:srgbClr val="00B050"/>
                </a:solidFill>
                <a:cs typeface="B Nazanin" pitchFamily="2" charset="-78"/>
                <a:sym typeface="Wingdings" pitchFamily="2" charset="2"/>
              </a:rPr>
              <a:t> بیت7</a:t>
            </a:r>
            <a:r>
              <a:rPr lang="en-US" sz="3200" b="1" dirty="0" smtClean="0">
                <a:solidFill>
                  <a:srgbClr val="00B050"/>
                </a:solidFill>
                <a:cs typeface="B Nazanin" pitchFamily="2" charset="-78"/>
                <a:sym typeface="Wingdings" pitchFamily="2" charset="2"/>
              </a:rPr>
              <a:t> </a:t>
            </a:r>
            <a:r>
              <a:rPr lang="fa-IR" sz="3200" b="1" dirty="0" smtClean="0">
                <a:solidFill>
                  <a:srgbClr val="00B050"/>
                </a:solidFill>
                <a:cs typeface="B Nazanin" pitchFamily="2" charset="-78"/>
                <a:sym typeface="Wingdings" pitchFamily="2" charset="2"/>
              </a:rPr>
              <a:t> خراب است </a:t>
            </a:r>
          </a:p>
          <a:p>
            <a:pPr marL="506852" lvl="1" indent="0" algn="ctr">
              <a:buNone/>
            </a:pPr>
            <a:r>
              <a:rPr lang="fa-IR" sz="3900" b="1" dirty="0">
                <a:solidFill>
                  <a:srgbClr val="FF0000"/>
                </a:solidFill>
                <a:cs typeface="B Nazanin" pitchFamily="2" charset="-78"/>
                <a:sym typeface="Wingdings" pitchFamily="2" charset="2"/>
              </a:rPr>
              <a:t>(</a:t>
            </a:r>
            <a:r>
              <a:rPr lang="fa-IR" sz="3900" b="1" dirty="0" smtClean="0">
                <a:solidFill>
                  <a:srgbClr val="FF0000"/>
                </a:solidFill>
                <a:cs typeface="B Nazanin" pitchFamily="2" charset="-78"/>
                <a:sym typeface="Wingdings" pitchFamily="2" charset="2"/>
              </a:rPr>
              <a:t> 0000 خطایی وجودندارد)</a:t>
            </a:r>
            <a:endParaRPr lang="fa-IR" sz="3900" b="1" dirty="0" smtClean="0">
              <a:solidFill>
                <a:srgbClr val="FF0000"/>
              </a:solidFill>
              <a:cs typeface="B Nazanin" pitchFamily="2" charset="-78"/>
            </a:endParaRPr>
          </a:p>
          <a:p>
            <a:pPr marL="506852" lvl="1" indent="0" algn="just">
              <a:buNone/>
            </a:pPr>
            <a:endParaRPr lang="fa-IR" sz="3600" dirty="0" smtClean="0">
              <a:solidFill>
                <a:srgbClr val="FFFF00"/>
              </a:solidFill>
              <a:cs typeface="B Nazanin" pitchFamily="2" charset="-78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797" y="2210743"/>
            <a:ext cx="7578939" cy="17085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28204-C347-4276-9AD2-E4F47B219F0A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>
          <a:xfrm>
            <a:off x="3779093" y="6891263"/>
            <a:ext cx="3203914" cy="554559"/>
          </a:xfrm>
        </p:spPr>
        <p:txBody>
          <a:bodyPr/>
          <a:lstStyle/>
          <a:p>
            <a:r>
              <a:rPr lang="fa-IR" dirty="0" smtClean="0"/>
              <a:t>مهندسی اینترنت-بخش اول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6932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76699" y="303946"/>
            <a:ext cx="8797078" cy="610654"/>
          </a:xfrm>
        </p:spPr>
        <p:txBody>
          <a:bodyPr/>
          <a:lstStyle/>
          <a:p>
            <a:pPr algn="r"/>
            <a:r>
              <a:rPr lang="fa-IR" sz="3600" b="1" spc="33" dirty="0" smtClean="0">
                <a:solidFill>
                  <a:srgbClr val="FFFF00"/>
                </a:solidFill>
                <a:latin typeface="+mn-lt"/>
                <a:ea typeface="+mn-ea"/>
                <a:cs typeface="B Titr" pitchFamily="2" charset="-78"/>
              </a:rPr>
              <a:t>کنترل جریان</a:t>
            </a:r>
            <a:endParaRPr lang="fa-IR" sz="3600" b="1" spc="33" dirty="0">
              <a:solidFill>
                <a:srgbClr val="FFFF00"/>
              </a:solidFill>
              <a:latin typeface="+mn-lt"/>
              <a:ea typeface="+mn-ea"/>
              <a:cs typeface="B Titr" pitchFamily="2" charset="-78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sz="quarter" idx="13"/>
          </p:nvPr>
        </p:nvSpPr>
        <p:spPr>
          <a:xfrm>
            <a:off x="695118" y="961500"/>
            <a:ext cx="8797078" cy="5976664"/>
          </a:xfrm>
        </p:spPr>
        <p:txBody>
          <a:bodyPr>
            <a:normAutofit/>
          </a:bodyPr>
          <a:lstStyle/>
          <a:p>
            <a:pPr marL="506852" lvl="1" indent="0" algn="just">
              <a:buNone/>
            </a:pPr>
            <a:r>
              <a:rPr lang="fa-IR" sz="3600" dirty="0" smtClean="0">
                <a:cs typeface="B Nazanin" pitchFamily="2" charset="-78"/>
              </a:rPr>
              <a:t>کنترل جریان:</a:t>
            </a:r>
          </a:p>
          <a:p>
            <a:pPr marL="506852" lvl="1" indent="0" algn="just">
              <a:buNone/>
            </a:pPr>
            <a:r>
              <a:rPr lang="fa-IR" sz="3600" dirty="0">
                <a:cs typeface="B Nazanin" pitchFamily="2" charset="-78"/>
              </a:rPr>
              <a:t>	</a:t>
            </a:r>
            <a:r>
              <a:rPr lang="fa-IR" sz="3200" b="1" dirty="0" smtClean="0">
                <a:solidFill>
                  <a:srgbClr val="FFFF00"/>
                </a:solidFill>
                <a:cs typeface="B Nazanin" pitchFamily="2" charset="-78"/>
              </a:rPr>
              <a:t>جلوگیری از افتادن یک گیرنده کنددر درام یک فرستنده سریع(ازبین رفتن داده ها)</a:t>
            </a:r>
          </a:p>
          <a:p>
            <a:pPr marL="506852" lvl="1" indent="0" algn="just">
              <a:buNone/>
            </a:pPr>
            <a:r>
              <a:rPr lang="fa-IR" sz="3200" b="1" dirty="0" smtClean="0">
                <a:cs typeface="B Nazanin" pitchFamily="2" charset="-78"/>
              </a:rPr>
              <a:t>تکنیک ها:</a:t>
            </a:r>
          </a:p>
          <a:p>
            <a:pPr marL="506852" lvl="1" indent="0" algn="just">
              <a:buNone/>
            </a:pPr>
            <a:r>
              <a:rPr lang="fa-IR" sz="3200" dirty="0" smtClean="0">
                <a:cs typeface="B Nazanin" pitchFamily="2" charset="-78"/>
              </a:rPr>
              <a:t>روش اول) کنترل بر اساس بازخورد</a:t>
            </a:r>
          </a:p>
          <a:p>
            <a:pPr marL="506852" lvl="1" indent="0" algn="just">
              <a:buNone/>
            </a:pPr>
            <a:r>
              <a:rPr lang="fa-IR" sz="3200" dirty="0" smtClean="0">
                <a:cs typeface="B Nazanin" pitchFamily="2" charset="-78"/>
              </a:rPr>
              <a:t>روش دوم)استفاده از کنترل جریان براساس میزان</a:t>
            </a:r>
          </a:p>
          <a:p>
            <a:pPr marL="506852" lvl="1" indent="0" algn="just">
              <a:buNone/>
            </a:pPr>
            <a:endParaRPr lang="fa-IR" sz="3200" b="1" dirty="0" smtClean="0">
              <a:solidFill>
                <a:srgbClr val="FFFF00"/>
              </a:solidFill>
              <a:cs typeface="B Nazanin" pitchFamily="2" charset="-78"/>
            </a:endParaRPr>
          </a:p>
          <a:p>
            <a:pPr marL="506852" lvl="1" indent="0" algn="just">
              <a:buNone/>
            </a:pPr>
            <a:endParaRPr lang="fa-IR" sz="3200" b="1" dirty="0">
              <a:solidFill>
                <a:srgbClr val="FFFF00"/>
              </a:solidFill>
              <a:cs typeface="B Nazanin" pitchFamily="2" charset="-78"/>
            </a:endParaRPr>
          </a:p>
          <a:p>
            <a:pPr marL="506852" lvl="1" indent="0" algn="just">
              <a:buNone/>
            </a:pPr>
            <a:endParaRPr lang="fa-IR" sz="3200" b="1" dirty="0" smtClean="0">
              <a:solidFill>
                <a:srgbClr val="FFFF00"/>
              </a:solidFill>
              <a:cs typeface="B Nazanin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28204-C347-4276-9AD2-E4F47B219F0A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>
          <a:xfrm>
            <a:off x="3779093" y="6891263"/>
            <a:ext cx="3203914" cy="554559"/>
          </a:xfrm>
        </p:spPr>
        <p:txBody>
          <a:bodyPr/>
          <a:lstStyle/>
          <a:p>
            <a:r>
              <a:rPr lang="fa-IR" dirty="0" smtClean="0"/>
              <a:t>مهندسی اینترنت-بخش اول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4458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28204-C347-4276-9AD2-E4F47B219F0A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76699" y="303946"/>
            <a:ext cx="8797078" cy="610654"/>
          </a:xfrm>
        </p:spPr>
        <p:txBody>
          <a:bodyPr/>
          <a:lstStyle/>
          <a:p>
            <a:pPr algn="r"/>
            <a:r>
              <a:rPr lang="fa-IR" dirty="0" smtClean="0">
                <a:cs typeface="B Titr" pitchFamily="2" charset="-78"/>
              </a:rPr>
              <a:t>پروتکل های موجود در پشته</a:t>
            </a:r>
            <a:endParaRPr lang="fa-IR" dirty="0">
              <a:cs typeface="B Titr" pitchFamily="2" charset="-78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sz="quarter" idx="13"/>
          </p:nvPr>
        </p:nvSpPr>
        <p:spPr>
          <a:xfrm>
            <a:off x="676699" y="914599"/>
            <a:ext cx="8797078" cy="6264695"/>
          </a:xfrm>
        </p:spPr>
        <p:txBody>
          <a:bodyPr>
            <a:normAutofit/>
          </a:bodyPr>
          <a:lstStyle/>
          <a:p>
            <a:r>
              <a:rPr lang="fa-IR" sz="3600" dirty="0" smtClean="0">
                <a:cs typeface="B Nazanin" pitchFamily="2" charset="-78"/>
              </a:rPr>
              <a:t>تبدیل نام کامپیوتر به آدرس </a:t>
            </a:r>
            <a:r>
              <a:rPr lang="en-US" sz="3600" dirty="0" err="1" smtClean="0">
                <a:cs typeface="B Nazanin" pitchFamily="2" charset="-78"/>
              </a:rPr>
              <a:t>ip</a:t>
            </a:r>
            <a:endParaRPr lang="fa-IR" sz="3600" dirty="0" smtClean="0">
              <a:cs typeface="B Nazanin" pitchFamily="2" charset="-78"/>
            </a:endParaRPr>
          </a:p>
          <a:p>
            <a:r>
              <a:rPr lang="fa-IR" sz="3600" dirty="0" smtClean="0">
                <a:cs typeface="B Nazanin" pitchFamily="2" charset="-78"/>
              </a:rPr>
              <a:t>شناسایی کامپیوتر مقصد</a:t>
            </a:r>
          </a:p>
          <a:p>
            <a:r>
              <a:rPr lang="en-US" sz="3600" dirty="0" smtClean="0">
                <a:cs typeface="B Nazanin" pitchFamily="2" charset="-78"/>
              </a:rPr>
              <a:t>Information </a:t>
            </a:r>
            <a:r>
              <a:rPr lang="en-US" sz="3600" dirty="0" err="1" smtClean="0">
                <a:cs typeface="B Nazanin" pitchFamily="2" charset="-78"/>
              </a:rPr>
              <a:t>Packageing</a:t>
            </a:r>
            <a:endParaRPr lang="fa-IR" sz="3600" dirty="0" smtClean="0">
              <a:cs typeface="B Nazanin" pitchFamily="2" charset="-78"/>
            </a:endParaRPr>
          </a:p>
          <a:p>
            <a:r>
              <a:rPr lang="fa-IR" sz="3600" dirty="0" smtClean="0">
                <a:cs typeface="B Nazanin" pitchFamily="2" charset="-78"/>
              </a:rPr>
              <a:t>آدرس دهی و روتینگ داده ها</a:t>
            </a:r>
          </a:p>
          <a:p>
            <a:r>
              <a:rPr lang="fa-IR" sz="3600" dirty="0" smtClean="0">
                <a:cs typeface="B Nazanin" pitchFamily="2" charset="-78"/>
              </a:rPr>
              <a:t>هر4لایه دارای وظیفه مشخص</a:t>
            </a:r>
          </a:p>
          <a:p>
            <a:r>
              <a:rPr lang="fa-IR" sz="3600" dirty="0" smtClean="0">
                <a:cs typeface="B Nazanin" pitchFamily="2" charset="-78"/>
              </a:rPr>
              <a:t>ارسال داده=ارسال نامه از شهری به شهر دیگر	</a:t>
            </a:r>
          </a:p>
          <a:p>
            <a:pPr lvl="1"/>
            <a:r>
              <a:rPr lang="fa-IR" sz="3600" dirty="0" smtClean="0">
                <a:cs typeface="B Nazanin" pitchFamily="2" charset="-78"/>
              </a:rPr>
              <a:t>گیرنده فرستنده....(مستقل از محیط انتقال شبکه)</a:t>
            </a:r>
          </a:p>
          <a:p>
            <a:pPr marL="506852" lvl="1" indent="0">
              <a:buNone/>
            </a:pPr>
            <a:endParaRPr lang="fa-IR" sz="3600" dirty="0" smtClean="0">
              <a:cs typeface="B Nazanin" pitchFamily="2" charset="-78"/>
            </a:endParaRPr>
          </a:p>
          <a:p>
            <a:endParaRPr lang="fa-IR" sz="3600" dirty="0" smtClean="0">
              <a:cs typeface="B Nazanin" pitchFamily="2" charset="-78"/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>
          <a:xfrm>
            <a:off x="3779093" y="6891263"/>
            <a:ext cx="3203914" cy="554559"/>
          </a:xfrm>
        </p:spPr>
        <p:txBody>
          <a:bodyPr/>
          <a:lstStyle/>
          <a:p>
            <a:r>
              <a:rPr lang="fa-IR" dirty="0" smtClean="0"/>
              <a:t>مهندسی اینترنت-بخش اول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5953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76699" y="303946"/>
            <a:ext cx="8797078" cy="610654"/>
          </a:xfrm>
        </p:spPr>
        <p:txBody>
          <a:bodyPr/>
          <a:lstStyle/>
          <a:p>
            <a:pPr algn="r"/>
            <a:r>
              <a:rPr lang="fa-IR" sz="3600" b="1" spc="33" dirty="0" smtClean="0">
                <a:solidFill>
                  <a:srgbClr val="FFFF00"/>
                </a:solidFill>
                <a:latin typeface="+mn-lt"/>
                <a:ea typeface="+mn-ea"/>
                <a:cs typeface="B Titr" pitchFamily="2" charset="-78"/>
              </a:rPr>
              <a:t>کنترل بر اساس بازخورد</a:t>
            </a:r>
            <a:endParaRPr lang="fa-IR" sz="3600" b="1" spc="33" dirty="0">
              <a:solidFill>
                <a:srgbClr val="FFFF00"/>
              </a:solidFill>
              <a:latin typeface="+mn-lt"/>
              <a:ea typeface="+mn-ea"/>
              <a:cs typeface="B Titr" pitchFamily="2" charset="-78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sz="quarter" idx="13"/>
          </p:nvPr>
        </p:nvSpPr>
        <p:spPr>
          <a:xfrm>
            <a:off x="695118" y="961500"/>
            <a:ext cx="8797078" cy="5976664"/>
          </a:xfrm>
        </p:spPr>
        <p:txBody>
          <a:bodyPr>
            <a:normAutofit/>
          </a:bodyPr>
          <a:lstStyle/>
          <a:p>
            <a:pPr marL="506852" lvl="1" indent="0" algn="just">
              <a:buNone/>
            </a:pPr>
            <a:endParaRPr lang="fa-IR" sz="3600" b="1" dirty="0" smtClean="0">
              <a:cs typeface="B Nazanin" pitchFamily="2" charset="-78"/>
            </a:endParaRPr>
          </a:p>
          <a:p>
            <a:pPr marL="506852" lvl="1" indent="0" algn="just">
              <a:buNone/>
            </a:pPr>
            <a:r>
              <a:rPr lang="fa-IR" sz="3600" b="1" dirty="0" smtClean="0">
                <a:cs typeface="B Nazanin" pitchFamily="2" charset="-78"/>
              </a:rPr>
              <a:t>در این روش:</a:t>
            </a:r>
          </a:p>
          <a:p>
            <a:pPr lvl="1" algn="just">
              <a:buFont typeface="Wingdings" pitchFamily="2" charset="2"/>
              <a:buChar char="§"/>
            </a:pPr>
            <a:r>
              <a:rPr lang="fa-IR" sz="3600" b="1" dirty="0">
                <a:solidFill>
                  <a:srgbClr val="FFFF00"/>
                </a:solidFill>
                <a:cs typeface="B Nazanin" pitchFamily="2" charset="-78"/>
              </a:rPr>
              <a:t>	</a:t>
            </a:r>
            <a:r>
              <a:rPr lang="fa-IR" sz="3600" dirty="0" smtClean="0">
                <a:cs typeface="B Nazanin" pitchFamily="2" charset="-78"/>
              </a:rPr>
              <a:t>اعلام گیرنده کند بر عدم توانایی خود برای تطابق با 	فرستنده</a:t>
            </a:r>
          </a:p>
          <a:p>
            <a:pPr lvl="1" algn="just">
              <a:buFont typeface="Wingdings" pitchFamily="2" charset="2"/>
              <a:buChar char="§"/>
            </a:pPr>
            <a:r>
              <a:rPr lang="fa-IR" sz="3600" dirty="0">
                <a:cs typeface="B Nazanin" pitchFamily="2" charset="-78"/>
              </a:rPr>
              <a:t>	</a:t>
            </a:r>
            <a:r>
              <a:rPr lang="fa-IR" sz="3600" dirty="0" smtClean="0">
                <a:cs typeface="B Nazanin" pitchFamily="2" charset="-78"/>
              </a:rPr>
              <a:t> هماهنگ کردن توسط فرستنده(کند کردن خود)</a:t>
            </a:r>
            <a:endParaRPr lang="fa-IR" sz="3200" dirty="0" smtClean="0">
              <a:cs typeface="B Nazanin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28204-C347-4276-9AD2-E4F47B219F0A}" type="slidenum">
              <a:rPr lang="en-US" smtClean="0"/>
              <a:pPr/>
              <a:t>40</a:t>
            </a:fld>
            <a:endParaRPr lang="en-US"/>
          </a:p>
        </p:txBody>
      </p:sp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>
          <a:xfrm>
            <a:off x="3779093" y="6891263"/>
            <a:ext cx="3203914" cy="554559"/>
          </a:xfrm>
        </p:spPr>
        <p:txBody>
          <a:bodyPr/>
          <a:lstStyle/>
          <a:p>
            <a:r>
              <a:rPr lang="fa-IR" dirty="0" smtClean="0"/>
              <a:t>مهندسی اینترنت-بخش اول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611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76699" y="303946"/>
            <a:ext cx="8797078" cy="610654"/>
          </a:xfrm>
        </p:spPr>
        <p:txBody>
          <a:bodyPr/>
          <a:lstStyle/>
          <a:p>
            <a:pPr algn="r"/>
            <a:r>
              <a:rPr lang="fa-IR" sz="3600" b="1" spc="33" dirty="0" smtClean="0">
                <a:solidFill>
                  <a:srgbClr val="FFFF00"/>
                </a:solidFill>
                <a:latin typeface="+mn-lt"/>
                <a:ea typeface="+mn-ea"/>
                <a:cs typeface="B Titr" pitchFamily="2" charset="-78"/>
              </a:rPr>
              <a:t>استفاده از کنترل جریان بر اساس میزان</a:t>
            </a:r>
            <a:endParaRPr lang="fa-IR" sz="3600" b="1" spc="33" dirty="0">
              <a:solidFill>
                <a:srgbClr val="FFFF00"/>
              </a:solidFill>
              <a:latin typeface="+mn-lt"/>
              <a:ea typeface="+mn-ea"/>
              <a:cs typeface="B Titr" pitchFamily="2" charset="-78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sz="quarter" idx="13"/>
          </p:nvPr>
        </p:nvSpPr>
        <p:spPr>
          <a:xfrm>
            <a:off x="695118" y="961500"/>
            <a:ext cx="8797078" cy="5976664"/>
          </a:xfrm>
        </p:spPr>
        <p:txBody>
          <a:bodyPr>
            <a:normAutofit/>
          </a:bodyPr>
          <a:lstStyle/>
          <a:p>
            <a:pPr lvl="1" algn="just">
              <a:buFont typeface="Wingdings" pitchFamily="2" charset="2"/>
              <a:buChar char="§"/>
            </a:pPr>
            <a:endParaRPr lang="fa-IR" sz="3600" b="1" dirty="0" smtClean="0">
              <a:cs typeface="B Nazanin" pitchFamily="2" charset="-78"/>
            </a:endParaRPr>
          </a:p>
          <a:p>
            <a:pPr lvl="1" algn="just">
              <a:buFont typeface="Wingdings" pitchFamily="2" charset="2"/>
              <a:buChar char="§"/>
            </a:pPr>
            <a:r>
              <a:rPr lang="fa-IR" sz="3600" b="1" dirty="0" smtClean="0">
                <a:cs typeface="B Nazanin" pitchFamily="2" charset="-78"/>
              </a:rPr>
              <a:t>هماهنگی فرستنده و گیرنده  </a:t>
            </a:r>
            <a:r>
              <a:rPr lang="fa-IR" sz="3200" b="1" dirty="0">
                <a:cs typeface="B Nazanin" pitchFamily="2" charset="-78"/>
              </a:rPr>
              <a:t> به دوطریق </a:t>
            </a:r>
            <a:r>
              <a:rPr lang="fa-IR" sz="3200" b="1" dirty="0" smtClean="0">
                <a:cs typeface="B Nazanin" pitchFamily="2" charset="-78"/>
              </a:rPr>
              <a:t>:</a:t>
            </a:r>
          </a:p>
          <a:p>
            <a:pPr lvl="2" algn="just">
              <a:buFont typeface="Wingdings" pitchFamily="2" charset="2"/>
              <a:buChar char="ü"/>
            </a:pPr>
            <a:r>
              <a:rPr lang="fa-IR" sz="3200" b="1" dirty="0" smtClean="0">
                <a:solidFill>
                  <a:srgbClr val="92D050"/>
                </a:solidFill>
                <a:cs typeface="B Nazanin" pitchFamily="2" charset="-78"/>
              </a:rPr>
              <a:t>در ابتدا در مورد مقدار دیتای ارسالی بین خود در یک زمان مشخص توافق می کنند</a:t>
            </a:r>
          </a:p>
          <a:p>
            <a:pPr marL="1013704" lvl="2" indent="0" algn="ctr">
              <a:buNone/>
            </a:pPr>
            <a:r>
              <a:rPr lang="fa-IR" sz="3200" b="1" dirty="0" smtClean="0">
                <a:solidFill>
                  <a:srgbClr val="FFFF00"/>
                </a:solidFill>
                <a:cs typeface="B Nazanin" pitchFamily="2" charset="-78"/>
              </a:rPr>
              <a:t>یــــــا</a:t>
            </a:r>
            <a:endParaRPr lang="fa-IR" sz="3200" b="1" dirty="0">
              <a:solidFill>
                <a:srgbClr val="FFFF00"/>
              </a:solidFill>
              <a:cs typeface="B Nazanin" pitchFamily="2" charset="-78"/>
            </a:endParaRPr>
          </a:p>
          <a:p>
            <a:pPr lvl="2" algn="just">
              <a:buFont typeface="Wingdings" pitchFamily="2" charset="2"/>
              <a:buChar char="ü"/>
            </a:pPr>
            <a:r>
              <a:rPr lang="fa-IR" sz="3200" dirty="0" smtClean="0">
                <a:solidFill>
                  <a:srgbClr val="00B050"/>
                </a:solidFill>
                <a:cs typeface="B Nazanin" pitchFamily="2" charset="-78"/>
              </a:rPr>
              <a:t>فرستنده مقداری مشخص دیتا برای گیرنده ارسال نموده و متوقف می شود.</a:t>
            </a:r>
          </a:p>
          <a:p>
            <a:pPr marL="506852" lvl="1" indent="0" algn="just">
              <a:buNone/>
            </a:pPr>
            <a:r>
              <a:rPr lang="fa-IR" sz="3600" dirty="0" smtClean="0">
                <a:solidFill>
                  <a:srgbClr val="00B050"/>
                </a:solidFill>
                <a:cs typeface="B Nazanin" pitchFamily="2" charset="-78"/>
              </a:rPr>
              <a:t>در حالت2جهت دریافت مجدداعلام آمادگی توسط گیرنده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829099" y="6675239"/>
            <a:ext cx="8797078" cy="610654"/>
          </a:xfrm>
          <a:prstGeom prst="rect">
            <a:avLst/>
          </a:prstGeom>
        </p:spPr>
        <p:txBody>
          <a:bodyPr vert="horz" lIns="101370" tIns="50685" rIns="101370" bIns="50685" rtlCol="0" anchor="b" anchorCtr="0">
            <a:noAutofit/>
          </a:bodyPr>
          <a:lstStyle>
            <a:lvl1pPr algn="l" defTabSz="1013704" rtl="1" eaLnBrk="1" latinLnBrk="0" hangingPunct="1">
              <a:spcBef>
                <a:spcPct val="0"/>
              </a:spcBef>
              <a:buNone/>
              <a:defRPr sz="3300" kern="1200" cap="all" spc="55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a-IR" sz="2400" b="1" spc="33" dirty="0" smtClean="0">
                <a:solidFill>
                  <a:srgbClr val="00B0F0"/>
                </a:solidFill>
                <a:latin typeface="+mn-lt"/>
                <a:ea typeface="+mn-ea"/>
                <a:cs typeface="B Titr" pitchFamily="2" charset="-78"/>
              </a:rPr>
              <a:t>تمام اطلاعات نحوه انتقال و کنترل جریان (تا اینجای بحث) =لایه شبکه </a:t>
            </a:r>
            <a:r>
              <a:rPr lang="en-US" sz="2400" b="1" spc="33" dirty="0" err="1" smtClean="0">
                <a:solidFill>
                  <a:srgbClr val="00B0F0"/>
                </a:solidFill>
                <a:latin typeface="+mn-lt"/>
                <a:ea typeface="+mn-ea"/>
                <a:cs typeface="B Titr" pitchFamily="2" charset="-78"/>
              </a:rPr>
              <a:t>tcp</a:t>
            </a:r>
            <a:r>
              <a:rPr lang="en-US" sz="2400" b="1" spc="33" dirty="0" smtClean="0">
                <a:solidFill>
                  <a:srgbClr val="00B0F0"/>
                </a:solidFill>
                <a:latin typeface="+mn-lt"/>
                <a:ea typeface="+mn-ea"/>
                <a:cs typeface="B Titr" pitchFamily="2" charset="-78"/>
              </a:rPr>
              <a:t>/IP</a:t>
            </a:r>
            <a:endParaRPr lang="fa-IR" sz="2400" b="1" spc="33" dirty="0">
              <a:solidFill>
                <a:srgbClr val="00B0F0"/>
              </a:solidFill>
              <a:latin typeface="+mn-lt"/>
              <a:ea typeface="+mn-ea"/>
              <a:cs typeface="B Titr" pitchFamily="2" charset="-78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28204-C347-4276-9AD2-E4F47B219F0A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729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76699" y="303946"/>
            <a:ext cx="8797078" cy="610654"/>
          </a:xfrm>
        </p:spPr>
        <p:txBody>
          <a:bodyPr/>
          <a:lstStyle/>
          <a:p>
            <a:pPr algn="r"/>
            <a:r>
              <a:rPr lang="fa-IR" sz="3600" b="1" spc="33" dirty="0" smtClean="0">
                <a:solidFill>
                  <a:srgbClr val="00B0F0"/>
                </a:solidFill>
                <a:latin typeface="+mn-lt"/>
                <a:ea typeface="+mn-ea"/>
                <a:cs typeface="B Titr" pitchFamily="2" charset="-78"/>
              </a:rPr>
              <a:t>لایه اینترنت</a:t>
            </a:r>
            <a:endParaRPr lang="fa-IR" sz="3600" b="1" spc="33" dirty="0">
              <a:solidFill>
                <a:srgbClr val="00B0F0"/>
              </a:solidFill>
              <a:latin typeface="+mn-lt"/>
              <a:ea typeface="+mn-ea"/>
              <a:cs typeface="B Titr" pitchFamily="2" charset="-78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sz="quarter" idx="13"/>
          </p:nvPr>
        </p:nvSpPr>
        <p:spPr>
          <a:xfrm>
            <a:off x="695118" y="961500"/>
            <a:ext cx="8797078" cy="5976664"/>
          </a:xfrm>
        </p:spPr>
        <p:txBody>
          <a:bodyPr>
            <a:normAutofit/>
          </a:bodyPr>
          <a:lstStyle/>
          <a:p>
            <a:pPr lvl="1" algn="just">
              <a:buFont typeface="Wingdings" pitchFamily="2" charset="2"/>
              <a:buChar char="§"/>
            </a:pPr>
            <a:r>
              <a:rPr lang="fa-IR" sz="3600" b="1" dirty="0" smtClean="0">
                <a:cs typeface="B Nazanin" pitchFamily="2" charset="-78"/>
              </a:rPr>
              <a:t>وظایف:</a:t>
            </a:r>
          </a:p>
          <a:p>
            <a:pPr lvl="2" algn="just">
              <a:buFont typeface="Wingdings" pitchFamily="2" charset="2"/>
              <a:buChar char="§"/>
            </a:pPr>
            <a:r>
              <a:rPr lang="fa-IR" sz="2800" b="1" dirty="0" smtClean="0">
                <a:solidFill>
                  <a:srgbClr val="00B050"/>
                </a:solidFill>
                <a:cs typeface="B Nazanin" pitchFamily="2" charset="-78"/>
              </a:rPr>
              <a:t>آدرس دهی، سوئیچینگ، مسیریابی، عملیات کپسوله سازی و قطعه بندی</a:t>
            </a:r>
          </a:p>
          <a:p>
            <a:pPr lvl="2" algn="just">
              <a:buFont typeface="Wingdings" pitchFamily="2" charset="2"/>
              <a:buChar char="§"/>
            </a:pPr>
            <a:endParaRPr lang="fa-IR" sz="2800" b="1" dirty="0">
              <a:solidFill>
                <a:srgbClr val="00B050"/>
              </a:solidFill>
              <a:cs typeface="B Nazanin" pitchFamily="2" charset="-78"/>
            </a:endParaRPr>
          </a:p>
          <a:p>
            <a:pPr lvl="2" algn="just">
              <a:buFont typeface="Wingdings" pitchFamily="2" charset="2"/>
              <a:buChar char="§"/>
            </a:pPr>
            <a:endParaRPr lang="fa-IR" sz="2800" b="1" dirty="0" smtClean="0">
              <a:solidFill>
                <a:srgbClr val="00B050"/>
              </a:solidFill>
              <a:cs typeface="B Nazanin" pitchFamily="2" charset="-78"/>
            </a:endParaRPr>
          </a:p>
          <a:p>
            <a:pPr lvl="2" algn="just">
              <a:buFont typeface="Wingdings" pitchFamily="2" charset="2"/>
              <a:buChar char="§"/>
            </a:pPr>
            <a:endParaRPr lang="fa-IR" sz="2800" b="1" dirty="0">
              <a:solidFill>
                <a:srgbClr val="00B050"/>
              </a:solidFill>
              <a:cs typeface="B Nazanin" pitchFamily="2" charset="-78"/>
            </a:endParaRPr>
          </a:p>
          <a:p>
            <a:pPr lvl="2" algn="just">
              <a:buFont typeface="Wingdings" pitchFamily="2" charset="2"/>
              <a:buChar char="§"/>
            </a:pPr>
            <a:endParaRPr lang="fa-IR" sz="2800" b="1" dirty="0" smtClean="0">
              <a:solidFill>
                <a:srgbClr val="00B050"/>
              </a:solidFill>
              <a:cs typeface="B Nazanin" pitchFamily="2" charset="-78"/>
            </a:endParaRPr>
          </a:p>
          <a:p>
            <a:pPr lvl="2" algn="just">
              <a:buFont typeface="Wingdings" pitchFamily="2" charset="2"/>
              <a:buChar char="§"/>
            </a:pPr>
            <a:endParaRPr lang="fa-IR" sz="2800" b="1" dirty="0">
              <a:solidFill>
                <a:srgbClr val="00B050"/>
              </a:solidFill>
              <a:cs typeface="B Nazanin" pitchFamily="2" charset="-78"/>
            </a:endParaRPr>
          </a:p>
          <a:p>
            <a:pPr marL="1013704" lvl="2" indent="0" algn="ctr">
              <a:buNone/>
            </a:pPr>
            <a:r>
              <a:rPr lang="fa-IR" sz="2800" b="1" dirty="0" smtClean="0">
                <a:cs typeface="B Nazanin" pitchFamily="2" charset="-78"/>
              </a:rPr>
              <a:t>قالب یک بسته </a:t>
            </a:r>
            <a:r>
              <a:rPr lang="en-US" sz="2800" b="1" dirty="0" smtClean="0">
                <a:cs typeface="B Nazanin" pitchFamily="2" charset="-78"/>
              </a:rPr>
              <a:t>IPv4</a:t>
            </a:r>
            <a:r>
              <a:rPr lang="fa-IR" sz="2800" b="1" dirty="0" smtClean="0">
                <a:cs typeface="B Nazanin" pitchFamily="2" charset="-78"/>
              </a:rPr>
              <a:t> درلایه اینترنت</a:t>
            </a:r>
            <a:endParaRPr lang="fa-IR" sz="2800" dirty="0" smtClean="0">
              <a:cs typeface="B Nazanin" pitchFamily="2" charset="-78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0449" y="2930823"/>
            <a:ext cx="8029575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28204-C347-4276-9AD2-E4F47B219F0A}" type="slidenum">
              <a:rPr lang="en-US" smtClean="0"/>
              <a:pPr/>
              <a:t>42</a:t>
            </a:fld>
            <a:endParaRPr lang="en-US"/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>
          <a:xfrm>
            <a:off x="3779093" y="6891263"/>
            <a:ext cx="3203914" cy="554559"/>
          </a:xfrm>
        </p:spPr>
        <p:txBody>
          <a:bodyPr/>
          <a:lstStyle/>
          <a:p>
            <a:r>
              <a:rPr lang="fa-IR" dirty="0" smtClean="0"/>
              <a:t>مهندسی اینترنت-بخش اول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8366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76699" y="303946"/>
            <a:ext cx="8797078" cy="610654"/>
          </a:xfrm>
        </p:spPr>
        <p:txBody>
          <a:bodyPr/>
          <a:lstStyle/>
          <a:p>
            <a:pPr algn="r"/>
            <a:r>
              <a:rPr lang="fa-IR" sz="3600" b="1" spc="33" dirty="0" smtClean="0">
                <a:solidFill>
                  <a:srgbClr val="00B0F0"/>
                </a:solidFill>
                <a:latin typeface="+mn-lt"/>
                <a:ea typeface="+mn-ea"/>
                <a:cs typeface="B Titr" pitchFamily="2" charset="-78"/>
              </a:rPr>
              <a:t>...</a:t>
            </a:r>
            <a:endParaRPr lang="fa-IR" sz="3600" b="1" spc="33" dirty="0">
              <a:solidFill>
                <a:srgbClr val="00B0F0"/>
              </a:solidFill>
              <a:latin typeface="+mn-lt"/>
              <a:ea typeface="+mn-ea"/>
              <a:cs typeface="B Titr" pitchFamily="2" charset="-78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sz="quarter" idx="13"/>
          </p:nvPr>
        </p:nvSpPr>
        <p:spPr>
          <a:xfrm>
            <a:off x="695118" y="961500"/>
            <a:ext cx="8797078" cy="5976664"/>
          </a:xfrm>
        </p:spPr>
        <p:txBody>
          <a:bodyPr>
            <a:normAutofit/>
          </a:bodyPr>
          <a:lstStyle/>
          <a:p>
            <a:pPr lvl="1" algn="just">
              <a:buFont typeface="Wingdings" pitchFamily="2" charset="2"/>
              <a:buChar char="§"/>
            </a:pPr>
            <a:r>
              <a:rPr lang="en-US" sz="3600" b="1" dirty="0" smtClean="0">
                <a:solidFill>
                  <a:srgbClr val="00B0F0"/>
                </a:solidFill>
                <a:cs typeface="B Nazanin" pitchFamily="2" charset="-78"/>
              </a:rPr>
              <a:t>Version</a:t>
            </a:r>
            <a:r>
              <a:rPr lang="fa-IR" sz="3600" b="1" dirty="0" smtClean="0">
                <a:solidFill>
                  <a:srgbClr val="00B0F0"/>
                </a:solidFill>
                <a:cs typeface="B Nazanin" pitchFamily="2" charset="-78"/>
              </a:rPr>
              <a:t>:</a:t>
            </a:r>
          </a:p>
          <a:p>
            <a:pPr lvl="2" algn="just">
              <a:buFont typeface="Wingdings" pitchFamily="2" charset="2"/>
              <a:buChar char="ü"/>
            </a:pPr>
            <a:r>
              <a:rPr lang="fa-IR" sz="3200" b="1" dirty="0" smtClean="0">
                <a:cs typeface="B Nazanin" pitchFamily="2" charset="-78"/>
              </a:rPr>
              <a:t>4بیت</a:t>
            </a:r>
          </a:p>
          <a:p>
            <a:pPr lvl="2" algn="just">
              <a:buFont typeface="Wingdings" pitchFamily="2" charset="2"/>
              <a:buChar char="ü"/>
            </a:pPr>
            <a:r>
              <a:rPr lang="fa-IR" sz="3200" b="1" dirty="0" smtClean="0">
                <a:cs typeface="B Nazanin" pitchFamily="2" charset="-78"/>
              </a:rPr>
              <a:t>مشخص کننده نسخه پروتکل </a:t>
            </a:r>
            <a:r>
              <a:rPr lang="en-US" sz="3200" b="1" dirty="0" smtClean="0">
                <a:cs typeface="B Nazanin" pitchFamily="2" charset="-78"/>
              </a:rPr>
              <a:t>IP</a:t>
            </a:r>
            <a:r>
              <a:rPr lang="fa-IR" sz="3200" b="1" dirty="0" smtClean="0">
                <a:cs typeface="B Nazanin" pitchFamily="2" charset="-78"/>
              </a:rPr>
              <a:t> (4یا 6)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sz="3600" b="1" dirty="0" smtClean="0">
                <a:solidFill>
                  <a:srgbClr val="00B0F0"/>
                </a:solidFill>
                <a:cs typeface="B Nazanin" pitchFamily="2" charset="-78"/>
              </a:rPr>
              <a:t>IHL</a:t>
            </a:r>
            <a:r>
              <a:rPr lang="fa-IR" sz="3600" b="1" dirty="0" smtClean="0">
                <a:solidFill>
                  <a:srgbClr val="00B0F0"/>
                </a:solidFill>
                <a:cs typeface="B Nazanin" pitchFamily="2" charset="-78"/>
              </a:rPr>
              <a:t>:</a:t>
            </a:r>
            <a:endParaRPr lang="fa-IR" sz="3600" b="1" dirty="0">
              <a:solidFill>
                <a:srgbClr val="00B0F0"/>
              </a:solidFill>
              <a:cs typeface="B Nazanin" pitchFamily="2" charset="-78"/>
            </a:endParaRPr>
          </a:p>
          <a:p>
            <a:pPr lvl="2" algn="just">
              <a:buFont typeface="Wingdings" pitchFamily="2" charset="2"/>
              <a:buChar char="ü"/>
            </a:pPr>
            <a:r>
              <a:rPr lang="fa-IR" sz="3200" b="1" dirty="0" smtClean="0">
                <a:cs typeface="B Nazanin" pitchFamily="2" charset="-78"/>
              </a:rPr>
              <a:t>4بیت</a:t>
            </a:r>
            <a:endParaRPr lang="fa-IR" sz="3200" b="1" dirty="0">
              <a:cs typeface="B Nazanin" pitchFamily="2" charset="-78"/>
            </a:endParaRPr>
          </a:p>
          <a:p>
            <a:pPr lvl="2" algn="just">
              <a:buFont typeface="Wingdings" pitchFamily="2" charset="2"/>
              <a:buChar char="ü"/>
            </a:pPr>
            <a:r>
              <a:rPr lang="fa-IR" sz="3200" b="1" dirty="0" smtClean="0">
                <a:cs typeface="B Nazanin" pitchFamily="2" charset="-78"/>
              </a:rPr>
              <a:t>مشخص کننده طول سرآیند یک بسته </a:t>
            </a:r>
            <a:r>
              <a:rPr lang="en-US" sz="3200" b="1" dirty="0" smtClean="0">
                <a:cs typeface="B Nazanin" pitchFamily="2" charset="-78"/>
              </a:rPr>
              <a:t>IP</a:t>
            </a:r>
            <a:r>
              <a:rPr lang="fa-IR" sz="3200" b="1" dirty="0" smtClean="0">
                <a:cs typeface="B Nazanin" pitchFamily="2" charset="-78"/>
              </a:rPr>
              <a:t> </a:t>
            </a:r>
            <a:endParaRPr lang="fa-IR" sz="3200" b="1" dirty="0">
              <a:cs typeface="B Nazanin" pitchFamily="2" charset="-78"/>
            </a:endParaRPr>
          </a:p>
          <a:p>
            <a:pPr lvl="1" algn="just">
              <a:buFont typeface="Wingdings" pitchFamily="2" charset="2"/>
              <a:buChar char="ü"/>
            </a:pPr>
            <a:endParaRPr lang="fa-IR" sz="3200" dirty="0">
              <a:cs typeface="B Nazanin" pitchFamily="2" charset="-78"/>
            </a:endParaRPr>
          </a:p>
          <a:p>
            <a:pPr marL="506852" lvl="1" indent="0" algn="just">
              <a:buNone/>
            </a:pPr>
            <a:endParaRPr lang="fa-IR" sz="3200" dirty="0" smtClean="0">
              <a:cs typeface="B Nazanin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28204-C347-4276-9AD2-E4F47B219F0A}" type="slidenum">
              <a:rPr lang="en-US" smtClean="0"/>
              <a:pPr/>
              <a:t>43</a:t>
            </a:fld>
            <a:endParaRPr lang="en-US"/>
          </a:p>
        </p:txBody>
      </p:sp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>
          <a:xfrm>
            <a:off x="3779093" y="6891263"/>
            <a:ext cx="3203914" cy="554559"/>
          </a:xfrm>
        </p:spPr>
        <p:txBody>
          <a:bodyPr/>
          <a:lstStyle/>
          <a:p>
            <a:r>
              <a:rPr lang="fa-IR" dirty="0" smtClean="0"/>
              <a:t>مهندسی اینترنت-بخش اول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4575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76699" y="303946"/>
            <a:ext cx="8797078" cy="610654"/>
          </a:xfrm>
        </p:spPr>
        <p:txBody>
          <a:bodyPr/>
          <a:lstStyle/>
          <a:p>
            <a:pPr algn="r"/>
            <a:r>
              <a:rPr lang="fa-IR" sz="3600" b="1" spc="33" dirty="0" smtClean="0">
                <a:solidFill>
                  <a:srgbClr val="00B0F0"/>
                </a:solidFill>
                <a:latin typeface="+mn-lt"/>
                <a:ea typeface="+mn-ea"/>
                <a:cs typeface="B Titr" pitchFamily="2" charset="-78"/>
              </a:rPr>
              <a:t>...</a:t>
            </a:r>
            <a:endParaRPr lang="fa-IR" sz="3600" b="1" spc="33" dirty="0">
              <a:solidFill>
                <a:srgbClr val="00B0F0"/>
              </a:solidFill>
              <a:latin typeface="+mn-lt"/>
              <a:ea typeface="+mn-ea"/>
              <a:cs typeface="B Titr" pitchFamily="2" charset="-78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sz="quarter" idx="13"/>
          </p:nvPr>
        </p:nvSpPr>
        <p:spPr>
          <a:xfrm>
            <a:off x="695118" y="961500"/>
            <a:ext cx="8797078" cy="5976664"/>
          </a:xfrm>
        </p:spPr>
        <p:txBody>
          <a:bodyPr>
            <a:normAutofit/>
          </a:bodyPr>
          <a:lstStyle/>
          <a:p>
            <a:pPr lvl="1" algn="just">
              <a:buFont typeface="Wingdings" pitchFamily="2" charset="2"/>
              <a:buChar char="§"/>
            </a:pPr>
            <a:r>
              <a:rPr lang="en-US" sz="3600" b="1" dirty="0" smtClean="0">
                <a:solidFill>
                  <a:srgbClr val="00B0F0"/>
                </a:solidFill>
                <a:cs typeface="B Nazanin" pitchFamily="2" charset="-78"/>
              </a:rPr>
              <a:t>Type of service</a:t>
            </a:r>
            <a:r>
              <a:rPr lang="fa-IR" sz="3600" b="1" dirty="0" smtClean="0">
                <a:solidFill>
                  <a:srgbClr val="00B0F0"/>
                </a:solidFill>
                <a:cs typeface="B Nazanin" pitchFamily="2" charset="-78"/>
              </a:rPr>
              <a:t>:</a:t>
            </a:r>
          </a:p>
          <a:p>
            <a:pPr lvl="2" algn="just">
              <a:buFont typeface="Wingdings" pitchFamily="2" charset="2"/>
              <a:buChar char="ü"/>
            </a:pPr>
            <a:r>
              <a:rPr lang="fa-IR" sz="3200" b="1" dirty="0" smtClean="0">
                <a:cs typeface="B Nazanin" pitchFamily="2" charset="-78"/>
              </a:rPr>
              <a:t>8بیت</a:t>
            </a:r>
          </a:p>
          <a:p>
            <a:pPr lvl="2" algn="just">
              <a:buFont typeface="Wingdings" pitchFamily="2" charset="2"/>
              <a:buChar char="ü"/>
            </a:pPr>
            <a:r>
              <a:rPr lang="fa-IR" sz="3200" b="1" dirty="0" smtClean="0">
                <a:cs typeface="B Nazanin" pitchFamily="2" charset="-78"/>
              </a:rPr>
              <a:t>مشخص کننده نوع سرویس درخواستی بسته(ارسال در کوتاهترین مسیر یا سریعترین روش ارسال)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sz="3600" b="1" dirty="0" smtClean="0">
                <a:solidFill>
                  <a:srgbClr val="00B0F0"/>
                </a:solidFill>
                <a:cs typeface="B Nazanin" pitchFamily="2" charset="-78"/>
              </a:rPr>
              <a:t>Total </a:t>
            </a:r>
            <a:r>
              <a:rPr lang="en-US" sz="3600" b="1" dirty="0" err="1" smtClean="0">
                <a:solidFill>
                  <a:srgbClr val="00B0F0"/>
                </a:solidFill>
                <a:cs typeface="B Nazanin" pitchFamily="2" charset="-78"/>
              </a:rPr>
              <a:t>Lenght</a:t>
            </a:r>
            <a:r>
              <a:rPr lang="fa-IR" sz="3600" b="1" dirty="0" smtClean="0">
                <a:solidFill>
                  <a:srgbClr val="00B0F0"/>
                </a:solidFill>
                <a:cs typeface="B Nazanin" pitchFamily="2" charset="-78"/>
              </a:rPr>
              <a:t>:</a:t>
            </a:r>
            <a:endParaRPr lang="fa-IR" sz="3600" b="1" dirty="0">
              <a:solidFill>
                <a:srgbClr val="00B0F0"/>
              </a:solidFill>
              <a:cs typeface="B Nazanin" pitchFamily="2" charset="-78"/>
            </a:endParaRPr>
          </a:p>
          <a:p>
            <a:pPr lvl="2" algn="just">
              <a:buFont typeface="Wingdings" pitchFamily="2" charset="2"/>
              <a:buChar char="ü"/>
            </a:pPr>
            <a:r>
              <a:rPr lang="fa-IR" sz="3200" b="1" dirty="0" smtClean="0">
                <a:cs typeface="B Nazanin" pitchFamily="2" charset="-78"/>
              </a:rPr>
              <a:t>16بیت</a:t>
            </a:r>
            <a:endParaRPr lang="fa-IR" sz="3200" b="1" dirty="0">
              <a:cs typeface="B Nazanin" pitchFamily="2" charset="-78"/>
            </a:endParaRPr>
          </a:p>
          <a:p>
            <a:pPr lvl="2" algn="just">
              <a:buFont typeface="Wingdings" pitchFamily="2" charset="2"/>
              <a:buChar char="ü"/>
            </a:pPr>
            <a:r>
              <a:rPr lang="fa-IR" sz="3200" b="1" dirty="0" smtClean="0">
                <a:cs typeface="B Nazanin" pitchFamily="2" charset="-78"/>
              </a:rPr>
              <a:t>مشخص کننده حداکصر طول یک بسته </a:t>
            </a:r>
            <a:r>
              <a:rPr lang="en-US" sz="3200" b="1" dirty="0" smtClean="0">
                <a:cs typeface="B Nazanin" pitchFamily="2" charset="-78"/>
              </a:rPr>
              <a:t>IP</a:t>
            </a:r>
            <a:endParaRPr lang="fa-IR" sz="3200" b="1" dirty="0">
              <a:cs typeface="B Nazanin" pitchFamily="2" charset="-78"/>
            </a:endParaRPr>
          </a:p>
          <a:p>
            <a:pPr lvl="1" algn="just">
              <a:buFont typeface="Wingdings" pitchFamily="2" charset="2"/>
              <a:buChar char="ü"/>
            </a:pPr>
            <a:endParaRPr lang="fa-IR" sz="3200" dirty="0">
              <a:cs typeface="B Nazanin" pitchFamily="2" charset="-78"/>
            </a:endParaRPr>
          </a:p>
          <a:p>
            <a:pPr marL="506852" lvl="1" indent="0" algn="just">
              <a:buNone/>
            </a:pPr>
            <a:endParaRPr lang="fa-IR" sz="3200" dirty="0" smtClean="0">
              <a:cs typeface="B Nazanin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28204-C347-4276-9AD2-E4F47B219F0A}" type="slidenum">
              <a:rPr lang="en-US" smtClean="0"/>
              <a:pPr/>
              <a:t>44</a:t>
            </a:fld>
            <a:endParaRPr lang="en-US"/>
          </a:p>
        </p:txBody>
      </p:sp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>
          <a:xfrm>
            <a:off x="3779093" y="6891263"/>
            <a:ext cx="3203914" cy="554559"/>
          </a:xfrm>
        </p:spPr>
        <p:txBody>
          <a:bodyPr/>
          <a:lstStyle/>
          <a:p>
            <a:r>
              <a:rPr lang="fa-IR" dirty="0" smtClean="0"/>
              <a:t>مهندسی اینترنت-بخش اول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429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76699" y="303946"/>
            <a:ext cx="8797078" cy="610654"/>
          </a:xfrm>
        </p:spPr>
        <p:txBody>
          <a:bodyPr/>
          <a:lstStyle/>
          <a:p>
            <a:pPr algn="r"/>
            <a:r>
              <a:rPr lang="fa-IR" sz="3600" b="1" spc="33" dirty="0" smtClean="0">
                <a:solidFill>
                  <a:srgbClr val="00B0F0"/>
                </a:solidFill>
                <a:latin typeface="+mn-lt"/>
                <a:ea typeface="+mn-ea"/>
                <a:cs typeface="B Titr" pitchFamily="2" charset="-78"/>
              </a:rPr>
              <a:t>...</a:t>
            </a:r>
            <a:endParaRPr lang="fa-IR" sz="3600" b="1" spc="33" dirty="0">
              <a:solidFill>
                <a:srgbClr val="00B0F0"/>
              </a:solidFill>
              <a:latin typeface="+mn-lt"/>
              <a:ea typeface="+mn-ea"/>
              <a:cs typeface="B Titr" pitchFamily="2" charset="-78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sz="quarter" idx="13"/>
          </p:nvPr>
        </p:nvSpPr>
        <p:spPr>
          <a:xfrm>
            <a:off x="695118" y="961500"/>
            <a:ext cx="8797078" cy="5976664"/>
          </a:xfrm>
        </p:spPr>
        <p:txBody>
          <a:bodyPr>
            <a:normAutofit/>
          </a:bodyPr>
          <a:lstStyle/>
          <a:p>
            <a:pPr lvl="1" algn="just">
              <a:buFont typeface="Wingdings" pitchFamily="2" charset="2"/>
              <a:buChar char="§"/>
            </a:pPr>
            <a:r>
              <a:rPr lang="en-US" sz="3600" b="1" dirty="0" smtClean="0">
                <a:solidFill>
                  <a:srgbClr val="00B0F0"/>
                </a:solidFill>
                <a:cs typeface="B Nazanin" pitchFamily="2" charset="-78"/>
              </a:rPr>
              <a:t>Identification</a:t>
            </a:r>
            <a:r>
              <a:rPr lang="fa-IR" sz="3600" b="1" dirty="0" smtClean="0">
                <a:solidFill>
                  <a:srgbClr val="00B0F0"/>
                </a:solidFill>
                <a:cs typeface="B Nazanin" pitchFamily="2" charset="-78"/>
              </a:rPr>
              <a:t>:</a:t>
            </a:r>
          </a:p>
          <a:p>
            <a:pPr lvl="2" algn="just">
              <a:buFont typeface="Wingdings" pitchFamily="2" charset="2"/>
              <a:buChar char="ü"/>
            </a:pPr>
            <a:r>
              <a:rPr lang="fa-IR" sz="3200" b="1" dirty="0" smtClean="0">
                <a:cs typeface="B Nazanin" pitchFamily="2" charset="-78"/>
              </a:rPr>
              <a:t>16بیت</a:t>
            </a:r>
          </a:p>
          <a:p>
            <a:pPr lvl="2" algn="just">
              <a:buFont typeface="Wingdings" pitchFamily="2" charset="2"/>
              <a:buChar char="ü"/>
            </a:pPr>
            <a:r>
              <a:rPr lang="fa-IR" sz="3200" b="1" dirty="0" smtClean="0">
                <a:cs typeface="B Nazanin" pitchFamily="2" charset="-78"/>
              </a:rPr>
              <a:t>تخصیص شماره منحصر بفرد به بسته ها(جلوگیری از گم شدن بسته قطعه قطعه شده)</a:t>
            </a:r>
          </a:p>
          <a:p>
            <a:pPr lvl="2" algn="just">
              <a:buFont typeface="Wingdings" pitchFamily="2" charset="2"/>
              <a:buChar char="ü"/>
            </a:pPr>
            <a:r>
              <a:rPr lang="fa-IR" sz="3200" b="1" dirty="0" smtClean="0">
                <a:cs typeface="B Nazanin" pitchFamily="2" charset="-78"/>
              </a:rPr>
              <a:t>پس از این فیلد، یک بیت فیلد خالی وجود دارد.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sz="3600" b="1" dirty="0" smtClean="0">
                <a:solidFill>
                  <a:srgbClr val="00B0F0"/>
                </a:solidFill>
                <a:cs typeface="B Nazanin" pitchFamily="2" charset="-78"/>
              </a:rPr>
              <a:t>Don’t Fragment</a:t>
            </a:r>
            <a:r>
              <a:rPr lang="fa-IR" sz="3600" b="1" dirty="0" smtClean="0">
                <a:solidFill>
                  <a:srgbClr val="00B0F0"/>
                </a:solidFill>
                <a:cs typeface="B Nazanin" pitchFamily="2" charset="-78"/>
              </a:rPr>
              <a:t>(</a:t>
            </a:r>
            <a:r>
              <a:rPr lang="en-US" sz="3600" b="1" dirty="0" smtClean="0">
                <a:solidFill>
                  <a:srgbClr val="00B0F0"/>
                </a:solidFill>
                <a:cs typeface="B Nazanin" pitchFamily="2" charset="-78"/>
              </a:rPr>
              <a:t>DF</a:t>
            </a:r>
            <a:r>
              <a:rPr lang="fa-IR" sz="3600" b="1" dirty="0" smtClean="0">
                <a:solidFill>
                  <a:srgbClr val="00B0F0"/>
                </a:solidFill>
                <a:cs typeface="B Nazanin" pitchFamily="2" charset="-78"/>
              </a:rPr>
              <a:t>):</a:t>
            </a:r>
            <a:endParaRPr lang="fa-IR" sz="3600" b="1" dirty="0">
              <a:solidFill>
                <a:srgbClr val="00B0F0"/>
              </a:solidFill>
              <a:cs typeface="B Nazanin" pitchFamily="2" charset="-78"/>
            </a:endParaRPr>
          </a:p>
          <a:p>
            <a:pPr lvl="2" algn="just">
              <a:buFont typeface="Wingdings" pitchFamily="2" charset="2"/>
              <a:buChar char="ü"/>
            </a:pPr>
            <a:r>
              <a:rPr lang="fa-IR" sz="3200" b="1" dirty="0" smtClean="0">
                <a:cs typeface="B Nazanin" pitchFamily="2" charset="-78"/>
              </a:rPr>
              <a:t>1بیت</a:t>
            </a:r>
          </a:p>
          <a:p>
            <a:pPr lvl="2" algn="just">
              <a:buFont typeface="Wingdings" pitchFamily="2" charset="2"/>
              <a:buChar char="ü"/>
            </a:pPr>
            <a:r>
              <a:rPr lang="fa-IR" sz="3200" b="1" dirty="0" smtClean="0">
                <a:cs typeface="B Nazanin" pitchFamily="2" charset="-78"/>
              </a:rPr>
              <a:t>اگر پیامی به هر دلیل نخواهد قطعه بندی شود</a:t>
            </a:r>
            <a:endParaRPr lang="fa-IR" sz="3200" b="1" dirty="0">
              <a:cs typeface="B Nazanin" pitchFamily="2" charset="-78"/>
            </a:endParaRPr>
          </a:p>
          <a:p>
            <a:pPr lvl="1" algn="just">
              <a:buFont typeface="Wingdings" pitchFamily="2" charset="2"/>
              <a:buChar char="ü"/>
            </a:pPr>
            <a:endParaRPr lang="fa-IR" sz="3200" dirty="0">
              <a:cs typeface="B Nazanin" pitchFamily="2" charset="-78"/>
            </a:endParaRPr>
          </a:p>
          <a:p>
            <a:pPr marL="506852" lvl="1" indent="0" algn="just">
              <a:buNone/>
            </a:pPr>
            <a:endParaRPr lang="fa-IR" sz="3200" dirty="0" smtClean="0">
              <a:cs typeface="B Nazanin" pitchFamily="2" charset="-78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765" y="1490663"/>
            <a:ext cx="2971800" cy="90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28204-C347-4276-9AD2-E4F47B219F0A}" type="slidenum">
              <a:rPr lang="en-US" smtClean="0"/>
              <a:pPr/>
              <a:t>45</a:t>
            </a:fld>
            <a:endParaRPr lang="en-US"/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>
          <a:xfrm>
            <a:off x="3779093" y="6891263"/>
            <a:ext cx="3203914" cy="554559"/>
          </a:xfrm>
        </p:spPr>
        <p:txBody>
          <a:bodyPr/>
          <a:lstStyle/>
          <a:p>
            <a:r>
              <a:rPr lang="fa-IR" dirty="0" smtClean="0"/>
              <a:t>مهندسی اینترنت-بخش اول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5295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76699" y="303946"/>
            <a:ext cx="8797078" cy="610654"/>
          </a:xfrm>
        </p:spPr>
        <p:txBody>
          <a:bodyPr/>
          <a:lstStyle/>
          <a:p>
            <a:pPr algn="r"/>
            <a:r>
              <a:rPr lang="fa-IR" sz="3600" b="1" spc="33" dirty="0" smtClean="0">
                <a:solidFill>
                  <a:srgbClr val="00B0F0"/>
                </a:solidFill>
                <a:latin typeface="+mn-lt"/>
                <a:ea typeface="+mn-ea"/>
                <a:cs typeface="B Titr" pitchFamily="2" charset="-78"/>
              </a:rPr>
              <a:t>...</a:t>
            </a:r>
            <a:endParaRPr lang="fa-IR" sz="3600" b="1" spc="33" dirty="0">
              <a:solidFill>
                <a:srgbClr val="00B0F0"/>
              </a:solidFill>
              <a:latin typeface="+mn-lt"/>
              <a:ea typeface="+mn-ea"/>
              <a:cs typeface="B Titr" pitchFamily="2" charset="-78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sz="quarter" idx="13"/>
          </p:nvPr>
        </p:nvSpPr>
        <p:spPr>
          <a:xfrm>
            <a:off x="695118" y="961500"/>
            <a:ext cx="8797078" cy="5976664"/>
          </a:xfrm>
        </p:spPr>
        <p:txBody>
          <a:bodyPr>
            <a:normAutofit/>
          </a:bodyPr>
          <a:lstStyle/>
          <a:p>
            <a:pPr lvl="1" algn="just">
              <a:buFont typeface="Wingdings" pitchFamily="2" charset="2"/>
              <a:buChar char="§"/>
            </a:pPr>
            <a:r>
              <a:rPr lang="en-US" sz="3600" b="1" dirty="0" smtClean="0">
                <a:solidFill>
                  <a:srgbClr val="00B0F0"/>
                </a:solidFill>
                <a:cs typeface="B Nazanin" pitchFamily="2" charset="-78"/>
              </a:rPr>
              <a:t>More Fragment</a:t>
            </a:r>
            <a:r>
              <a:rPr lang="fa-IR" sz="3600" b="1" dirty="0" smtClean="0">
                <a:solidFill>
                  <a:srgbClr val="00B0F0"/>
                </a:solidFill>
                <a:cs typeface="B Nazanin" pitchFamily="2" charset="-78"/>
              </a:rPr>
              <a:t>(</a:t>
            </a:r>
            <a:r>
              <a:rPr lang="en-US" sz="3600" b="1" dirty="0" smtClean="0">
                <a:solidFill>
                  <a:srgbClr val="00B0F0"/>
                </a:solidFill>
                <a:cs typeface="B Nazanin" pitchFamily="2" charset="-78"/>
              </a:rPr>
              <a:t>MF</a:t>
            </a:r>
            <a:r>
              <a:rPr lang="fa-IR" sz="3600" b="1" dirty="0" smtClean="0">
                <a:solidFill>
                  <a:srgbClr val="00B0F0"/>
                </a:solidFill>
                <a:cs typeface="B Nazanin" pitchFamily="2" charset="-78"/>
              </a:rPr>
              <a:t>):</a:t>
            </a:r>
          </a:p>
          <a:p>
            <a:pPr lvl="2" algn="just">
              <a:buFont typeface="Wingdings" pitchFamily="2" charset="2"/>
              <a:buChar char="ü"/>
            </a:pPr>
            <a:r>
              <a:rPr lang="fa-IR" sz="3200" b="1" dirty="0" smtClean="0">
                <a:cs typeface="B Nazanin" pitchFamily="2" charset="-78"/>
              </a:rPr>
              <a:t>1بیت</a:t>
            </a:r>
          </a:p>
          <a:p>
            <a:pPr lvl="2" algn="just">
              <a:buFont typeface="Wingdings" pitchFamily="2" charset="2"/>
              <a:buChar char="ü"/>
            </a:pPr>
            <a:r>
              <a:rPr lang="fa-IR" sz="3200" b="1" dirty="0" smtClean="0">
                <a:cs typeface="B Nazanin" pitchFamily="2" charset="-78"/>
              </a:rPr>
              <a:t>آیا بسته فعلی آخرین قطعه از یک قطعه بندی است</a:t>
            </a:r>
            <a:r>
              <a:rPr lang="fa-IR" sz="2800" b="1" dirty="0" smtClean="0">
                <a:cs typeface="B Nazanin" pitchFamily="2" charset="-78"/>
              </a:rPr>
              <a:t>(1=آخرین قطعه، 0=قطعات دیگری وجود دارد)</a:t>
            </a:r>
            <a:endParaRPr lang="fa-IR" sz="3200" b="1" dirty="0" smtClean="0">
              <a:cs typeface="B Nazanin" pitchFamily="2" charset="-78"/>
            </a:endParaRPr>
          </a:p>
          <a:p>
            <a:pPr lvl="2" algn="just">
              <a:buFont typeface="Wingdings" pitchFamily="2" charset="2"/>
              <a:buChar char="ü"/>
            </a:pPr>
            <a:endParaRPr lang="fa-IR" sz="1200" b="1" dirty="0" smtClean="0">
              <a:cs typeface="B Nazanin" pitchFamily="2" charset="-78"/>
            </a:endParaRPr>
          </a:p>
          <a:p>
            <a:pPr lvl="1" algn="just">
              <a:buFont typeface="Wingdings" pitchFamily="2" charset="2"/>
              <a:buChar char="§"/>
            </a:pPr>
            <a:r>
              <a:rPr lang="en-US" sz="3600" b="1" dirty="0" smtClean="0">
                <a:solidFill>
                  <a:srgbClr val="00B0F0"/>
                </a:solidFill>
                <a:cs typeface="B Nazanin" pitchFamily="2" charset="-78"/>
              </a:rPr>
              <a:t> Fragment Offset</a:t>
            </a:r>
            <a:r>
              <a:rPr lang="fa-IR" sz="3600" b="1" dirty="0" smtClean="0">
                <a:solidFill>
                  <a:srgbClr val="00B0F0"/>
                </a:solidFill>
                <a:cs typeface="B Nazanin" pitchFamily="2" charset="-78"/>
              </a:rPr>
              <a:t>(</a:t>
            </a:r>
            <a:r>
              <a:rPr lang="en-US" sz="3600" b="1" dirty="0" smtClean="0">
                <a:solidFill>
                  <a:srgbClr val="00B0F0"/>
                </a:solidFill>
                <a:cs typeface="B Nazanin" pitchFamily="2" charset="-78"/>
              </a:rPr>
              <a:t>FO</a:t>
            </a:r>
            <a:r>
              <a:rPr lang="fa-IR" sz="3600" b="1" dirty="0" smtClean="0">
                <a:solidFill>
                  <a:srgbClr val="00B0F0"/>
                </a:solidFill>
                <a:cs typeface="B Nazanin" pitchFamily="2" charset="-78"/>
              </a:rPr>
              <a:t>):</a:t>
            </a:r>
          </a:p>
          <a:p>
            <a:pPr lvl="2" algn="just">
              <a:buFont typeface="Wingdings" pitchFamily="2" charset="2"/>
              <a:buChar char="ü"/>
            </a:pPr>
            <a:r>
              <a:rPr lang="fa-IR" sz="3200" b="1" dirty="0" smtClean="0">
                <a:cs typeface="B Nazanin" pitchFamily="2" charset="-78"/>
              </a:rPr>
              <a:t>13بیت</a:t>
            </a:r>
          </a:p>
          <a:p>
            <a:pPr lvl="2" algn="just">
              <a:buFont typeface="Wingdings" pitchFamily="2" charset="2"/>
              <a:buChar char="ü"/>
            </a:pPr>
            <a:r>
              <a:rPr lang="fa-IR" sz="3200" b="1" dirty="0" smtClean="0">
                <a:cs typeface="B Nazanin" pitchFamily="2" charset="-78"/>
              </a:rPr>
              <a:t>مشخص کننده شماره یک قطعه جهت رعایت ترتیب قرارگیری قطعات و بازسازی آن ها</a:t>
            </a:r>
            <a:endParaRPr lang="fa-IR" sz="3200" b="1" dirty="0">
              <a:cs typeface="B Nazanin" pitchFamily="2" charset="-78"/>
            </a:endParaRPr>
          </a:p>
          <a:p>
            <a:pPr lvl="1" algn="just">
              <a:buFont typeface="Wingdings" pitchFamily="2" charset="2"/>
              <a:buChar char="ü"/>
            </a:pPr>
            <a:endParaRPr lang="fa-IR" sz="3200" dirty="0">
              <a:cs typeface="B Nazanin" pitchFamily="2" charset="-78"/>
            </a:endParaRPr>
          </a:p>
          <a:p>
            <a:pPr marL="506852" lvl="1" indent="0" algn="just">
              <a:buNone/>
            </a:pPr>
            <a:endParaRPr lang="fa-IR" sz="3200" dirty="0" smtClean="0">
              <a:cs typeface="B Nazanin" pitchFamily="2" charset="-78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6805" y="4442991"/>
            <a:ext cx="3019425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28204-C347-4276-9AD2-E4F47B219F0A}" type="slidenum">
              <a:rPr lang="en-US" smtClean="0"/>
              <a:pPr/>
              <a:t>46</a:t>
            </a:fld>
            <a:endParaRPr lang="en-US"/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>
          <a:xfrm>
            <a:off x="3779093" y="6891263"/>
            <a:ext cx="3203914" cy="554559"/>
          </a:xfrm>
        </p:spPr>
        <p:txBody>
          <a:bodyPr/>
          <a:lstStyle/>
          <a:p>
            <a:r>
              <a:rPr lang="fa-IR" dirty="0" smtClean="0"/>
              <a:t>مهندسی اینترنت-بخش اول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9342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76699" y="303946"/>
            <a:ext cx="8797078" cy="610654"/>
          </a:xfrm>
        </p:spPr>
        <p:txBody>
          <a:bodyPr/>
          <a:lstStyle/>
          <a:p>
            <a:pPr algn="r"/>
            <a:r>
              <a:rPr lang="fa-IR" sz="3600" b="1" spc="33" dirty="0" smtClean="0">
                <a:solidFill>
                  <a:srgbClr val="00B0F0"/>
                </a:solidFill>
                <a:latin typeface="+mn-lt"/>
                <a:ea typeface="+mn-ea"/>
                <a:cs typeface="B Titr" pitchFamily="2" charset="-78"/>
              </a:rPr>
              <a:t>...</a:t>
            </a:r>
            <a:endParaRPr lang="fa-IR" sz="3600" b="1" spc="33" dirty="0">
              <a:solidFill>
                <a:srgbClr val="00B0F0"/>
              </a:solidFill>
              <a:latin typeface="+mn-lt"/>
              <a:ea typeface="+mn-ea"/>
              <a:cs typeface="B Titr" pitchFamily="2" charset="-78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sz="quarter" idx="13"/>
          </p:nvPr>
        </p:nvSpPr>
        <p:spPr>
          <a:xfrm>
            <a:off x="695118" y="961500"/>
            <a:ext cx="8797078" cy="5976664"/>
          </a:xfrm>
        </p:spPr>
        <p:txBody>
          <a:bodyPr>
            <a:normAutofit lnSpcReduction="10000"/>
          </a:bodyPr>
          <a:lstStyle/>
          <a:p>
            <a:pPr lvl="1" algn="just">
              <a:buFont typeface="Wingdings" pitchFamily="2" charset="2"/>
              <a:buChar char="§"/>
            </a:pPr>
            <a:r>
              <a:rPr lang="en-US" sz="3600" b="1" dirty="0" smtClean="0">
                <a:solidFill>
                  <a:srgbClr val="00B0F0"/>
                </a:solidFill>
                <a:cs typeface="B Nazanin" pitchFamily="2" charset="-78"/>
              </a:rPr>
              <a:t>Time To live</a:t>
            </a:r>
            <a:r>
              <a:rPr lang="fa-IR" sz="3600" b="1" dirty="0" smtClean="0">
                <a:solidFill>
                  <a:srgbClr val="00B0F0"/>
                </a:solidFill>
                <a:cs typeface="B Nazanin" pitchFamily="2" charset="-78"/>
              </a:rPr>
              <a:t>:</a:t>
            </a:r>
          </a:p>
          <a:p>
            <a:pPr lvl="2" algn="just">
              <a:buFont typeface="Wingdings" pitchFamily="2" charset="2"/>
              <a:buChar char="ü"/>
            </a:pPr>
            <a:r>
              <a:rPr lang="fa-IR" sz="3200" b="1" dirty="0" smtClean="0">
                <a:cs typeface="B Nazanin" pitchFamily="2" charset="-78"/>
              </a:rPr>
              <a:t>8بیت</a:t>
            </a:r>
          </a:p>
          <a:p>
            <a:pPr lvl="2" algn="just">
              <a:buFont typeface="Wingdings" pitchFamily="2" charset="2"/>
              <a:buChar char="ü"/>
            </a:pPr>
            <a:r>
              <a:rPr lang="fa-IR" sz="3200" b="1" dirty="0" smtClean="0">
                <a:cs typeface="B Nazanin" pitchFamily="2" charset="-78"/>
              </a:rPr>
              <a:t>مشخص کننده طول عمر یک بسته</a:t>
            </a:r>
            <a:r>
              <a:rPr lang="fa-IR" sz="2400" b="1" dirty="0" smtClean="0">
                <a:cs typeface="B Nazanin" pitchFamily="2" charset="-78"/>
              </a:rPr>
              <a:t>(بسته در </a:t>
            </a:r>
            <a:r>
              <a:rPr lang="en-US" sz="2400" b="1" dirty="0" smtClean="0">
                <a:cs typeface="B Nazanin" pitchFamily="2" charset="-78"/>
              </a:rPr>
              <a:t>LT</a:t>
            </a:r>
            <a:r>
              <a:rPr lang="fa-IR" sz="2400" b="1" dirty="0" smtClean="0">
                <a:cs typeface="B Nazanin" pitchFamily="2" charset="-78"/>
              </a:rPr>
              <a:t> به مقصد نرسد حذف می شود=جلوگیری از سرگردانی در شبکه)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sz="3600" b="1" dirty="0" smtClean="0">
                <a:solidFill>
                  <a:srgbClr val="00B0F0"/>
                </a:solidFill>
                <a:cs typeface="B Nazanin" pitchFamily="2" charset="-78"/>
              </a:rPr>
              <a:t>Protocol</a:t>
            </a:r>
            <a:r>
              <a:rPr lang="fa-IR" sz="3600" b="1" dirty="0" smtClean="0">
                <a:solidFill>
                  <a:srgbClr val="00B0F0"/>
                </a:solidFill>
                <a:cs typeface="B Nazanin" pitchFamily="2" charset="-78"/>
              </a:rPr>
              <a:t>:</a:t>
            </a:r>
          </a:p>
          <a:p>
            <a:pPr lvl="2" algn="just">
              <a:buFont typeface="Wingdings" pitchFamily="2" charset="2"/>
              <a:buChar char="ü"/>
            </a:pPr>
            <a:r>
              <a:rPr lang="fa-IR" sz="3200" b="1" dirty="0" smtClean="0">
                <a:cs typeface="B Nazanin" pitchFamily="2" charset="-78"/>
              </a:rPr>
              <a:t>8بیت</a:t>
            </a:r>
          </a:p>
          <a:p>
            <a:pPr lvl="2" algn="just">
              <a:buFont typeface="Wingdings" pitchFamily="2" charset="2"/>
              <a:buChar char="ü"/>
            </a:pPr>
            <a:r>
              <a:rPr lang="fa-IR" sz="3200" b="1" dirty="0" smtClean="0">
                <a:cs typeface="B Nazanin" pitchFamily="2" charset="-78"/>
              </a:rPr>
              <a:t>مشخص کننده پروتکل لایه بالاتر که داده را به </a:t>
            </a:r>
            <a:r>
              <a:rPr lang="en-US" sz="3200" b="1" dirty="0" smtClean="0">
                <a:cs typeface="B Nazanin" pitchFamily="2" charset="-78"/>
              </a:rPr>
              <a:t>IP</a:t>
            </a:r>
            <a:r>
              <a:rPr lang="fa-IR" sz="3200" b="1" dirty="0" smtClean="0">
                <a:cs typeface="B Nazanin" pitchFamily="2" charset="-78"/>
              </a:rPr>
              <a:t> تحویل داده(</a:t>
            </a:r>
            <a:r>
              <a:rPr lang="en-US" sz="3200" b="1" dirty="0" smtClean="0">
                <a:cs typeface="B Nazanin" pitchFamily="2" charset="-78"/>
              </a:rPr>
              <a:t>TCP</a:t>
            </a:r>
            <a:r>
              <a:rPr lang="fa-IR" sz="3200" b="1" dirty="0" smtClean="0">
                <a:cs typeface="B Nazanin" pitchFamily="2" charset="-78"/>
              </a:rPr>
              <a:t>|</a:t>
            </a:r>
            <a:r>
              <a:rPr lang="en-US" sz="3200" b="1" dirty="0" smtClean="0">
                <a:cs typeface="B Nazanin" pitchFamily="2" charset="-78"/>
              </a:rPr>
              <a:t>UDP</a:t>
            </a:r>
            <a:r>
              <a:rPr lang="fa-IR" sz="3200" b="1" dirty="0" smtClean="0">
                <a:cs typeface="B Nazanin" pitchFamily="2" charset="-78"/>
              </a:rPr>
              <a:t>)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sz="3200" b="1" dirty="0" smtClean="0">
                <a:solidFill>
                  <a:srgbClr val="00B0F0"/>
                </a:solidFill>
                <a:cs typeface="B Nazanin" pitchFamily="2" charset="-78"/>
              </a:rPr>
              <a:t>Checksum</a:t>
            </a:r>
            <a:r>
              <a:rPr lang="fa-IR" sz="3200" b="1" dirty="0" smtClean="0">
                <a:solidFill>
                  <a:srgbClr val="00B0F0"/>
                </a:solidFill>
                <a:cs typeface="B Nazanin" pitchFamily="2" charset="-78"/>
              </a:rPr>
              <a:t>:</a:t>
            </a:r>
          </a:p>
          <a:p>
            <a:pPr lvl="2" algn="just">
              <a:buFont typeface="Wingdings" pitchFamily="2" charset="2"/>
              <a:buChar char="ü"/>
            </a:pPr>
            <a:r>
              <a:rPr lang="fa-IR" sz="3200" b="1" dirty="0" smtClean="0">
                <a:cs typeface="B Nazanin" pitchFamily="2" charset="-78"/>
              </a:rPr>
              <a:t>شانزده بیتی(کنترل خطا)</a:t>
            </a:r>
          </a:p>
          <a:p>
            <a:pPr lvl="2" algn="just">
              <a:buFont typeface="Wingdings" pitchFamily="2" charset="2"/>
              <a:buChar char="ü"/>
            </a:pPr>
            <a:endParaRPr lang="fa-IR" sz="3200" b="1" dirty="0">
              <a:solidFill>
                <a:srgbClr val="00B0F0"/>
              </a:solidFill>
              <a:cs typeface="B Nazanin" pitchFamily="2" charset="-78"/>
            </a:endParaRPr>
          </a:p>
          <a:p>
            <a:pPr lvl="2" algn="just">
              <a:buFont typeface="Wingdings" pitchFamily="2" charset="2"/>
              <a:buChar char="ü"/>
            </a:pPr>
            <a:endParaRPr lang="fa-IR" sz="3200" b="1" dirty="0" smtClean="0">
              <a:cs typeface="B Nazanin" pitchFamily="2" charset="-78"/>
            </a:endParaRPr>
          </a:p>
          <a:p>
            <a:pPr lvl="1" algn="just">
              <a:buFont typeface="Wingdings" pitchFamily="2" charset="2"/>
              <a:buChar char="ü"/>
            </a:pPr>
            <a:endParaRPr lang="fa-IR" sz="3200" b="1" dirty="0">
              <a:cs typeface="B Nazanin" pitchFamily="2" charset="-78"/>
            </a:endParaRPr>
          </a:p>
          <a:p>
            <a:pPr lvl="1" algn="just">
              <a:buFont typeface="Wingdings" pitchFamily="2" charset="2"/>
              <a:buChar char="ü"/>
            </a:pPr>
            <a:endParaRPr lang="fa-IR" sz="3200" dirty="0">
              <a:cs typeface="B Nazanin" pitchFamily="2" charset="-78"/>
            </a:endParaRPr>
          </a:p>
          <a:p>
            <a:pPr marL="506852" lvl="1" indent="0" algn="just">
              <a:buNone/>
            </a:pPr>
            <a:endParaRPr lang="fa-IR" sz="3200" dirty="0" smtClean="0">
              <a:cs typeface="B Nazanin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28204-C347-4276-9AD2-E4F47B219F0A}" type="slidenum">
              <a:rPr lang="en-US" smtClean="0"/>
              <a:pPr/>
              <a:t>47</a:t>
            </a:fld>
            <a:endParaRPr lang="en-US"/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>
          <a:xfrm>
            <a:off x="3779093" y="6891263"/>
            <a:ext cx="3203914" cy="554559"/>
          </a:xfrm>
        </p:spPr>
        <p:txBody>
          <a:bodyPr/>
          <a:lstStyle/>
          <a:p>
            <a:r>
              <a:rPr lang="fa-IR" dirty="0" smtClean="0"/>
              <a:t>مهندسی اینترنت-بخش اول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8601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76699" y="303946"/>
            <a:ext cx="8797078" cy="610654"/>
          </a:xfrm>
        </p:spPr>
        <p:txBody>
          <a:bodyPr/>
          <a:lstStyle/>
          <a:p>
            <a:pPr algn="l" rtl="0"/>
            <a:r>
              <a:rPr lang="en-US" sz="3600" b="1" spc="33" dirty="0" smtClean="0">
                <a:solidFill>
                  <a:srgbClr val="00B0F0"/>
                </a:solidFill>
                <a:latin typeface="+mn-lt"/>
                <a:ea typeface="+mn-ea"/>
                <a:cs typeface="B Titr" pitchFamily="2" charset="-78"/>
              </a:rPr>
              <a:t>ICMP Protocol</a:t>
            </a:r>
            <a:endParaRPr lang="fa-IR" sz="3600" b="1" spc="33" dirty="0">
              <a:solidFill>
                <a:srgbClr val="00B0F0"/>
              </a:solidFill>
              <a:latin typeface="+mn-lt"/>
              <a:ea typeface="+mn-ea"/>
              <a:cs typeface="B Titr" pitchFamily="2" charset="-78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sz="quarter" idx="13"/>
          </p:nvPr>
        </p:nvSpPr>
        <p:spPr>
          <a:xfrm>
            <a:off x="695118" y="961500"/>
            <a:ext cx="8797078" cy="5976664"/>
          </a:xfrm>
        </p:spPr>
        <p:txBody>
          <a:bodyPr>
            <a:normAutofit lnSpcReduction="10000"/>
          </a:bodyPr>
          <a:lstStyle/>
          <a:p>
            <a:pPr lvl="1" algn="just">
              <a:buFont typeface="Wingdings" pitchFamily="2" charset="2"/>
              <a:buChar char="ü"/>
            </a:pPr>
            <a:endParaRPr lang="fa-IR" sz="3200" b="1" dirty="0" smtClean="0">
              <a:cs typeface="B Nazanin" pitchFamily="2" charset="-78"/>
            </a:endParaRPr>
          </a:p>
          <a:p>
            <a:pPr lvl="1" algn="just">
              <a:buFont typeface="Wingdings" pitchFamily="2" charset="2"/>
              <a:buChar char="ü"/>
            </a:pPr>
            <a:r>
              <a:rPr lang="fa-IR" sz="3200" b="1" dirty="0" smtClean="0">
                <a:cs typeface="B Nazanin" pitchFamily="2" charset="-78"/>
              </a:rPr>
              <a:t>ارسال گزارش خطا ازطریق  فرستادن پیام به فرستنده</a:t>
            </a:r>
          </a:p>
          <a:p>
            <a:pPr lvl="1" algn="just">
              <a:buFont typeface="Wingdings" pitchFamily="2" charset="2"/>
              <a:buChar char="ü"/>
            </a:pPr>
            <a:r>
              <a:rPr lang="fa-IR" sz="3200" b="1" dirty="0" smtClean="0">
                <a:cs typeface="B Nazanin" pitchFamily="2" charset="-78"/>
              </a:rPr>
              <a:t>کنترل خطا انجام نمی دهد فقط ارسال کننده گزارش آن است</a:t>
            </a:r>
          </a:p>
          <a:p>
            <a:pPr lvl="1" algn="just">
              <a:buFont typeface="Wingdings" pitchFamily="2" charset="2"/>
              <a:buChar char="ü"/>
            </a:pPr>
            <a:r>
              <a:rPr lang="fa-IR" sz="3200" b="1" dirty="0" smtClean="0">
                <a:cs typeface="B Nazanin" pitchFamily="2" charset="-78"/>
              </a:rPr>
              <a:t>مثال:</a:t>
            </a:r>
          </a:p>
          <a:p>
            <a:pPr marL="506852" lvl="1" indent="0" algn="just">
              <a:buNone/>
            </a:pPr>
            <a:r>
              <a:rPr lang="fa-IR" sz="2800" b="1" dirty="0">
                <a:solidFill>
                  <a:srgbClr val="FFFF00"/>
                </a:solidFill>
                <a:cs typeface="B Nazanin" pitchFamily="2" charset="-78"/>
              </a:rPr>
              <a:t>	</a:t>
            </a:r>
            <a:r>
              <a:rPr lang="fa-IR" sz="2800" b="1" dirty="0" smtClean="0">
                <a:solidFill>
                  <a:srgbClr val="FFFF00"/>
                </a:solidFill>
                <a:cs typeface="B Nazanin" pitchFamily="2" charset="-78"/>
              </a:rPr>
              <a:t>پروتکل </a:t>
            </a:r>
            <a:r>
              <a:rPr lang="en-US" sz="2800" b="1" dirty="0" smtClean="0">
                <a:solidFill>
                  <a:srgbClr val="FFFF00"/>
                </a:solidFill>
                <a:cs typeface="B Nazanin" pitchFamily="2" charset="-78"/>
              </a:rPr>
              <a:t>IP</a:t>
            </a:r>
            <a:r>
              <a:rPr lang="fa-IR" sz="2800" b="1" dirty="0" smtClean="0">
                <a:solidFill>
                  <a:srgbClr val="FFFF00"/>
                </a:solidFill>
                <a:cs typeface="B Nazanin" pitchFamily="2" charset="-78"/>
              </a:rPr>
              <a:t> قادر به ارسال بسته ای به مقصد نمی باشد بنابراین</a:t>
            </a:r>
          </a:p>
          <a:p>
            <a:pPr marL="506852" lvl="1" indent="0" algn="just">
              <a:buNone/>
            </a:pPr>
            <a:r>
              <a:rPr lang="fa-IR" sz="2800" b="1" dirty="0">
                <a:solidFill>
                  <a:srgbClr val="FFFF00"/>
                </a:solidFill>
                <a:cs typeface="B Nazanin" pitchFamily="2" charset="-78"/>
              </a:rPr>
              <a:t>	</a:t>
            </a:r>
            <a:r>
              <a:rPr lang="fa-IR" sz="2800" b="1" dirty="0" smtClean="0">
                <a:solidFill>
                  <a:srgbClr val="FFFF00"/>
                </a:solidFill>
                <a:cs typeface="B Nazanin" pitchFamily="2" charset="-78"/>
              </a:rPr>
              <a:t>ارسال پیام غ ق دسترس بودن توسط </a:t>
            </a:r>
            <a:r>
              <a:rPr lang="en-US" sz="2800" b="1" dirty="0" smtClean="0">
                <a:solidFill>
                  <a:srgbClr val="FFFF00"/>
                </a:solidFill>
                <a:cs typeface="B Nazanin" pitchFamily="2" charset="-78"/>
              </a:rPr>
              <a:t>ICMP</a:t>
            </a:r>
            <a:r>
              <a:rPr lang="fa-IR" sz="2800" b="1" dirty="0" smtClean="0">
                <a:solidFill>
                  <a:srgbClr val="FFFF00"/>
                </a:solidFill>
                <a:cs typeface="B Nazanin" pitchFamily="2" charset="-78"/>
              </a:rPr>
              <a:t> به مبدا</a:t>
            </a:r>
          </a:p>
          <a:p>
            <a:pPr lvl="1" algn="just">
              <a:buFont typeface="Wingdings" pitchFamily="2" charset="2"/>
              <a:buChar char="ü"/>
            </a:pPr>
            <a:r>
              <a:rPr lang="fa-IR" sz="3200" b="1" dirty="0">
                <a:cs typeface="B Nazanin" pitchFamily="2" charset="-78"/>
              </a:rPr>
              <a:t>عدم وجود مکانیزمی برای اعلام وصول بسته در پیام های </a:t>
            </a:r>
            <a:r>
              <a:rPr lang="en-US" sz="3200" b="1" dirty="0">
                <a:cs typeface="B Nazanin" pitchFamily="2" charset="-78"/>
              </a:rPr>
              <a:t>ICMP</a:t>
            </a:r>
            <a:r>
              <a:rPr lang="fa-IR" sz="3200" b="1" dirty="0">
                <a:cs typeface="B Nazanin" pitchFamily="2" charset="-78"/>
              </a:rPr>
              <a:t> پس:</a:t>
            </a:r>
          </a:p>
          <a:p>
            <a:pPr marL="506852" lvl="1" indent="0" algn="just">
              <a:buNone/>
            </a:pPr>
            <a:r>
              <a:rPr lang="fa-IR" sz="3200" b="1" dirty="0" smtClean="0">
                <a:cs typeface="B Nazanin" pitchFamily="2" charset="-78"/>
              </a:rPr>
              <a:t>	</a:t>
            </a:r>
            <a:r>
              <a:rPr lang="fa-IR" sz="3000" b="1" dirty="0" smtClean="0">
                <a:cs typeface="B Nazanin" pitchFamily="2" charset="-78"/>
              </a:rPr>
              <a:t>پروتکل </a:t>
            </a:r>
            <a:r>
              <a:rPr lang="en-US" sz="3000" b="1" dirty="0" smtClean="0">
                <a:cs typeface="B Nazanin" pitchFamily="2" charset="-78"/>
              </a:rPr>
              <a:t>IP</a:t>
            </a:r>
            <a:r>
              <a:rPr lang="fa-IR" sz="3000" b="1" dirty="0" smtClean="0">
                <a:cs typeface="B Nazanin" pitchFamily="2" charset="-78"/>
              </a:rPr>
              <a:t> همچنان غ </a:t>
            </a:r>
            <a:r>
              <a:rPr lang="fa-IR" sz="3000" b="1" dirty="0">
                <a:cs typeface="B Nazanin" pitchFamily="2" charset="-78"/>
              </a:rPr>
              <a:t>ق اطمینان </a:t>
            </a:r>
            <a:endParaRPr lang="fa-IR" sz="3200" b="1" dirty="0" smtClean="0">
              <a:cs typeface="B Nazanin" pitchFamily="2" charset="-78"/>
            </a:endParaRPr>
          </a:p>
          <a:p>
            <a:pPr lvl="1" algn="just">
              <a:buFont typeface="Wingdings" pitchFamily="2" charset="2"/>
              <a:buChar char="ü"/>
            </a:pPr>
            <a:endParaRPr lang="fa-IR" sz="3200" b="1" dirty="0" smtClean="0">
              <a:cs typeface="B Nazanin" pitchFamily="2" charset="-78"/>
            </a:endParaRPr>
          </a:p>
          <a:p>
            <a:pPr marL="506852" lvl="1" indent="0" algn="just">
              <a:buNone/>
            </a:pPr>
            <a:endParaRPr lang="fa-IR" sz="3200" dirty="0" smtClean="0">
              <a:cs typeface="B Nazanin" pitchFamily="2" charset="-78"/>
            </a:endParaRPr>
          </a:p>
          <a:p>
            <a:pPr marL="506852" lvl="1" indent="0" algn="just">
              <a:buNone/>
            </a:pPr>
            <a:endParaRPr lang="fa-IR" sz="3200" dirty="0" smtClean="0">
              <a:cs typeface="B Nazanin" pitchFamily="2" charset="-78"/>
            </a:endParaRPr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374142" y="7034656"/>
            <a:ext cx="1099635" cy="404089"/>
          </a:xfrm>
        </p:spPr>
        <p:txBody>
          <a:bodyPr/>
          <a:lstStyle/>
          <a:p>
            <a:fld id="{B7F28204-C347-4276-9AD2-E4F47B219F0A}" type="slidenum">
              <a:rPr lang="en-US" smtClean="0"/>
              <a:pPr/>
              <a:t>48</a:t>
            </a:fld>
            <a:endParaRPr lang="en-US"/>
          </a:p>
        </p:txBody>
      </p:sp>
      <p:sp>
        <p:nvSpPr>
          <p:cNvPr id="12" name="Date Placeholder 1"/>
          <p:cNvSpPr>
            <a:spLocks noGrp="1"/>
          </p:cNvSpPr>
          <p:nvPr>
            <p:ph type="dt" sz="half" idx="10"/>
          </p:nvPr>
        </p:nvSpPr>
        <p:spPr>
          <a:xfrm>
            <a:off x="3779093" y="6891263"/>
            <a:ext cx="3203914" cy="554559"/>
          </a:xfrm>
        </p:spPr>
        <p:txBody>
          <a:bodyPr/>
          <a:lstStyle/>
          <a:p>
            <a:r>
              <a:rPr lang="fa-IR" dirty="0" smtClean="0"/>
              <a:t>مهندسی اینترنت-بخش اول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8228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3286" y="2354759"/>
            <a:ext cx="1914107" cy="20436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741" y="5091063"/>
            <a:ext cx="3107150" cy="12528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76699" y="303946"/>
            <a:ext cx="8797078" cy="610654"/>
          </a:xfrm>
        </p:spPr>
        <p:txBody>
          <a:bodyPr/>
          <a:lstStyle/>
          <a:p>
            <a:pPr algn="l" rtl="0"/>
            <a:r>
              <a:rPr lang="en-US" sz="3600" b="1" spc="33" dirty="0" smtClean="0">
                <a:solidFill>
                  <a:srgbClr val="00B0F0"/>
                </a:solidFill>
                <a:latin typeface="+mn-lt"/>
                <a:ea typeface="+mn-ea"/>
                <a:cs typeface="B Titr" pitchFamily="2" charset="-78"/>
              </a:rPr>
              <a:t>…</a:t>
            </a:r>
            <a:endParaRPr lang="fa-IR" sz="3600" b="1" spc="33" dirty="0">
              <a:solidFill>
                <a:srgbClr val="00B0F0"/>
              </a:solidFill>
              <a:latin typeface="+mn-lt"/>
              <a:ea typeface="+mn-ea"/>
              <a:cs typeface="B Titr" pitchFamily="2" charset="-78"/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695118" y="961500"/>
            <a:ext cx="8797078" cy="5976664"/>
          </a:xfrm>
        </p:spPr>
        <p:txBody>
          <a:bodyPr>
            <a:normAutofit lnSpcReduction="10000"/>
          </a:bodyPr>
          <a:lstStyle/>
          <a:p>
            <a:pPr lvl="1" algn="just">
              <a:buFont typeface="Wingdings" pitchFamily="2" charset="2"/>
              <a:buChar char="ü"/>
            </a:pPr>
            <a:endParaRPr lang="fa-IR" sz="3200" b="1" dirty="0" smtClean="0">
              <a:cs typeface="B Nazanin" pitchFamily="2" charset="-78"/>
            </a:endParaRPr>
          </a:p>
          <a:p>
            <a:pPr lvl="1" algn="just">
              <a:buFont typeface="Wingdings" pitchFamily="2" charset="2"/>
              <a:buChar char="ü"/>
            </a:pPr>
            <a:r>
              <a:rPr lang="fa-IR" sz="3200" b="1" dirty="0" smtClean="0">
                <a:cs typeface="B Nazanin" pitchFamily="2" charset="-78"/>
              </a:rPr>
              <a:t>ارسال بسته های </a:t>
            </a:r>
            <a:r>
              <a:rPr lang="en-US" sz="3200" b="1" dirty="0" smtClean="0">
                <a:cs typeface="B Nazanin" pitchFamily="2" charset="-78"/>
              </a:rPr>
              <a:t>ICMP</a:t>
            </a:r>
            <a:r>
              <a:rPr lang="fa-IR" sz="3200" b="1" dirty="0" smtClean="0">
                <a:cs typeface="B Nazanin" pitchFamily="2" charset="-78"/>
              </a:rPr>
              <a:t> در قالب یک بسته </a:t>
            </a:r>
            <a:r>
              <a:rPr lang="en-US" sz="3200" b="1" dirty="0" smtClean="0">
                <a:cs typeface="B Nazanin" pitchFamily="2" charset="-78"/>
              </a:rPr>
              <a:t>IP</a:t>
            </a:r>
            <a:endParaRPr lang="fa-IR" sz="3200" b="1" dirty="0" smtClean="0">
              <a:cs typeface="B Nazanin" pitchFamily="2" charset="-78"/>
            </a:endParaRPr>
          </a:p>
          <a:p>
            <a:pPr lvl="1" algn="just">
              <a:buFont typeface="Wingdings" pitchFamily="2" charset="2"/>
              <a:buChar char="ü"/>
            </a:pPr>
            <a:endParaRPr lang="fa-IR" sz="3200" b="1" dirty="0">
              <a:cs typeface="B Nazanin" pitchFamily="2" charset="-78"/>
            </a:endParaRPr>
          </a:p>
          <a:p>
            <a:pPr lvl="1" algn="just">
              <a:buFont typeface="Wingdings" pitchFamily="2" charset="2"/>
              <a:buChar char="ü"/>
            </a:pPr>
            <a:endParaRPr lang="fa-IR" sz="3200" b="1" dirty="0" smtClean="0">
              <a:cs typeface="B Nazanin" pitchFamily="2" charset="-78"/>
            </a:endParaRPr>
          </a:p>
          <a:p>
            <a:pPr marL="506852" lvl="1" indent="0" algn="just">
              <a:buNone/>
            </a:pPr>
            <a:endParaRPr lang="fa-IR" sz="2800" b="1" dirty="0" smtClean="0">
              <a:solidFill>
                <a:srgbClr val="FFFF00"/>
              </a:solidFill>
              <a:cs typeface="B Nazanin" pitchFamily="2" charset="-78"/>
            </a:endParaRPr>
          </a:p>
          <a:p>
            <a:pPr lvl="1" algn="just">
              <a:buFont typeface="Wingdings" pitchFamily="2" charset="2"/>
              <a:buChar char="ü"/>
            </a:pPr>
            <a:r>
              <a:rPr lang="fa-IR" sz="3200" b="1" dirty="0" smtClean="0">
                <a:cs typeface="B Nazanin" pitchFamily="2" charset="-78"/>
              </a:rPr>
              <a:t>قالب یک بسته </a:t>
            </a:r>
            <a:r>
              <a:rPr lang="en-US" sz="3200" b="1" dirty="0" smtClean="0">
                <a:cs typeface="B Nazanin" pitchFamily="2" charset="-78"/>
              </a:rPr>
              <a:t>ICMP</a:t>
            </a:r>
            <a:r>
              <a:rPr lang="fa-IR" sz="3200" b="1" dirty="0" smtClean="0">
                <a:cs typeface="B Nazanin" pitchFamily="2" charset="-78"/>
              </a:rPr>
              <a:t>:</a:t>
            </a:r>
          </a:p>
          <a:p>
            <a:pPr marL="506852" lvl="1" indent="0" algn="just">
              <a:buNone/>
            </a:pPr>
            <a:r>
              <a:rPr lang="en-US" sz="3200" b="1" dirty="0" smtClean="0">
                <a:cs typeface="B Nazanin" pitchFamily="2" charset="-78"/>
              </a:rPr>
              <a:t>Type</a:t>
            </a:r>
            <a:r>
              <a:rPr lang="fa-IR" sz="3200" b="1" dirty="0" smtClean="0">
                <a:cs typeface="B Nazanin" pitchFamily="2" charset="-78"/>
              </a:rPr>
              <a:t>: نوع پیام</a:t>
            </a:r>
          </a:p>
          <a:p>
            <a:pPr marL="506852" lvl="1" indent="0" algn="just">
              <a:buNone/>
            </a:pPr>
            <a:r>
              <a:rPr lang="en-US" sz="3200" b="1" dirty="0" smtClean="0">
                <a:cs typeface="B Nazanin" pitchFamily="2" charset="-78"/>
              </a:rPr>
              <a:t>Cod</a:t>
            </a:r>
            <a:r>
              <a:rPr lang="fa-IR" sz="3200" b="1" dirty="0" smtClean="0">
                <a:cs typeface="B Nazanin" pitchFamily="2" charset="-78"/>
              </a:rPr>
              <a:t>:زیر پیام(پیام خود دارای پیام)</a:t>
            </a:r>
          </a:p>
          <a:p>
            <a:pPr marL="506852" lvl="1" indent="0" algn="just">
              <a:buNone/>
            </a:pPr>
            <a:r>
              <a:rPr lang="en-US" sz="3200" b="1" dirty="0" err="1" smtClean="0">
                <a:cs typeface="B Nazanin" pitchFamily="2" charset="-78"/>
              </a:rPr>
              <a:t>CheckSum</a:t>
            </a:r>
            <a:r>
              <a:rPr lang="fa-IR" sz="3200" b="1" dirty="0" smtClean="0">
                <a:cs typeface="B Nazanin" pitchFamily="2" charset="-78"/>
              </a:rPr>
              <a:t>: کنترل خطا</a:t>
            </a:r>
          </a:p>
          <a:p>
            <a:pPr marL="506852" lvl="1" indent="0" algn="just">
              <a:buNone/>
            </a:pPr>
            <a:endParaRPr lang="fa-IR" sz="3200" dirty="0" smtClean="0">
              <a:cs typeface="B Nazanin" pitchFamily="2" charset="-78"/>
            </a:endParaRPr>
          </a:p>
          <a:p>
            <a:pPr marL="506852" lvl="1" indent="0" algn="just">
              <a:buNone/>
            </a:pPr>
            <a:endParaRPr lang="fa-IR" sz="3200" dirty="0" smtClean="0">
              <a:cs typeface="B Nazanin" pitchFamily="2" charset="-78"/>
            </a:endParaRPr>
          </a:p>
        </p:txBody>
      </p:sp>
      <p:sp>
        <p:nvSpPr>
          <p:cNvPr id="13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374142" y="7034656"/>
            <a:ext cx="1099635" cy="404089"/>
          </a:xfrm>
        </p:spPr>
        <p:txBody>
          <a:bodyPr/>
          <a:lstStyle/>
          <a:p>
            <a:fld id="{B7F28204-C347-4276-9AD2-E4F47B219F0A}" type="slidenum">
              <a:rPr lang="en-US" smtClean="0"/>
              <a:pPr/>
              <a:t>49</a:t>
            </a:fld>
            <a:endParaRPr lang="en-US"/>
          </a:p>
        </p:txBody>
      </p:sp>
      <p:sp>
        <p:nvSpPr>
          <p:cNvPr id="14" name="Date Placeholder 1"/>
          <p:cNvSpPr>
            <a:spLocks noGrp="1"/>
          </p:cNvSpPr>
          <p:nvPr>
            <p:ph type="dt" sz="half" idx="10"/>
          </p:nvPr>
        </p:nvSpPr>
        <p:spPr>
          <a:xfrm>
            <a:off x="3779093" y="6891263"/>
            <a:ext cx="3203914" cy="554559"/>
          </a:xfrm>
        </p:spPr>
        <p:txBody>
          <a:bodyPr/>
          <a:lstStyle/>
          <a:p>
            <a:r>
              <a:rPr lang="fa-IR" dirty="0" smtClean="0"/>
              <a:t>مهندسی اینترنت-بخش اول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5838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76699" y="303946"/>
            <a:ext cx="8797078" cy="610654"/>
          </a:xfrm>
        </p:spPr>
        <p:txBody>
          <a:bodyPr/>
          <a:lstStyle/>
          <a:p>
            <a:pPr algn="r"/>
            <a:r>
              <a:rPr lang="fa-IR" dirty="0" smtClean="0">
                <a:cs typeface="B Titr" pitchFamily="2" charset="-78"/>
              </a:rPr>
              <a:t>لایه های پروتکل </a:t>
            </a:r>
            <a:r>
              <a:rPr lang="en-US" dirty="0" smtClean="0">
                <a:cs typeface="B Titr" pitchFamily="2" charset="-78"/>
              </a:rPr>
              <a:t>TCP/IP</a:t>
            </a:r>
            <a:endParaRPr lang="fa-IR" dirty="0">
              <a:cs typeface="B Titr" pitchFamily="2" charset="-78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sz="quarter" idx="13"/>
          </p:nvPr>
        </p:nvSpPr>
        <p:spPr>
          <a:xfrm>
            <a:off x="676699" y="914599"/>
            <a:ext cx="8797078" cy="6264695"/>
          </a:xfrm>
        </p:spPr>
        <p:txBody>
          <a:bodyPr>
            <a:normAutofit/>
          </a:bodyPr>
          <a:lstStyle/>
          <a:p>
            <a:r>
              <a:rPr lang="fa-IR" sz="3600" dirty="0">
                <a:cs typeface="B Nazanin" pitchFamily="2" charset="-78"/>
              </a:rPr>
              <a:t>دلایل لایه بندی شبکه:</a:t>
            </a:r>
          </a:p>
          <a:p>
            <a:pPr marL="0" indent="0">
              <a:buNone/>
            </a:pPr>
            <a:r>
              <a:rPr lang="fa-IR" sz="3600" dirty="0">
                <a:cs typeface="B Nazanin" pitchFamily="2" charset="-78"/>
              </a:rPr>
              <a:t>	- نیاز به تبدیل یک فایل بزرگ به اجزا کوچکتر</a:t>
            </a:r>
          </a:p>
          <a:p>
            <a:pPr marL="0" indent="0">
              <a:buNone/>
            </a:pPr>
            <a:r>
              <a:rPr lang="fa-IR" sz="3600" dirty="0">
                <a:cs typeface="B Nazanin" pitchFamily="2" charset="-78"/>
              </a:rPr>
              <a:t>	- استفاده بهینه از پهنای باند</a:t>
            </a:r>
          </a:p>
          <a:p>
            <a:pPr marL="0" indent="0">
              <a:buNone/>
            </a:pPr>
            <a:r>
              <a:rPr lang="fa-IR" sz="3600" dirty="0">
                <a:cs typeface="B Nazanin" pitchFamily="2" charset="-78"/>
              </a:rPr>
              <a:t>	- بالابردی امنیت</a:t>
            </a:r>
          </a:p>
          <a:p>
            <a:pPr marL="0" indent="0">
              <a:buNone/>
            </a:pPr>
            <a:r>
              <a:rPr lang="fa-IR" sz="3600" dirty="0">
                <a:cs typeface="B Nazanin" pitchFamily="2" charset="-78"/>
              </a:rPr>
              <a:t>	- کنترل خطا</a:t>
            </a:r>
          </a:p>
          <a:p>
            <a:pPr marL="0" indent="0">
              <a:buNone/>
            </a:pPr>
            <a:r>
              <a:rPr lang="fa-IR" sz="3600" dirty="0">
                <a:cs typeface="B Nazanin" pitchFamily="2" charset="-78"/>
              </a:rPr>
              <a:t>	- آزادی در انتخاب نوع سوئیچینگ و کدگذاری </a:t>
            </a:r>
          </a:p>
          <a:p>
            <a:pPr marL="0" indent="0">
              <a:buNone/>
            </a:pPr>
            <a:r>
              <a:rPr lang="fa-IR" sz="3600" dirty="0">
                <a:cs typeface="B Nazanin" pitchFamily="2" charset="-78"/>
              </a:rPr>
              <a:t>	- استفاده از مکانیزم های </a:t>
            </a:r>
            <a:r>
              <a:rPr lang="en-US" sz="3200" dirty="0">
                <a:cs typeface="B Nazanin" pitchFamily="2" charset="-78"/>
              </a:rPr>
              <a:t>HANDSHAKING</a:t>
            </a:r>
            <a:endParaRPr lang="fa-IR" sz="3200" dirty="0">
              <a:cs typeface="B Nazanin" pitchFamily="2" charset="-78"/>
            </a:endParaRPr>
          </a:p>
          <a:p>
            <a:pPr marL="0" indent="0" algn="ctr">
              <a:buNone/>
            </a:pPr>
            <a:r>
              <a:rPr lang="fa-IR" sz="3200" b="1" dirty="0" smtClean="0">
                <a:cs typeface="B Nazanin" pitchFamily="2" charset="-78"/>
              </a:rPr>
              <a:t>(</a:t>
            </a:r>
            <a:r>
              <a:rPr lang="fa-IR" sz="3200" b="1" dirty="0">
                <a:cs typeface="B Nazanin" pitchFamily="2" charset="-78"/>
              </a:rPr>
              <a:t>شبکه=دولت ، لایه ها=وزرا)</a:t>
            </a:r>
          </a:p>
          <a:p>
            <a:pPr marL="0" indent="0" algn="ctr">
              <a:buNone/>
            </a:pPr>
            <a:endParaRPr lang="fa-IR" sz="3600" b="1" dirty="0">
              <a:cs typeface="B Nazanin" pitchFamily="2" charset="-78"/>
            </a:endParaRPr>
          </a:p>
          <a:p>
            <a:endParaRPr lang="fa-IR" sz="3600" dirty="0" smtClean="0">
              <a:cs typeface="B Nazanin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28204-C347-4276-9AD2-E4F47B219F0A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>
          <a:xfrm>
            <a:off x="3779093" y="6891263"/>
            <a:ext cx="3203914" cy="554559"/>
          </a:xfrm>
        </p:spPr>
        <p:txBody>
          <a:bodyPr/>
          <a:lstStyle/>
          <a:p>
            <a:r>
              <a:rPr lang="fa-IR" dirty="0" smtClean="0"/>
              <a:t>مهندسی اینترنت-بخش اول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1633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76699" y="303946"/>
            <a:ext cx="8797078" cy="610654"/>
          </a:xfrm>
        </p:spPr>
        <p:txBody>
          <a:bodyPr/>
          <a:lstStyle/>
          <a:p>
            <a:pPr algn="r"/>
            <a:r>
              <a:rPr lang="fa-IR" sz="3600" b="1" spc="33" dirty="0" smtClean="0">
                <a:solidFill>
                  <a:srgbClr val="00B0F0"/>
                </a:solidFill>
                <a:latin typeface="+mn-lt"/>
                <a:ea typeface="+mn-ea"/>
                <a:cs typeface="B Titr" pitchFamily="2" charset="-78"/>
              </a:rPr>
              <a:t>وظایف مهم لایه اینترنت</a:t>
            </a:r>
            <a:endParaRPr lang="fa-IR" sz="3600" b="1" spc="33" dirty="0">
              <a:solidFill>
                <a:srgbClr val="00B0F0"/>
              </a:solidFill>
              <a:latin typeface="+mn-lt"/>
              <a:ea typeface="+mn-ea"/>
              <a:cs typeface="B Titr" pitchFamily="2" charset="-78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sz="quarter" idx="13"/>
          </p:nvPr>
        </p:nvSpPr>
        <p:spPr>
          <a:xfrm>
            <a:off x="695118" y="961500"/>
            <a:ext cx="8797078" cy="5976664"/>
          </a:xfrm>
        </p:spPr>
        <p:txBody>
          <a:bodyPr>
            <a:normAutofit/>
          </a:bodyPr>
          <a:lstStyle/>
          <a:p>
            <a:pPr lvl="1" algn="just">
              <a:buFont typeface="Wingdings" pitchFamily="2" charset="2"/>
              <a:buChar char="ü"/>
            </a:pPr>
            <a:endParaRPr lang="fa-IR" sz="3200" b="1" dirty="0" smtClean="0">
              <a:cs typeface="B Nazanin" pitchFamily="2" charset="-78"/>
            </a:endParaRPr>
          </a:p>
          <a:p>
            <a:pPr lvl="1" algn="just">
              <a:buFont typeface="Wingdings" pitchFamily="2" charset="2"/>
              <a:buChar char="ü"/>
            </a:pPr>
            <a:r>
              <a:rPr lang="en-US" sz="3200" b="1" dirty="0" smtClean="0">
                <a:cs typeface="B Nazanin" pitchFamily="2" charset="-78"/>
              </a:rPr>
              <a:t>Switching</a:t>
            </a:r>
            <a:endParaRPr lang="fa-IR" sz="3200" b="1" dirty="0" smtClean="0">
              <a:cs typeface="B Nazanin" pitchFamily="2" charset="-78"/>
            </a:endParaRPr>
          </a:p>
          <a:p>
            <a:pPr lvl="2" algn="just">
              <a:buFont typeface="Wingdings" pitchFamily="2" charset="2"/>
              <a:buChar char="Ø"/>
            </a:pPr>
            <a:r>
              <a:rPr lang="en-US" sz="3200" b="1" dirty="0" smtClean="0">
                <a:solidFill>
                  <a:srgbClr val="FFFF00"/>
                </a:solidFill>
                <a:cs typeface="B Nazanin" pitchFamily="2" charset="-78"/>
              </a:rPr>
              <a:t>Circuit Switching</a:t>
            </a:r>
            <a:endParaRPr lang="fa-IR" sz="3200" b="1" dirty="0" smtClean="0">
              <a:solidFill>
                <a:srgbClr val="FFFF00"/>
              </a:solidFill>
              <a:cs typeface="B Nazanin" pitchFamily="2" charset="-78"/>
            </a:endParaRPr>
          </a:p>
          <a:p>
            <a:pPr lvl="2" algn="just">
              <a:buFont typeface="Wingdings" pitchFamily="2" charset="2"/>
              <a:buChar char="Ø"/>
            </a:pPr>
            <a:r>
              <a:rPr lang="en-US" sz="3200" b="1" dirty="0" smtClean="0">
                <a:solidFill>
                  <a:srgbClr val="FFFF00"/>
                </a:solidFill>
                <a:cs typeface="B Nazanin" pitchFamily="2" charset="-78"/>
              </a:rPr>
              <a:t>Message Switching</a:t>
            </a:r>
            <a:endParaRPr lang="fa-IR" sz="3200" b="1" dirty="0" smtClean="0">
              <a:solidFill>
                <a:srgbClr val="FFFF00"/>
              </a:solidFill>
              <a:cs typeface="B Nazanin" pitchFamily="2" charset="-78"/>
            </a:endParaRPr>
          </a:p>
          <a:p>
            <a:pPr lvl="2" algn="just">
              <a:buFont typeface="Wingdings" pitchFamily="2" charset="2"/>
              <a:buChar char="Ø"/>
            </a:pPr>
            <a:r>
              <a:rPr lang="en-US" sz="3200" b="1" dirty="0" smtClean="0">
                <a:solidFill>
                  <a:srgbClr val="FFFF00"/>
                </a:solidFill>
                <a:cs typeface="B Nazanin" pitchFamily="2" charset="-78"/>
              </a:rPr>
              <a:t>Packet Switching</a:t>
            </a:r>
            <a:endParaRPr lang="fa-IR" sz="3200" b="1" dirty="0" smtClean="0">
              <a:solidFill>
                <a:srgbClr val="FFFF00"/>
              </a:solidFill>
              <a:cs typeface="B Nazanin" pitchFamily="2" charset="-78"/>
            </a:endParaRPr>
          </a:p>
          <a:p>
            <a:pPr lvl="1" algn="just">
              <a:buFont typeface="Wingdings" pitchFamily="2" charset="2"/>
              <a:buChar char="ü"/>
            </a:pPr>
            <a:r>
              <a:rPr lang="en-US" sz="3200" b="1" dirty="0" smtClean="0">
                <a:cs typeface="B Nazanin" pitchFamily="2" charset="-78"/>
              </a:rPr>
              <a:t>Routing</a:t>
            </a:r>
            <a:endParaRPr lang="fa-IR" sz="3200" b="1" dirty="0" smtClean="0">
              <a:cs typeface="B Nazanin" pitchFamily="2" charset="-78"/>
            </a:endParaRPr>
          </a:p>
          <a:p>
            <a:pPr lvl="2" algn="just">
              <a:buFont typeface="Wingdings" pitchFamily="2" charset="2"/>
              <a:buChar char="Ø"/>
            </a:pPr>
            <a:r>
              <a:rPr lang="en-US" sz="3200" b="1" dirty="0" smtClean="0">
                <a:solidFill>
                  <a:srgbClr val="FFFF00"/>
                </a:solidFill>
                <a:cs typeface="B Nazanin" pitchFamily="2" charset="-78"/>
              </a:rPr>
              <a:t>Static</a:t>
            </a:r>
            <a:endParaRPr lang="fa-IR" sz="3200" b="1" dirty="0" smtClean="0">
              <a:solidFill>
                <a:srgbClr val="FFFF00"/>
              </a:solidFill>
              <a:cs typeface="B Nazanin" pitchFamily="2" charset="-78"/>
            </a:endParaRPr>
          </a:p>
          <a:p>
            <a:pPr lvl="2" algn="just">
              <a:buFont typeface="Wingdings" pitchFamily="2" charset="2"/>
              <a:buChar char="Ø"/>
            </a:pPr>
            <a:r>
              <a:rPr lang="en-US" sz="3200" b="1" dirty="0" smtClean="0">
                <a:solidFill>
                  <a:srgbClr val="FFFF00"/>
                </a:solidFill>
                <a:cs typeface="B Nazanin" pitchFamily="2" charset="-78"/>
              </a:rPr>
              <a:t>Dynamic</a:t>
            </a:r>
            <a:endParaRPr lang="fa-IR" sz="3200" b="1" dirty="0" smtClean="0">
              <a:solidFill>
                <a:srgbClr val="FFFF00"/>
              </a:solidFill>
              <a:cs typeface="B Nazanin" pitchFamily="2" charset="-78"/>
            </a:endParaRPr>
          </a:p>
          <a:p>
            <a:pPr lvl="1" algn="just">
              <a:buFont typeface="Wingdings" pitchFamily="2" charset="2"/>
              <a:buChar char="ü"/>
            </a:pPr>
            <a:endParaRPr lang="fa-IR" sz="3200" b="1" dirty="0" smtClean="0">
              <a:cs typeface="B Nazanin" pitchFamily="2" charset="-78"/>
            </a:endParaRPr>
          </a:p>
          <a:p>
            <a:pPr marL="506852" lvl="1" indent="0" algn="just">
              <a:buNone/>
            </a:pPr>
            <a:endParaRPr lang="fa-IR" sz="3200" dirty="0" smtClean="0">
              <a:cs typeface="B Nazanin" pitchFamily="2" charset="-78"/>
            </a:endParaRPr>
          </a:p>
          <a:p>
            <a:pPr marL="506852" lvl="1" indent="0" algn="just">
              <a:buNone/>
            </a:pPr>
            <a:endParaRPr lang="fa-IR" sz="3200" dirty="0" smtClean="0">
              <a:cs typeface="B Nazanin" pitchFamily="2" charset="-78"/>
            </a:endParaRPr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374142" y="7034656"/>
            <a:ext cx="1099635" cy="404089"/>
          </a:xfrm>
        </p:spPr>
        <p:txBody>
          <a:bodyPr/>
          <a:lstStyle/>
          <a:p>
            <a:fld id="{B7F28204-C347-4276-9AD2-E4F47B219F0A}" type="slidenum">
              <a:rPr lang="en-US" smtClean="0"/>
              <a:pPr/>
              <a:t>50</a:t>
            </a:fld>
            <a:endParaRPr lang="en-US"/>
          </a:p>
        </p:txBody>
      </p:sp>
      <p:sp>
        <p:nvSpPr>
          <p:cNvPr id="12" name="Date Placeholder 1"/>
          <p:cNvSpPr>
            <a:spLocks noGrp="1"/>
          </p:cNvSpPr>
          <p:nvPr>
            <p:ph type="dt" sz="half" idx="10"/>
          </p:nvPr>
        </p:nvSpPr>
        <p:spPr>
          <a:xfrm>
            <a:off x="3779093" y="6891263"/>
            <a:ext cx="3203914" cy="554559"/>
          </a:xfrm>
        </p:spPr>
        <p:txBody>
          <a:bodyPr/>
          <a:lstStyle/>
          <a:p>
            <a:r>
              <a:rPr lang="fa-IR" dirty="0" smtClean="0"/>
              <a:t>مهندسی اینترنت-بخش اول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369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76699" y="303946"/>
            <a:ext cx="8797078" cy="610654"/>
          </a:xfrm>
        </p:spPr>
        <p:txBody>
          <a:bodyPr/>
          <a:lstStyle/>
          <a:p>
            <a:pPr algn="r"/>
            <a:r>
              <a:rPr lang="en-US" sz="3600" b="1" spc="33" dirty="0" smtClean="0">
                <a:solidFill>
                  <a:srgbClr val="00B0F0"/>
                </a:solidFill>
                <a:latin typeface="+mn-lt"/>
                <a:ea typeface="+mn-ea"/>
                <a:cs typeface="B Titr" pitchFamily="2" charset="-78"/>
              </a:rPr>
              <a:t>Circuit Switching</a:t>
            </a:r>
            <a:r>
              <a:rPr lang="fa-IR" sz="3600" b="1" spc="33" dirty="0" smtClean="0">
                <a:solidFill>
                  <a:srgbClr val="00B0F0"/>
                </a:solidFill>
                <a:latin typeface="+mn-lt"/>
                <a:ea typeface="+mn-ea"/>
                <a:cs typeface="B Titr" pitchFamily="2" charset="-78"/>
              </a:rPr>
              <a:t>:</a:t>
            </a:r>
            <a:endParaRPr lang="fa-IR" sz="3600" b="1" spc="33" dirty="0">
              <a:solidFill>
                <a:srgbClr val="00B0F0"/>
              </a:solidFill>
              <a:latin typeface="+mn-lt"/>
              <a:ea typeface="+mn-ea"/>
              <a:cs typeface="B Titr" pitchFamily="2" charset="-78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sz="quarter" idx="13"/>
          </p:nvPr>
        </p:nvSpPr>
        <p:spPr>
          <a:xfrm>
            <a:off x="695118" y="961500"/>
            <a:ext cx="8797078" cy="5976664"/>
          </a:xfrm>
        </p:spPr>
        <p:txBody>
          <a:bodyPr>
            <a:normAutofit/>
          </a:bodyPr>
          <a:lstStyle/>
          <a:p>
            <a:pPr lvl="1" algn="just">
              <a:buFont typeface="Wingdings" pitchFamily="2" charset="2"/>
              <a:buChar char="ü"/>
            </a:pPr>
            <a:endParaRPr lang="fa-IR" sz="3200" b="1" dirty="0" smtClean="0">
              <a:cs typeface="B Nazanin" pitchFamily="2" charset="-78"/>
            </a:endParaRPr>
          </a:p>
          <a:p>
            <a:pPr lvl="1" algn="just">
              <a:buFont typeface="Wingdings" pitchFamily="2" charset="2"/>
              <a:buChar char="ü"/>
            </a:pPr>
            <a:r>
              <a:rPr lang="fa-IR" sz="3200" b="1" dirty="0" smtClean="0">
                <a:cs typeface="B Nazanin" pitchFamily="2" charset="-78"/>
              </a:rPr>
              <a:t>ایجاد یک مسیر بین مبدا و مقصد در ابتدا(رزرو شده) و سپس ارسال</a:t>
            </a:r>
          </a:p>
          <a:p>
            <a:pPr lvl="1" algn="just">
              <a:buFont typeface="Wingdings" pitchFamily="2" charset="2"/>
              <a:buChar char="ü"/>
            </a:pPr>
            <a:r>
              <a:rPr lang="fa-IR" sz="3200" b="1" dirty="0" smtClean="0">
                <a:cs typeface="B Nazanin" pitchFamily="2" charset="-78"/>
              </a:rPr>
              <a:t>بدلیل وجود مسیر اختصاصی :</a:t>
            </a:r>
          </a:p>
          <a:p>
            <a:pPr lvl="2" algn="just">
              <a:buFont typeface="Wingdings" pitchFamily="2" charset="2"/>
              <a:buChar char="ü"/>
            </a:pPr>
            <a:r>
              <a:rPr lang="fa-IR" sz="3200" b="1" dirty="0" smtClean="0">
                <a:solidFill>
                  <a:srgbClr val="FFFF00"/>
                </a:solidFill>
                <a:cs typeface="B Nazanin" pitchFamily="2" charset="-78"/>
              </a:rPr>
              <a:t>سرعت مناسب(</a:t>
            </a:r>
            <a:r>
              <a:rPr lang="en-US" sz="3200" b="1" dirty="0" smtClean="0">
                <a:solidFill>
                  <a:srgbClr val="FFFF00"/>
                </a:solidFill>
                <a:cs typeface="B Nazanin" pitchFamily="2" charset="-78"/>
              </a:rPr>
              <a:t>Through put</a:t>
            </a:r>
            <a:r>
              <a:rPr lang="fa-IR" sz="3200" b="1" dirty="0" smtClean="0">
                <a:solidFill>
                  <a:srgbClr val="FFFF00"/>
                </a:solidFill>
                <a:cs typeface="B Nazanin" pitchFamily="2" charset="-78"/>
              </a:rPr>
              <a:t>)</a:t>
            </a:r>
          </a:p>
          <a:p>
            <a:pPr lvl="2" algn="just">
              <a:buFont typeface="Wingdings" pitchFamily="2" charset="2"/>
              <a:buChar char="ü"/>
            </a:pPr>
            <a:r>
              <a:rPr lang="fa-IR" sz="3200" b="1" dirty="0" smtClean="0">
                <a:solidFill>
                  <a:srgbClr val="FFFF00"/>
                </a:solidFill>
                <a:cs typeface="B Nazanin" pitchFamily="2" charset="-78"/>
              </a:rPr>
              <a:t>قابلیت اطمینان بالا (</a:t>
            </a:r>
            <a:r>
              <a:rPr lang="en-US" sz="3200" b="1" dirty="0" smtClean="0">
                <a:solidFill>
                  <a:srgbClr val="FFFF00"/>
                </a:solidFill>
                <a:cs typeface="B Nazanin" pitchFamily="2" charset="-78"/>
              </a:rPr>
              <a:t>Reliability</a:t>
            </a:r>
            <a:r>
              <a:rPr lang="fa-IR" sz="3200" b="1" dirty="0" smtClean="0">
                <a:solidFill>
                  <a:srgbClr val="FFFF00"/>
                </a:solidFill>
                <a:cs typeface="B Nazanin" pitchFamily="2" charset="-78"/>
              </a:rPr>
              <a:t>)</a:t>
            </a:r>
          </a:p>
          <a:p>
            <a:pPr lvl="2" algn="just">
              <a:buFont typeface="Wingdings" pitchFamily="2" charset="2"/>
              <a:buChar char="ü"/>
            </a:pPr>
            <a:r>
              <a:rPr lang="fa-IR" sz="3200" b="1" dirty="0" smtClean="0">
                <a:solidFill>
                  <a:srgbClr val="FFFF00"/>
                </a:solidFill>
                <a:cs typeface="B Nazanin" pitchFamily="2" charset="-78"/>
              </a:rPr>
              <a:t>هزینه نگهداری مسیر بالا</a:t>
            </a:r>
          </a:p>
          <a:p>
            <a:pPr lvl="1" algn="just">
              <a:buFont typeface="Wingdings" pitchFamily="2" charset="2"/>
              <a:buChar char="ü"/>
            </a:pPr>
            <a:endParaRPr lang="fa-IR" sz="3200" b="1" dirty="0" smtClean="0">
              <a:cs typeface="B Nazanin" pitchFamily="2" charset="-78"/>
            </a:endParaRPr>
          </a:p>
          <a:p>
            <a:pPr marL="506852" lvl="1" indent="0" algn="just">
              <a:buNone/>
            </a:pPr>
            <a:endParaRPr lang="fa-IR" sz="3200" dirty="0" smtClean="0">
              <a:cs typeface="B Nazanin" pitchFamily="2" charset="-78"/>
            </a:endParaRPr>
          </a:p>
          <a:p>
            <a:pPr marL="506852" lvl="1" indent="0" algn="just">
              <a:buNone/>
            </a:pPr>
            <a:endParaRPr lang="fa-IR" sz="3200" dirty="0" smtClean="0">
              <a:cs typeface="B Nazanin" pitchFamily="2" charset="-78"/>
            </a:endParaRPr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374142" y="7034656"/>
            <a:ext cx="1099635" cy="404089"/>
          </a:xfrm>
        </p:spPr>
        <p:txBody>
          <a:bodyPr/>
          <a:lstStyle/>
          <a:p>
            <a:fld id="{B7F28204-C347-4276-9AD2-E4F47B219F0A}" type="slidenum">
              <a:rPr lang="en-US" smtClean="0"/>
              <a:pPr/>
              <a:t>51</a:t>
            </a:fld>
            <a:endParaRPr lang="en-US"/>
          </a:p>
        </p:txBody>
      </p:sp>
      <p:sp>
        <p:nvSpPr>
          <p:cNvPr id="12" name="Date Placeholder 1"/>
          <p:cNvSpPr>
            <a:spLocks noGrp="1"/>
          </p:cNvSpPr>
          <p:nvPr>
            <p:ph type="dt" sz="half" idx="10"/>
          </p:nvPr>
        </p:nvSpPr>
        <p:spPr>
          <a:xfrm>
            <a:off x="3779093" y="6891263"/>
            <a:ext cx="3203914" cy="554559"/>
          </a:xfrm>
        </p:spPr>
        <p:txBody>
          <a:bodyPr/>
          <a:lstStyle/>
          <a:p>
            <a:r>
              <a:rPr lang="fa-IR" dirty="0" smtClean="0"/>
              <a:t>مهندسی اینترنت-بخش اول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1000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76699" y="303946"/>
            <a:ext cx="8797078" cy="610654"/>
          </a:xfrm>
        </p:spPr>
        <p:txBody>
          <a:bodyPr/>
          <a:lstStyle/>
          <a:p>
            <a:pPr algn="r"/>
            <a:r>
              <a:rPr lang="en-US" sz="3600" b="1" spc="33" dirty="0" smtClean="0">
                <a:solidFill>
                  <a:srgbClr val="00B0F0"/>
                </a:solidFill>
                <a:latin typeface="+mn-lt"/>
                <a:ea typeface="+mn-ea"/>
                <a:cs typeface="B Titr" pitchFamily="2" charset="-78"/>
              </a:rPr>
              <a:t>Message Switching</a:t>
            </a:r>
            <a:r>
              <a:rPr lang="fa-IR" sz="3600" b="1" spc="33" dirty="0" smtClean="0">
                <a:solidFill>
                  <a:srgbClr val="00B0F0"/>
                </a:solidFill>
                <a:latin typeface="+mn-lt"/>
                <a:ea typeface="+mn-ea"/>
                <a:cs typeface="B Titr" pitchFamily="2" charset="-78"/>
              </a:rPr>
              <a:t>:</a:t>
            </a:r>
            <a:endParaRPr lang="fa-IR" sz="3600" b="1" spc="33" dirty="0">
              <a:solidFill>
                <a:srgbClr val="00B0F0"/>
              </a:solidFill>
              <a:latin typeface="+mn-lt"/>
              <a:ea typeface="+mn-ea"/>
              <a:cs typeface="B Titr" pitchFamily="2" charset="-78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sz="quarter" idx="13"/>
          </p:nvPr>
        </p:nvSpPr>
        <p:spPr>
          <a:xfrm>
            <a:off x="695118" y="961500"/>
            <a:ext cx="8797078" cy="5976664"/>
          </a:xfrm>
        </p:spPr>
        <p:txBody>
          <a:bodyPr>
            <a:normAutofit/>
          </a:bodyPr>
          <a:lstStyle/>
          <a:p>
            <a:pPr lvl="1" algn="just">
              <a:buFont typeface="Wingdings" pitchFamily="2" charset="2"/>
              <a:buChar char="ü"/>
            </a:pPr>
            <a:endParaRPr lang="fa-IR" sz="3200" b="1" dirty="0" smtClean="0">
              <a:cs typeface="B Nazanin" pitchFamily="2" charset="-78"/>
            </a:endParaRPr>
          </a:p>
          <a:p>
            <a:pPr lvl="1" algn="just">
              <a:buFont typeface="Wingdings" pitchFamily="2" charset="2"/>
              <a:buChar char="ü"/>
            </a:pPr>
            <a:r>
              <a:rPr lang="fa-IR" sz="3200" b="1" dirty="0" smtClean="0">
                <a:cs typeface="B Nazanin" pitchFamily="2" charset="-78"/>
              </a:rPr>
              <a:t>بلعکس روش قبل نیاز به مسیر مشخص نیست</a:t>
            </a:r>
          </a:p>
          <a:p>
            <a:pPr lvl="1" algn="just">
              <a:buFont typeface="Wingdings" pitchFamily="2" charset="2"/>
              <a:buChar char="ü"/>
            </a:pPr>
            <a:r>
              <a:rPr lang="fa-IR" sz="3200" b="1" dirty="0" smtClean="0">
                <a:cs typeface="B Nazanin" pitchFamily="2" charset="-78"/>
              </a:rPr>
              <a:t>ارسال پیام هایی  از  مسیرهای دلخواه</a:t>
            </a:r>
          </a:p>
          <a:p>
            <a:pPr lvl="1" algn="just">
              <a:buFont typeface="Wingdings" pitchFamily="2" charset="2"/>
              <a:buChar char="ü"/>
            </a:pPr>
            <a:r>
              <a:rPr lang="fa-IR" sz="3200" b="1" dirty="0" smtClean="0">
                <a:cs typeface="B Nazanin" pitchFamily="2" charset="-78"/>
              </a:rPr>
              <a:t>بنابراین :</a:t>
            </a:r>
          </a:p>
          <a:p>
            <a:pPr lvl="2" algn="just">
              <a:buFont typeface="Wingdings" pitchFamily="2" charset="2"/>
              <a:buChar char="ü"/>
            </a:pPr>
            <a:r>
              <a:rPr lang="fa-IR" sz="3200" b="1" dirty="0" smtClean="0">
                <a:solidFill>
                  <a:srgbClr val="FFFF00"/>
                </a:solidFill>
                <a:cs typeface="B Nazanin" pitchFamily="2" charset="-78"/>
              </a:rPr>
              <a:t>هزینه کمتر</a:t>
            </a:r>
          </a:p>
          <a:p>
            <a:pPr lvl="2" algn="just">
              <a:buFont typeface="Wingdings" pitchFamily="2" charset="2"/>
              <a:buChar char="ü"/>
            </a:pPr>
            <a:r>
              <a:rPr lang="fa-IR" sz="3200" b="1" dirty="0" smtClean="0">
                <a:solidFill>
                  <a:srgbClr val="FFFF00"/>
                </a:solidFill>
                <a:cs typeface="B Nazanin" pitchFamily="2" charset="-78"/>
              </a:rPr>
              <a:t>قابلیت اطمینان کمتر (</a:t>
            </a:r>
            <a:r>
              <a:rPr lang="en-US" sz="3200" b="1" dirty="0" smtClean="0">
                <a:solidFill>
                  <a:srgbClr val="FFFF00"/>
                </a:solidFill>
                <a:cs typeface="B Nazanin" pitchFamily="2" charset="-78"/>
              </a:rPr>
              <a:t>Reliability</a:t>
            </a:r>
            <a:r>
              <a:rPr lang="fa-IR" sz="3200" b="1" dirty="0" smtClean="0">
                <a:solidFill>
                  <a:srgbClr val="FFFF00"/>
                </a:solidFill>
                <a:cs typeface="B Nazanin" pitchFamily="2" charset="-78"/>
              </a:rPr>
              <a:t>)</a:t>
            </a:r>
          </a:p>
          <a:p>
            <a:pPr lvl="2" algn="just">
              <a:buFont typeface="Wingdings" pitchFamily="2" charset="2"/>
              <a:buChar char="ü"/>
            </a:pPr>
            <a:r>
              <a:rPr lang="fa-IR" sz="3200" b="1" dirty="0" smtClean="0">
                <a:solidFill>
                  <a:srgbClr val="FFFF00"/>
                </a:solidFill>
                <a:cs typeface="B Nazanin" pitchFamily="2" charset="-78"/>
              </a:rPr>
              <a:t>پیچیدگی کمتر</a:t>
            </a:r>
          </a:p>
          <a:p>
            <a:pPr lvl="1" algn="just">
              <a:buFont typeface="Wingdings" pitchFamily="2" charset="2"/>
              <a:buChar char="ü"/>
            </a:pPr>
            <a:endParaRPr lang="fa-IR" sz="3200" b="1" dirty="0" smtClean="0">
              <a:cs typeface="B Nazanin" pitchFamily="2" charset="-78"/>
            </a:endParaRPr>
          </a:p>
          <a:p>
            <a:pPr marL="506852" lvl="1" indent="0" algn="just">
              <a:buNone/>
            </a:pPr>
            <a:endParaRPr lang="fa-IR" sz="3200" dirty="0" smtClean="0">
              <a:cs typeface="B Nazanin" pitchFamily="2" charset="-78"/>
            </a:endParaRPr>
          </a:p>
          <a:p>
            <a:pPr marL="506852" lvl="1" indent="0" algn="just">
              <a:buNone/>
            </a:pPr>
            <a:endParaRPr lang="fa-IR" sz="3200" dirty="0" smtClean="0">
              <a:cs typeface="B Nazanin" pitchFamily="2" charset="-78"/>
            </a:endParaRPr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374142" y="7034656"/>
            <a:ext cx="1099635" cy="404089"/>
          </a:xfrm>
        </p:spPr>
        <p:txBody>
          <a:bodyPr/>
          <a:lstStyle/>
          <a:p>
            <a:fld id="{B7F28204-C347-4276-9AD2-E4F47B219F0A}" type="slidenum">
              <a:rPr lang="en-US" smtClean="0"/>
              <a:pPr/>
              <a:t>52</a:t>
            </a:fld>
            <a:endParaRPr lang="en-US"/>
          </a:p>
        </p:txBody>
      </p:sp>
      <p:sp>
        <p:nvSpPr>
          <p:cNvPr id="12" name="Date Placeholder 1"/>
          <p:cNvSpPr>
            <a:spLocks noGrp="1"/>
          </p:cNvSpPr>
          <p:nvPr>
            <p:ph type="dt" sz="half" idx="10"/>
          </p:nvPr>
        </p:nvSpPr>
        <p:spPr>
          <a:xfrm>
            <a:off x="3779093" y="6891263"/>
            <a:ext cx="3203914" cy="554559"/>
          </a:xfrm>
        </p:spPr>
        <p:txBody>
          <a:bodyPr/>
          <a:lstStyle/>
          <a:p>
            <a:r>
              <a:rPr lang="fa-IR" dirty="0" smtClean="0"/>
              <a:t>مهندسی اینترنت-بخش اول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771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76699" y="303946"/>
            <a:ext cx="8797078" cy="610654"/>
          </a:xfrm>
        </p:spPr>
        <p:txBody>
          <a:bodyPr/>
          <a:lstStyle/>
          <a:p>
            <a:pPr algn="r"/>
            <a:r>
              <a:rPr lang="en-US" sz="3600" b="1" spc="33" dirty="0" smtClean="0">
                <a:solidFill>
                  <a:srgbClr val="00B0F0"/>
                </a:solidFill>
                <a:latin typeface="+mn-lt"/>
                <a:ea typeface="+mn-ea"/>
                <a:cs typeface="B Titr" pitchFamily="2" charset="-78"/>
              </a:rPr>
              <a:t>Packet Switching</a:t>
            </a:r>
            <a:r>
              <a:rPr lang="fa-IR" sz="3600" b="1" spc="33" dirty="0" smtClean="0">
                <a:solidFill>
                  <a:srgbClr val="00B0F0"/>
                </a:solidFill>
                <a:latin typeface="+mn-lt"/>
                <a:ea typeface="+mn-ea"/>
                <a:cs typeface="B Titr" pitchFamily="2" charset="-78"/>
              </a:rPr>
              <a:t>:</a:t>
            </a:r>
            <a:endParaRPr lang="fa-IR" sz="3600" b="1" spc="33" dirty="0">
              <a:solidFill>
                <a:srgbClr val="00B0F0"/>
              </a:solidFill>
              <a:latin typeface="+mn-lt"/>
              <a:ea typeface="+mn-ea"/>
              <a:cs typeface="B Titr" pitchFamily="2" charset="-78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sz="quarter" idx="13"/>
          </p:nvPr>
        </p:nvSpPr>
        <p:spPr>
          <a:xfrm>
            <a:off x="695118" y="961500"/>
            <a:ext cx="8797078" cy="5976664"/>
          </a:xfrm>
        </p:spPr>
        <p:txBody>
          <a:bodyPr>
            <a:normAutofit/>
          </a:bodyPr>
          <a:lstStyle/>
          <a:p>
            <a:pPr lvl="1" algn="just">
              <a:buFont typeface="Wingdings" pitchFamily="2" charset="2"/>
              <a:buChar char="ü"/>
            </a:pPr>
            <a:endParaRPr lang="fa-IR" sz="3200" b="1" dirty="0" smtClean="0">
              <a:cs typeface="B Nazanin" pitchFamily="2" charset="-78"/>
            </a:endParaRPr>
          </a:p>
          <a:p>
            <a:pPr lvl="1" algn="just">
              <a:buFont typeface="Wingdings" pitchFamily="2" charset="2"/>
              <a:buChar char="ü"/>
            </a:pPr>
            <a:r>
              <a:rPr lang="fa-IR" sz="3200" b="1" dirty="0" smtClean="0">
                <a:cs typeface="B Nazanin" pitchFamily="2" charset="-78"/>
              </a:rPr>
              <a:t>همانند سوئیچینگ پیام</a:t>
            </a:r>
          </a:p>
          <a:p>
            <a:pPr lvl="1" algn="just">
              <a:buFont typeface="Wingdings" pitchFamily="2" charset="2"/>
              <a:buChar char="ü"/>
            </a:pPr>
            <a:r>
              <a:rPr lang="fa-IR" sz="3200" b="1" dirty="0" smtClean="0">
                <a:cs typeface="B Nazanin" pitchFamily="2" charset="-78"/>
              </a:rPr>
              <a:t>شکسته شدن پیام ها به بسته های کوچکتری به نام (</a:t>
            </a:r>
            <a:r>
              <a:rPr lang="en-US" sz="3200" b="1" dirty="0" smtClean="0">
                <a:cs typeface="B Nazanin" pitchFamily="2" charset="-78"/>
              </a:rPr>
              <a:t>Packet</a:t>
            </a:r>
            <a:r>
              <a:rPr lang="fa-IR" sz="3200" b="1" dirty="0" smtClean="0">
                <a:cs typeface="B Nazanin" pitchFamily="2" charset="-78"/>
              </a:rPr>
              <a:t>)</a:t>
            </a:r>
          </a:p>
          <a:p>
            <a:pPr lvl="1" algn="just">
              <a:buFont typeface="Wingdings" pitchFamily="2" charset="2"/>
              <a:buChar char="ü"/>
            </a:pPr>
            <a:r>
              <a:rPr lang="fa-IR" sz="3200" b="1" dirty="0" smtClean="0">
                <a:cs typeface="B Nazanin" pitchFamily="2" charset="-78"/>
              </a:rPr>
              <a:t>بنابراین</a:t>
            </a:r>
          </a:p>
          <a:p>
            <a:pPr lvl="2" algn="just">
              <a:buFont typeface="Wingdings" pitchFamily="2" charset="2"/>
              <a:buChar char="ü"/>
            </a:pPr>
            <a:r>
              <a:rPr lang="fa-IR" sz="3200" b="1" dirty="0" smtClean="0">
                <a:solidFill>
                  <a:srgbClr val="FFFF00"/>
                </a:solidFill>
                <a:cs typeface="B Nazanin" pitchFamily="2" charset="-78"/>
              </a:rPr>
              <a:t>افزایش سرعت </a:t>
            </a:r>
            <a:endParaRPr lang="fa-IR" sz="3200" b="1" dirty="0" smtClean="0">
              <a:cs typeface="B Nazanin" pitchFamily="2" charset="-78"/>
            </a:endParaRPr>
          </a:p>
          <a:p>
            <a:pPr marL="506852" lvl="1" indent="0" algn="just">
              <a:buNone/>
            </a:pPr>
            <a:endParaRPr lang="fa-IR" sz="3200" dirty="0" smtClean="0">
              <a:cs typeface="B Nazanin" pitchFamily="2" charset="-78"/>
            </a:endParaRPr>
          </a:p>
          <a:p>
            <a:pPr marL="506852" lvl="1" indent="0" algn="just">
              <a:buNone/>
            </a:pPr>
            <a:endParaRPr lang="fa-IR" sz="3200" dirty="0" smtClean="0">
              <a:cs typeface="B Nazanin" pitchFamily="2" charset="-78"/>
            </a:endParaRPr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374142" y="7034656"/>
            <a:ext cx="1099635" cy="404089"/>
          </a:xfrm>
        </p:spPr>
        <p:txBody>
          <a:bodyPr/>
          <a:lstStyle/>
          <a:p>
            <a:fld id="{B7F28204-C347-4276-9AD2-E4F47B219F0A}" type="slidenum">
              <a:rPr lang="en-US" smtClean="0"/>
              <a:pPr/>
              <a:t>53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01" y="3146847"/>
            <a:ext cx="5533405" cy="3154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Date Placeholder 1"/>
          <p:cNvSpPr>
            <a:spLocks noGrp="1"/>
          </p:cNvSpPr>
          <p:nvPr>
            <p:ph type="dt" sz="half" idx="10"/>
          </p:nvPr>
        </p:nvSpPr>
        <p:spPr>
          <a:xfrm>
            <a:off x="3779093" y="6891263"/>
            <a:ext cx="3203914" cy="554559"/>
          </a:xfrm>
        </p:spPr>
        <p:txBody>
          <a:bodyPr/>
          <a:lstStyle/>
          <a:p>
            <a:r>
              <a:rPr lang="fa-IR" dirty="0" smtClean="0"/>
              <a:t>مهندسی اینترنت-بخش اول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2569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76699" y="303946"/>
            <a:ext cx="8797078" cy="610654"/>
          </a:xfrm>
        </p:spPr>
        <p:txBody>
          <a:bodyPr/>
          <a:lstStyle/>
          <a:p>
            <a:pPr algn="r"/>
            <a:r>
              <a:rPr lang="fa-IR" dirty="0" smtClean="0">
                <a:cs typeface="B Titr" pitchFamily="2" charset="-78"/>
              </a:rPr>
              <a:t>لایه های پروتکل </a:t>
            </a:r>
            <a:r>
              <a:rPr lang="en-US" dirty="0" smtClean="0">
                <a:cs typeface="B Titr" pitchFamily="2" charset="-78"/>
              </a:rPr>
              <a:t>TCP/IP</a:t>
            </a:r>
            <a:endParaRPr lang="fa-IR" dirty="0">
              <a:cs typeface="B Titr" pitchFamily="2" charset="-78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sz="quarter" idx="13"/>
          </p:nvPr>
        </p:nvSpPr>
        <p:spPr>
          <a:xfrm>
            <a:off x="676699" y="914599"/>
            <a:ext cx="8797078" cy="6264695"/>
          </a:xfrm>
        </p:spPr>
        <p:txBody>
          <a:bodyPr>
            <a:normAutofit/>
          </a:bodyPr>
          <a:lstStyle/>
          <a:p>
            <a:r>
              <a:rPr lang="fa-IR" sz="3200" dirty="0" smtClean="0">
                <a:cs typeface="B Nazanin" pitchFamily="2" charset="-78"/>
              </a:rPr>
              <a:t>مدل ارتباطی 4لایه جهت ارسال اطلاعات از محلی به محلی دیگر:</a:t>
            </a:r>
          </a:p>
          <a:p>
            <a:pPr lvl="1"/>
            <a:r>
              <a:rPr lang="en-US" sz="3200" dirty="0" smtClean="0">
                <a:cs typeface="B Nazanin" pitchFamily="2" charset="-78"/>
              </a:rPr>
              <a:t>Application</a:t>
            </a:r>
          </a:p>
          <a:p>
            <a:pPr lvl="1"/>
            <a:r>
              <a:rPr lang="en-US" sz="3200" dirty="0" smtClean="0">
                <a:cs typeface="B Nazanin" pitchFamily="2" charset="-78"/>
              </a:rPr>
              <a:t>Internet</a:t>
            </a:r>
          </a:p>
          <a:p>
            <a:pPr lvl="1"/>
            <a:r>
              <a:rPr lang="en-US" sz="3200" dirty="0" smtClean="0">
                <a:cs typeface="B Nazanin" pitchFamily="2" charset="-78"/>
              </a:rPr>
              <a:t>Transport</a:t>
            </a:r>
          </a:p>
          <a:p>
            <a:pPr lvl="1"/>
            <a:r>
              <a:rPr lang="en-US" sz="3200" dirty="0" smtClean="0">
                <a:cs typeface="B Nazanin" pitchFamily="2" charset="-78"/>
              </a:rPr>
              <a:t>Network Interface</a:t>
            </a:r>
            <a:endParaRPr lang="fa-IR" sz="3200" dirty="0" smtClean="0">
              <a:cs typeface="B Nazanin" pitchFamily="2" charset="-78"/>
            </a:endParaRPr>
          </a:p>
          <a:p>
            <a:r>
              <a:rPr lang="fa-IR" sz="3200" dirty="0" smtClean="0">
                <a:cs typeface="B Nazanin" pitchFamily="2" charset="-78"/>
              </a:rPr>
              <a:t>هر پروتکل پشته در لایه مربوط به خود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4067" y="1766663"/>
            <a:ext cx="2381250" cy="2085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709" y="1766663"/>
            <a:ext cx="2809875" cy="407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28204-C347-4276-9AD2-E4F47B219F0A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>
          <a:xfrm>
            <a:off x="3779093" y="6891263"/>
            <a:ext cx="3203914" cy="554559"/>
          </a:xfrm>
        </p:spPr>
        <p:txBody>
          <a:bodyPr/>
          <a:lstStyle/>
          <a:p>
            <a:r>
              <a:rPr lang="fa-IR" dirty="0" smtClean="0"/>
              <a:t>مهندسی اینترنت-بخش اول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5036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76699" y="303946"/>
            <a:ext cx="8797078" cy="610654"/>
          </a:xfrm>
        </p:spPr>
        <p:txBody>
          <a:bodyPr/>
          <a:lstStyle/>
          <a:p>
            <a:pPr algn="r"/>
            <a:r>
              <a:rPr lang="fa-IR" dirty="0" smtClean="0">
                <a:cs typeface="B Titr" pitchFamily="2" charset="-78"/>
              </a:rPr>
              <a:t>لایه </a:t>
            </a:r>
            <a:r>
              <a:rPr lang="en-US" dirty="0" smtClean="0">
                <a:cs typeface="B Titr" pitchFamily="2" charset="-78"/>
              </a:rPr>
              <a:t>Application</a:t>
            </a:r>
            <a:endParaRPr lang="fa-IR" dirty="0">
              <a:cs typeface="B Titr" pitchFamily="2" charset="-78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sz="quarter" idx="13"/>
          </p:nvPr>
        </p:nvSpPr>
        <p:spPr>
          <a:xfrm>
            <a:off x="676699" y="914600"/>
            <a:ext cx="8797078" cy="5976664"/>
          </a:xfrm>
        </p:spPr>
        <p:txBody>
          <a:bodyPr>
            <a:normAutofit/>
          </a:bodyPr>
          <a:lstStyle/>
          <a:p>
            <a:r>
              <a:rPr lang="fa-IR" sz="3600" dirty="0" smtClean="0">
                <a:cs typeface="B Nazanin" pitchFamily="2" charset="-78"/>
              </a:rPr>
              <a:t>بالاترین لایه در </a:t>
            </a:r>
            <a:r>
              <a:rPr lang="en-US" sz="3600" dirty="0" smtClean="0">
                <a:cs typeface="B Nazanin" pitchFamily="2" charset="-78"/>
              </a:rPr>
              <a:t>TCP/IP</a:t>
            </a:r>
            <a:endParaRPr lang="fa-IR" sz="3600" dirty="0" smtClean="0">
              <a:cs typeface="B Nazanin" pitchFamily="2" charset="-78"/>
            </a:endParaRPr>
          </a:p>
          <a:p>
            <a:r>
              <a:rPr lang="fa-IR" sz="3600" dirty="0" smtClean="0">
                <a:cs typeface="B Nazanin" pitchFamily="2" charset="-78"/>
              </a:rPr>
              <a:t>ارتباط برنامه های کاربردی مختلف با شبکه</a:t>
            </a:r>
          </a:p>
          <a:p>
            <a:r>
              <a:rPr lang="fa-IR" sz="3600" dirty="0" smtClean="0">
                <a:cs typeface="B Nazanin" pitchFamily="2" charset="-78"/>
              </a:rPr>
              <a:t>پروتکل های موجود در این لایه=جهت مبادله اطلاعات</a:t>
            </a:r>
          </a:p>
          <a:p>
            <a:pPr lvl="2"/>
            <a:r>
              <a:rPr lang="en-US" sz="3600" dirty="0" smtClean="0">
                <a:cs typeface="B Nazanin" pitchFamily="2" charset="-78"/>
              </a:rPr>
              <a:t>http</a:t>
            </a:r>
            <a:endParaRPr lang="fa-IR" sz="3600" dirty="0" smtClean="0">
              <a:cs typeface="B Nazanin" pitchFamily="2" charset="-78"/>
            </a:endParaRPr>
          </a:p>
          <a:p>
            <a:pPr lvl="3"/>
            <a:r>
              <a:rPr lang="fa-IR" sz="3600" dirty="0" smtClean="0">
                <a:cs typeface="B Nazanin" pitchFamily="2" charset="-78"/>
              </a:rPr>
              <a:t>ارسال فایل های صفحات وب</a:t>
            </a:r>
            <a:endParaRPr lang="en-US" sz="3600" dirty="0" smtClean="0">
              <a:cs typeface="B Nazanin" pitchFamily="2" charset="-78"/>
            </a:endParaRPr>
          </a:p>
          <a:p>
            <a:pPr lvl="2"/>
            <a:r>
              <a:rPr lang="en-US" sz="3600" dirty="0" smtClean="0">
                <a:cs typeface="B Nazanin" pitchFamily="2" charset="-78"/>
              </a:rPr>
              <a:t>Ftp</a:t>
            </a:r>
            <a:endParaRPr lang="fa-IR" sz="3600" dirty="0" smtClean="0">
              <a:cs typeface="B Nazanin" pitchFamily="2" charset="-78"/>
            </a:endParaRPr>
          </a:p>
          <a:p>
            <a:pPr lvl="3"/>
            <a:r>
              <a:rPr lang="fa-IR" sz="3600" dirty="0" smtClean="0">
                <a:cs typeface="B Nazanin" pitchFamily="2" charset="-78"/>
              </a:rPr>
              <a:t>ارسال و دریافت فایل</a:t>
            </a:r>
            <a:endParaRPr lang="en-US" sz="3600" dirty="0" smtClean="0">
              <a:cs typeface="B Nazanin" pitchFamily="2" charset="-78"/>
            </a:endParaRPr>
          </a:p>
          <a:p>
            <a:pPr marL="1520556" lvl="3" indent="0">
              <a:buNone/>
            </a:pPr>
            <a:endParaRPr lang="en-US" sz="3600" dirty="0">
              <a:cs typeface="B Nazanin" pitchFamily="2" charset="-78"/>
            </a:endParaRPr>
          </a:p>
          <a:p>
            <a:pPr marL="1520556" lvl="3" indent="0">
              <a:buNone/>
            </a:pPr>
            <a:endParaRPr lang="fa-IR" sz="3600" dirty="0" smtClean="0">
              <a:cs typeface="B Nazanin" pitchFamily="2" charset="-78"/>
            </a:endParaRPr>
          </a:p>
          <a:p>
            <a:endParaRPr lang="fa-IR" sz="3600" dirty="0" smtClean="0">
              <a:cs typeface="B Nazanin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28204-C347-4276-9AD2-E4F47B219F0A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>
          <a:xfrm>
            <a:off x="3779093" y="6891263"/>
            <a:ext cx="3203914" cy="554559"/>
          </a:xfrm>
        </p:spPr>
        <p:txBody>
          <a:bodyPr/>
          <a:lstStyle/>
          <a:p>
            <a:r>
              <a:rPr lang="fa-IR" dirty="0" smtClean="0"/>
              <a:t>مهندسی اینترنت-بخش اول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806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76699" y="303946"/>
            <a:ext cx="8797078" cy="610654"/>
          </a:xfrm>
        </p:spPr>
        <p:txBody>
          <a:bodyPr/>
          <a:lstStyle/>
          <a:p>
            <a:pPr algn="r"/>
            <a:r>
              <a:rPr lang="fa-IR" dirty="0" smtClean="0">
                <a:cs typeface="B Titr" pitchFamily="2" charset="-78"/>
              </a:rPr>
              <a:t>لایه </a:t>
            </a:r>
            <a:r>
              <a:rPr lang="en-US" dirty="0" smtClean="0">
                <a:cs typeface="B Titr" pitchFamily="2" charset="-78"/>
              </a:rPr>
              <a:t>Transport	</a:t>
            </a:r>
            <a:endParaRPr lang="fa-IR" dirty="0">
              <a:cs typeface="B Titr" pitchFamily="2" charset="-78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sz="quarter" idx="13"/>
          </p:nvPr>
        </p:nvSpPr>
        <p:spPr>
          <a:xfrm>
            <a:off x="676699" y="914600"/>
            <a:ext cx="8797078" cy="5976664"/>
          </a:xfrm>
        </p:spPr>
        <p:txBody>
          <a:bodyPr>
            <a:normAutofit lnSpcReduction="10000"/>
          </a:bodyPr>
          <a:lstStyle/>
          <a:p>
            <a:r>
              <a:rPr lang="fa-IR" sz="3600" dirty="0" smtClean="0">
                <a:cs typeface="B Nazanin" pitchFamily="2" charset="-78"/>
              </a:rPr>
              <a:t>لایه حمل اطلاعات</a:t>
            </a:r>
          </a:p>
          <a:p>
            <a:r>
              <a:rPr lang="fa-IR" sz="3600" dirty="0" smtClean="0">
                <a:cs typeface="B Nazanin" pitchFamily="2" charset="-78"/>
              </a:rPr>
              <a:t>قابلیت ایجاد نظم و تضمین ارتباط بین کامپیوترها</a:t>
            </a:r>
          </a:p>
          <a:p>
            <a:r>
              <a:rPr lang="fa-IR" sz="3600" dirty="0" smtClean="0">
                <a:cs typeface="B Nazanin" pitchFamily="2" charset="-78"/>
              </a:rPr>
              <a:t>ارسال داده به لایه های بالاتر و پایین تر</a:t>
            </a:r>
          </a:p>
          <a:p>
            <a:r>
              <a:rPr lang="fa-IR" sz="3600" dirty="0" smtClean="0">
                <a:cs typeface="B Nazanin" pitchFamily="2" charset="-78"/>
              </a:rPr>
              <a:t>پروتکل های موجود=کنترل نحوه توزیع داده ها</a:t>
            </a:r>
          </a:p>
          <a:p>
            <a:pPr lvl="1"/>
            <a:r>
              <a:rPr lang="en-US" sz="3600" dirty="0" smtClean="0">
                <a:cs typeface="B Nazanin" pitchFamily="2" charset="-78"/>
              </a:rPr>
              <a:t>TCP</a:t>
            </a:r>
            <a:endParaRPr lang="fa-IR" sz="3600" dirty="0" smtClean="0">
              <a:cs typeface="B Nazanin" pitchFamily="2" charset="-78"/>
            </a:endParaRPr>
          </a:p>
          <a:p>
            <a:pPr lvl="2"/>
            <a:r>
              <a:rPr lang="fa-IR" sz="3600" dirty="0">
                <a:cs typeface="B Nazanin" pitchFamily="2" charset="-78"/>
              </a:rPr>
              <a:t>تضمین صحت توزیع اطلاعات</a:t>
            </a:r>
          </a:p>
          <a:p>
            <a:pPr lvl="1"/>
            <a:r>
              <a:rPr lang="en-US" sz="3600" dirty="0" smtClean="0">
                <a:cs typeface="B Nazanin" pitchFamily="2" charset="-78"/>
              </a:rPr>
              <a:t>UDP</a:t>
            </a:r>
          </a:p>
          <a:p>
            <a:pPr lvl="2"/>
            <a:r>
              <a:rPr lang="fa-IR" sz="3600" dirty="0" smtClean="0">
                <a:cs typeface="B Nazanin" pitchFamily="2" charset="-78"/>
              </a:rPr>
              <a:t>عرضه سریع اطلاعات بدون تضمین صحت توزیع اطلاعات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28204-C347-4276-9AD2-E4F47B219F0A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>
          <a:xfrm>
            <a:off x="3779093" y="6891263"/>
            <a:ext cx="3203914" cy="554559"/>
          </a:xfrm>
        </p:spPr>
        <p:txBody>
          <a:bodyPr/>
          <a:lstStyle/>
          <a:p>
            <a:r>
              <a:rPr lang="fa-IR" dirty="0" smtClean="0"/>
              <a:t>مهندسی اینترنت-بخش اول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9078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76699" y="303946"/>
            <a:ext cx="8797078" cy="610654"/>
          </a:xfrm>
        </p:spPr>
        <p:txBody>
          <a:bodyPr/>
          <a:lstStyle/>
          <a:p>
            <a:pPr algn="r"/>
            <a:r>
              <a:rPr lang="fa-IR" dirty="0" smtClean="0">
                <a:cs typeface="B Titr" pitchFamily="2" charset="-78"/>
              </a:rPr>
              <a:t>لایه </a:t>
            </a:r>
            <a:r>
              <a:rPr lang="en-US" dirty="0" smtClean="0">
                <a:cs typeface="B Titr" pitchFamily="2" charset="-78"/>
              </a:rPr>
              <a:t>Internet		</a:t>
            </a:r>
            <a:endParaRPr lang="fa-IR" dirty="0">
              <a:cs typeface="B Titr" pitchFamily="2" charset="-78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sz="quarter" idx="13"/>
          </p:nvPr>
        </p:nvSpPr>
        <p:spPr>
          <a:xfrm>
            <a:off x="682749" y="1418655"/>
            <a:ext cx="8797078" cy="5976664"/>
          </a:xfrm>
        </p:spPr>
        <p:txBody>
          <a:bodyPr>
            <a:normAutofit/>
          </a:bodyPr>
          <a:lstStyle/>
          <a:p>
            <a:r>
              <a:rPr lang="fa-IR" sz="3600" dirty="0" smtClean="0">
                <a:cs typeface="B Nazanin" pitchFamily="2" charset="-78"/>
              </a:rPr>
              <a:t>مسئول آدرس دهی، بسته بندی و روتینگ داده هاست.</a:t>
            </a:r>
          </a:p>
          <a:p>
            <a:r>
              <a:rPr lang="en-US" sz="3600" dirty="0" err="1" smtClean="0">
                <a:cs typeface="B Nazanin" pitchFamily="2" charset="-78"/>
              </a:rPr>
              <a:t>Ip</a:t>
            </a:r>
            <a:r>
              <a:rPr lang="en-US" sz="3600" dirty="0" smtClean="0">
                <a:cs typeface="B Nazanin" pitchFamily="2" charset="-78"/>
              </a:rPr>
              <a:t>(Internet Protocol)</a:t>
            </a:r>
            <a:endParaRPr lang="fa-IR" sz="3600" dirty="0" smtClean="0">
              <a:cs typeface="B Nazanin" pitchFamily="2" charset="-78"/>
            </a:endParaRPr>
          </a:p>
          <a:p>
            <a:pPr lvl="1"/>
            <a:r>
              <a:rPr lang="fa-IR" sz="3200" dirty="0">
                <a:solidFill>
                  <a:srgbClr val="FF0000"/>
                </a:solidFill>
                <a:cs typeface="B Nazanin" pitchFamily="2" charset="-78"/>
              </a:rPr>
              <a:t>مسئول آدرس دهی به منظور ارسال به مقصد</a:t>
            </a:r>
          </a:p>
          <a:p>
            <a:r>
              <a:rPr lang="en-US" sz="3600" dirty="0" smtClean="0">
                <a:cs typeface="B Nazanin" pitchFamily="2" charset="-78"/>
              </a:rPr>
              <a:t>ARP(Address </a:t>
            </a:r>
            <a:r>
              <a:rPr lang="en-US" sz="3600" dirty="0" err="1" smtClean="0">
                <a:cs typeface="B Nazanin" pitchFamily="2" charset="-78"/>
              </a:rPr>
              <a:t>resolation</a:t>
            </a:r>
            <a:r>
              <a:rPr lang="en-US" sz="3600" dirty="0" smtClean="0">
                <a:cs typeface="B Nazanin" pitchFamily="2" charset="-78"/>
              </a:rPr>
              <a:t> Protocol)</a:t>
            </a:r>
            <a:endParaRPr lang="fa-IR" sz="3600" dirty="0" smtClean="0">
              <a:cs typeface="B Nazanin" pitchFamily="2" charset="-78"/>
            </a:endParaRPr>
          </a:p>
          <a:p>
            <a:pPr lvl="1"/>
            <a:r>
              <a:rPr lang="fa-IR" sz="3200" dirty="0" smtClean="0">
                <a:solidFill>
                  <a:srgbClr val="FF0000"/>
                </a:solidFill>
                <a:cs typeface="B Nazanin" pitchFamily="2" charset="-78"/>
              </a:rPr>
              <a:t>مشخص نمودن آدرس</a:t>
            </a:r>
            <a:r>
              <a:rPr lang="en-US" sz="3200" dirty="0" smtClean="0">
                <a:solidFill>
                  <a:srgbClr val="FF0000"/>
                </a:solidFill>
                <a:cs typeface="B Nazanin" pitchFamily="2" charset="-78"/>
              </a:rPr>
              <a:t>MAC(Media Access Control)</a:t>
            </a:r>
            <a:r>
              <a:rPr lang="fa-IR" sz="3200" dirty="0" smtClean="0">
                <a:solidFill>
                  <a:srgbClr val="FF0000"/>
                </a:solidFill>
                <a:cs typeface="B Nazanin" pitchFamily="2" charset="-78"/>
              </a:rPr>
              <a:t>     کا مپیوترمقصد</a:t>
            </a:r>
          </a:p>
          <a:p>
            <a:endParaRPr lang="fa-IR" sz="3600" dirty="0" smtClean="0">
              <a:cs typeface="B Nazanin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28204-C347-4276-9AD2-E4F47B219F0A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>
          <a:xfrm>
            <a:off x="3779093" y="6891263"/>
            <a:ext cx="3203914" cy="554559"/>
          </a:xfrm>
        </p:spPr>
        <p:txBody>
          <a:bodyPr/>
          <a:lstStyle/>
          <a:p>
            <a:r>
              <a:rPr lang="fa-IR" dirty="0" smtClean="0"/>
              <a:t>مهندسی اینترنت-بخش اول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7952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orizon">
  <a:themeElements>
    <a:clrScheme name="Horizon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6948</TotalTime>
  <Words>1785</Words>
  <Application>Microsoft Office PowerPoint</Application>
  <PresentationFormat>Custom</PresentationFormat>
  <Paragraphs>429</Paragraphs>
  <Slides>53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54" baseType="lpstr">
      <vt:lpstr>Horizon</vt:lpstr>
      <vt:lpstr>PowerPoint Presentation</vt:lpstr>
      <vt:lpstr>پروتکل TCP/IP</vt:lpstr>
      <vt:lpstr>ویژگی ها</vt:lpstr>
      <vt:lpstr>پروتکل های موجود در پشته</vt:lpstr>
      <vt:lpstr>لایه های پروتکل TCP/IP</vt:lpstr>
      <vt:lpstr>لایه های پروتکل TCP/IP</vt:lpstr>
      <vt:lpstr>لایه Application</vt:lpstr>
      <vt:lpstr>لایه Transport </vt:lpstr>
      <vt:lpstr>لایه Internet  </vt:lpstr>
      <vt:lpstr>…</vt:lpstr>
      <vt:lpstr>لایه Network Interface  </vt:lpstr>
      <vt:lpstr>Ip Address</vt:lpstr>
      <vt:lpstr>…</vt:lpstr>
      <vt:lpstr>…</vt:lpstr>
      <vt:lpstr>Subneting</vt:lpstr>
      <vt:lpstr>SubnetMask</vt:lpstr>
      <vt:lpstr>مثال برای حالت استاندارد:</vt:lpstr>
      <vt:lpstr>مثال برای حالت غیر استاندارد:</vt:lpstr>
      <vt:lpstr>نکته:</vt:lpstr>
      <vt:lpstr>مثال :</vt:lpstr>
      <vt:lpstr>لایه های مختلف مدل TCP/IP:</vt:lpstr>
      <vt:lpstr>PowerPoint Presentation</vt:lpstr>
      <vt:lpstr>PowerPoint Presentation</vt:lpstr>
      <vt:lpstr>PowerPoint Presentation</vt:lpstr>
      <vt:lpstr>پروتکل SLIP:</vt:lpstr>
      <vt:lpstr>اشکالات این روش:</vt:lpstr>
      <vt:lpstr>پروتکل PPP</vt:lpstr>
      <vt:lpstr>…</vt:lpstr>
      <vt:lpstr>کانال های اشتراکی</vt:lpstr>
      <vt:lpstr>...</vt:lpstr>
      <vt:lpstr>...</vt:lpstr>
      <vt:lpstr>...</vt:lpstr>
      <vt:lpstr>روش های کنترل خطا </vt:lpstr>
      <vt:lpstr>... </vt:lpstr>
      <vt:lpstr>... </vt:lpstr>
      <vt:lpstr>... </vt:lpstr>
      <vt:lpstr>مثال</vt:lpstr>
      <vt:lpstr>مثال</vt:lpstr>
      <vt:lpstr>کنترل جریان</vt:lpstr>
      <vt:lpstr>کنترل بر اساس بازخورد</vt:lpstr>
      <vt:lpstr>استفاده از کنترل جریان بر اساس میزان</vt:lpstr>
      <vt:lpstr>لایه اینترنت</vt:lpstr>
      <vt:lpstr>...</vt:lpstr>
      <vt:lpstr>...</vt:lpstr>
      <vt:lpstr>...</vt:lpstr>
      <vt:lpstr>...</vt:lpstr>
      <vt:lpstr>...</vt:lpstr>
      <vt:lpstr>ICMP Protocol</vt:lpstr>
      <vt:lpstr>…</vt:lpstr>
      <vt:lpstr>وظایف مهم لایه اینترنت</vt:lpstr>
      <vt:lpstr>Circuit Switching:</vt:lpstr>
      <vt:lpstr>Message Switching:</vt:lpstr>
      <vt:lpstr>Packet Switching: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rezapoor</dc:creator>
  <cp:lastModifiedBy>rezapoor</cp:lastModifiedBy>
  <cp:revision>267</cp:revision>
  <dcterms:created xsi:type="dcterms:W3CDTF">2015-07-15T07:18:07Z</dcterms:created>
  <dcterms:modified xsi:type="dcterms:W3CDTF">2019-10-03T17:01:35Z</dcterms:modified>
</cp:coreProperties>
</file>