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90" r:id="rId2"/>
    <p:sldId id="256" r:id="rId3"/>
    <p:sldId id="287" r:id="rId4"/>
    <p:sldId id="288" r:id="rId5"/>
    <p:sldId id="257" r:id="rId6"/>
    <p:sldId id="258" r:id="rId7"/>
    <p:sldId id="259" r:id="rId8"/>
    <p:sldId id="265" r:id="rId9"/>
    <p:sldId id="264" r:id="rId10"/>
    <p:sldId id="260" r:id="rId11"/>
    <p:sldId id="261" r:id="rId12"/>
    <p:sldId id="262" r:id="rId13"/>
    <p:sldId id="263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عکس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عکس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50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0891" y="914400"/>
            <a:ext cx="1012806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اهمیت جامعه شناسی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مطالعه جامعه شناسی به دلایل متعددی اهمیت دارد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با مطالعه جامعه شناسی است که می توانیم نگاه تازه ای به محیط اجتماعی بیفکنیم و جایگاه خود را در جامعه مشخص کنیم و نیز گروههایی را که با آنها کمتر در ارتباط بوده یا هرگز با آنها تماس نداشته ایم ، دوباره بررسی کنیم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491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7280" y="870857"/>
            <a:ext cx="1002356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با استفاده از ابزارهایی که جامعه شناسی در اختیار ما قرار می دهد ، می توانیم محیطهای دیگر و فرهنگهایی را که قبلا اطلاع کمی از آنها داشته ایم بشناسیم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جامعه شناسی ممکن است توانایی ما را در فهم منشا نظرها و گرایشهایی که با نظر ها و گرایشهای ما به کلی متفاوت است افزایش دهد و در نهایت ، می توانیم با آن فهم نیروهای اجتماعی موثر بر رفتار ما و اطرافیان ما نایل آییم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654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4468" y="226423"/>
            <a:ext cx="11582401" cy="6897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یکی از اهداف مهم جامعه شناسی پیش بینی و کنترل رفتارهاست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چنانکه از مثال شماره 2 این فصل بر می آید ، این هدف در جوامع جدید مانند امریکا ، از اهمیت چندگانه ای برخوردار بوده است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جامعه شناسان با پیش بینی روند رفتارهای گروهی می توانند به طرحها و برنامه های رسمی دولت برای آینده کمک کنند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همچنین مطالعه ی جامعه شناسی به ما کمک می کند که با کاهش پیش داوریها و احکام قالبی ، رفتار خود را با انعطاف پذیری بیشتری ، با موقعیتهای جدید تطبیق دهیم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سرانجام ، مطالعه جامعه شناسی انسان را آماده می سازد تا شیوه های تازه ای را برای مشاهده ی چهره متغییر واقعیت اجتماعی و واکنش مناسب نسبت به آن جستجو کند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899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1886" y="644434"/>
            <a:ext cx="1133856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chemeClr val="accent2"/>
                </a:solidFill>
                <a:cs typeface="B Nazanin" panose="00000400000000000000" pitchFamily="2" charset="-78"/>
              </a:rPr>
              <a:t>مثال 2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دولت برای آنکه به صورت موثری ، امکانات خدماتی مناسب را برای مردم ( و نهادها ) فراهم کند ، باید بتواند پیش بینی کند که در سالهای آینده چه اوضاعی حاکم خواهد بود و چه نیازهایی باید برآورد شود ؛ مثلا با استفاده از دستاوردهای جامعه شناسان ، برنامه ریزان باید بتوانند نیازهای آینده کشور را به مدرسه ، خدمات بهداشتی ، نهادهای کیفری و مراکزی برای بازنشستگان و سالمندان پیش بینی کنند ، و این تنها چند نمونه کوچک است . </a:t>
            </a:r>
            <a:endParaRPr lang="fa-IR" sz="3200" dirty="0">
              <a:cs typeface="B Nazanin" panose="00000400000000000000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با فهم صحیح روندهای اجتماعی گذشته و علل و عوامل آن و با توجه به امکانات و اوضاع و احوال تازه ، می توان با یک قطعیت نسبی به پیش بینی آینده پرداخت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79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1256" y="322218"/>
            <a:ext cx="1165207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Titr" panose="00000700000000000000" pitchFamily="2" charset="-78"/>
              </a:rPr>
              <a:t>پژوهش جامعه شناختی و رشته های تخصصی</a:t>
            </a:r>
          </a:p>
          <a:p>
            <a:pPr algn="r"/>
            <a:r>
              <a:rPr lang="fa-IR" sz="3200" dirty="0" smtClean="0">
                <a:cs typeface="B Titr" panose="00000700000000000000" pitchFamily="2" charset="-78"/>
              </a:rPr>
              <a:t>فنون پژوهش 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همه ی پژوهشهای اجتماعی از روشهای علمی استفاده می شود ، اما فنون ویژه ای که برای گردآوری اطلاعات و تحلیل داده ها وجود دارد، در پژوهشهای مختلف جامعه شناختی متفاوت است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چهار فن که بیش از همه در پژوهشهای اجتماعی به کار می رود عبارت است از :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آزمایش 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مشاهده 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نمونه گیری 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و مطالعه موردی. </a:t>
            </a:r>
          </a:p>
        </p:txBody>
      </p:sp>
    </p:spTree>
    <p:extLst>
      <p:ext uri="{BB962C8B-B14F-4D97-AF65-F5344CB8AC3E}">
        <p14:creationId xmlns:p14="http://schemas.microsoft.com/office/powerpoint/2010/main" val="16915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092" y="304801"/>
            <a:ext cx="1153014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آزمایش ، چه در آزمایشگاه و چه در میدان پژوهش ، همه متغیرها جز یک متغیر ( متغیر مستقل ) ، ثابت نگه داشته می شود یا تحت نظارت قرار می گیرد و جامعه شناس به ثبت و ضبط آنچه در حین آزمایش و دستکاری متغیر مستقل اتفاق افتاده می پردازد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بررسی مشاهده ای از این جهت با آزمایش متفاوت است که جامعه شناس در آزمایش خود متغیر مستقل را دخالت نمی دهد ، بلکه فقط آنچه را به طور طبیعی و بدون دخالت او جریان دارد ، از نزدیک مشاهده می کند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375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0263" y="731520"/>
            <a:ext cx="1051995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نمونه گیری زمانی به کار می رود که پژوهشگر به گردآوری داده ها می پردازد .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او این کار را معمولا با استفاده از پرسشنامه یا مصاحبه با بخشی از گروه یا جمعیت که نماینده کل جمعیت یا موضوع پژوهش است انجام می دهد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پژوهشگر پس از استخراج داده ها ، نتایج پژوهش را به کل جامعه آماری تعمیم می دهد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5923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1257" y="261257"/>
            <a:ext cx="11782697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سر انجام ، مطالعه موردی هنگامی به کار می رود که پژوهشگر بخواهد برداشتی کامل و تفصیلی از پدیده ی مورد نظر خود ، بدون اینکه داده های مربوط به آن پرسشها و مصاحبه را محدود و مشخص کند ، داشته باشد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هر چند که مطالعه یک مورد خاص ، معمولا هیچ فرضیه ای را اثبات نمی کند ، اغلب به منزله منبعی برای شرح فرضیه یا نمونه ای برجسته از یک تعمیم کلی ، ارزشمند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از آنجا که هر یک از این فنون ابزار جامعه شناسی است ، به گونه ای که هر کدام نیازی را برطرف یا مسئله خاصی را مطرح می کند ، آنها را در چهار بخش زیر ، به تفصیل بیان می کنیم .</a:t>
            </a:r>
          </a:p>
          <a:p>
            <a:pPr algn="r"/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343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2183" y="783771"/>
            <a:ext cx="1076379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Titr" panose="00000700000000000000" pitchFamily="2" charset="-78"/>
              </a:rPr>
              <a:t>آزمایش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هر چند که آزمایش یا تجربه علمی ، در مکان خاصی به نام آزمایشگاه صورت می گیرد ، اگر همه متغیرهای نظارت شده ثابت بماند ، می توان این روش را در زندگی روزمره یا در محل وقوع آن نیز به کار گرفت ، به بیان دیگر ، در هر آزمایش خاص ، فقط متغیر مستقل است که پژوهشگر آن را به عمد و برای گذر از آزمایشی به آزمایش دیگر ، تغییر می دهد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1648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66" y="217714"/>
            <a:ext cx="11713027" cy="7064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پژوهشگر ، برای فهم چگونگی تاثیر تغییرات متغیر مستقل بر نتایج آزمایش ، موضوع مورد مطالعه خود را به یک گروه کنترل و دست کم یک گروه آزمایش تقسیم می کند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هدف از گروه کنترل ، ایجاد مبنایی ثابت برای مقایسه است : افراد این گروه در موقعیت آزمایشی قرار می گیرند و سپس ، با تغییر متغیر مستقل ، پاسخهای آنان با پاسخهای گروه آزمایش مقایسه می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پژوهشگر با مقایسه پاسخ گروهها می تواند در باره تاثیر متغیر مستقل ( مورد آزمایش ) ، به نتایج معنی داری دست یابد . 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022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جامعه شناسی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مدرس : فرح ناز عراقی</a:t>
            </a:r>
          </a:p>
          <a:p>
            <a:r>
              <a:rPr lang="fa-IR" dirty="0" smtClean="0"/>
              <a:t>دانشجویان کارشناسی طراحی و دوخت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7136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384" y="339634"/>
            <a:ext cx="115824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Titr" panose="00000700000000000000" pitchFamily="2" charset="-78"/>
              </a:rPr>
              <a:t>مثال 1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پژوهشگری که بخواهد تاثیر وسایل سعمی و بصری را بر پیشرفت دانشجویان دوره کارشناسی اقتصاد بسنجد ، باید یک طرح آزمایشی مشتمل بر یک گروه کنترل و دست کم یک گروه آزمایش را ترتیب دهد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گروه کنترل به درسها یا سخنرانیهای پنجاه دقیقه ای گوش می دهد که در آن ، معلم از تخته سیاه ، ترسیم نمودار ، جداول و مانند آن استفاده می کند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دانشجویان گروه آزمایش نیز همانند گروه اول، به سخنرانیهایی گوش می دهند ، اما در این مورد ، از وسایل سمعی و بصری مانند فیلم و اسلاید ، به جای تخته سیاه و رسم نمودارها و جداول ، استفاده می شود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پژوهشگر ، با آزمودن این دو گروه در پایان سخنرانیها، می تواند به برخی نتایج 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مقدماتی در خصوص تاثیر وسایل سمعی و بصری بر فرآیند آموزش ، دست یابد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5572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7017" y="705394"/>
            <a:ext cx="1093796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b="1" dirty="0" smtClean="0">
                <a:cs typeface="B Nazanin" panose="00000400000000000000" pitchFamily="2" charset="-78"/>
              </a:rPr>
              <a:t>پژوهشگر در مثال 1 </a:t>
            </a:r>
            <a:r>
              <a:rPr lang="fa-IR" sz="3200" dirty="0" smtClean="0">
                <a:cs typeface="B Nazanin" panose="00000400000000000000" pitchFamily="2" charset="-78"/>
              </a:rPr>
              <a:t>می خواهد مطمئن شود که فقط بود و نبود وسایل سمعی و بصری و نه عامل دیگر ، بر برایند آزمایش اثر گذاشته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بدین منظور ، او افراد گروه کنترل و آزمایش را از هر نظر ، شبیه به هم انتخاب می کند ؛ به بیان دیگر ، پژوهشگر دو گروه یاد شده را به گونه ای بر می گزیند که فقط تفاوتهای معنی دار بین آنان ، اثر وسایل سمعی و بصری را بر یک گروه و نبود آن را بر گروه دیگر آشکار کند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4998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2217" y="252549"/>
            <a:ext cx="11582400" cy="709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اساسا ، جامعه شناس به دو شیوه می تواند گروه کنترل و آزمایش را انتخاب کند: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cs typeface="B Nazanin" panose="00000400000000000000" pitchFamily="2" charset="-78"/>
              </a:rPr>
              <a:t>1 – روش گزینش زوجهای همانند .</a:t>
            </a:r>
            <a:r>
              <a:rPr lang="fa-IR" sz="3200" dirty="0" smtClean="0">
                <a:cs typeface="B Nazanin" panose="00000400000000000000" pitchFamily="2" charset="-78"/>
              </a:rPr>
              <a:t> در این شیوه ، آزمایش کننده گروهها را به گونه ای نظم می دهد که در برابر هر شخص از گروه کنترل ، یک فرد همانند او در هر کدام از گروههای آزمایش قرار گیرد – منظور از افراد همانند افرادی است که برحسب برخی متغیرهای عمده ، درست شبیه هم باشند .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cs typeface="B Nazanin" panose="00000400000000000000" pitchFamily="2" charset="-78"/>
              </a:rPr>
              <a:t>2 – فن گزینش تصادفی . </a:t>
            </a:r>
            <a:r>
              <a:rPr lang="fa-IR" sz="3200" dirty="0" smtClean="0">
                <a:cs typeface="B Nazanin" panose="00000400000000000000" pitchFamily="2" charset="-78"/>
              </a:rPr>
              <a:t>در این شیوه ، افراد برحسب تصادف آماری ، در هر یک از دو گروه کنترل یا آزمایش پخش می شوند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330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9634" y="269966"/>
            <a:ext cx="1159110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مثال 2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بار دیگر به اثربخشی وسایل آموزشی سمعی و بصری بر می گردیم . آزمایش کننده ، برحسب روش زوجهای همانند ، می خواهد مطمئن شود که هر یک از گروهها ، برای مثال ، شمار برابری از دانشجویان تازه </a:t>
            </a:r>
            <a:r>
              <a:rPr lang="fa-IR" sz="3200" dirty="0" smtClean="0">
                <a:cs typeface="B Nazanin" panose="00000400000000000000" pitchFamily="2" charset="-78"/>
              </a:rPr>
              <a:t>وارد (سال اول) و دانشجویان سالهای بالاتر را در بر دارد.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بدین ترتیب ، در برابر هر دانشجوی سال بالا در گروه آزمایش ، یک دانشجوی هم دوره او نیز در گروه کنترل وجود دارد و در برابر هر دانشجوی سال اول ، یک سال اولی در گروه دوم نیز هست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به دیگر متغیرها ، مانند جنس افراد مورد آزمایش ، رشته تحصیلی و مانند این نیز باید توجه شود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در این صورت ، آزمایش کننده می تواند زوجهای همانند را از دختران تازه وارد ، یا حتی به فرض ، از میان دختران سال اول اقتصاد انتخاب کند – بدیهی است که انتخاب برحسب دیگر متغیرها ، مانند جنس ، سن ، مذهب و غیره ، بستگی به نوع آزمایش و هدفهای آن دارد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3957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051" y="287383"/>
            <a:ext cx="1152144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مثال  3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نکاتی را که در مثال 1 ، در مورد گروههای کنترل و آزمایش برشمردیم ، ممکن است در روش گزینش تصادفی نیز به کار رود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این حال ، آزمایش کننده می تواند فهرستی الفبایی از همه موارد ممکن تنظیم کند و به ترتیب الفبا ، فرد اول را به فرض ، در گروه کنترل و فرد دوم را در گروه آزمایش ، سومی را در گروه کنترل و چهارمی را در گروه آزمایش قرار دهد و همین طور – روشهای گزینش تصادفی دیگری نیز وجود دارد ، مانند قرعه کشی یا استفاده از جدول اعداد تصادفی و غیره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2176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48344"/>
            <a:ext cx="9875520" cy="1254034"/>
          </a:xfrm>
        </p:spPr>
        <p:txBody>
          <a:bodyPr/>
          <a:lstStyle/>
          <a:p>
            <a:pPr algn="r"/>
            <a:r>
              <a:rPr lang="fa-IR" b="1" dirty="0" smtClean="0">
                <a:cs typeface="B Nazanin" panose="00000400000000000000" pitchFamily="2" charset="-78"/>
              </a:rPr>
              <a:t>مطالعات مبتنی بر مشاهده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799" y="1915886"/>
            <a:ext cx="1150402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مطالعات مبتنی بر مشاهده نیز مانند آزمایش ، هم در خود جامعه و هم در آزمایشگاه صورت می پذیرد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با وجود این ، جامعه شناس متغیر مستقلی را برای تاثیر آزمایش بر افراد مورد مطالعه دخالت نمی دهد ، بلکه سعی دارد مشاهدات منظمی را در موقعیت غیر ساختگی کنونی ، ثبت و ضبط کند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هر گاه مشاهدات منظم به صورت گزارشی توصیفی و غیر رسمی تلخیص شود ، آن را مطالعه برداشتی می نامند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در مطالعه مبتنی بر مشاهده ، پژوهشگر می تواند با موضوع مورد مطالعه تماس متقابل داشته یا نداشته باشد و این امر منوط به آن است که بخواهد تاثیر مشارکت خود را بر آن بداند.</a:t>
            </a:r>
          </a:p>
          <a:p>
            <a:pPr algn="r"/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7433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3771" y="818606"/>
            <a:ext cx="1069412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مثال 4 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پژوهشگری که می خواهد کنش متقابل گروهی از کودکان کودکستانی  مشاهده کند ، می تواند آنان را از پشت آیینه ای یکسویه ، در یک کلاس مخصوص آزمایشگاهی زیر نظر بگیرد ، ولی اگر به فرض ، گروهی جامعه شناس بخواهند مطالعه مبتنی بر مشاهده را در مورد شهری کوچک ، در یک دوره دوازده ماهه انجام دهند ، باید در زندگی شهرنشینان مشارکت بیشتری داشته باشند ، بدین صورت که ضمن مشاهده و مصاحبه با شهرنشینان ، گهگاهی در کارهای روزانه آنان شرکت کرده ، یا مثلا فردی را که به محل کارش می رود همراهی کنند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در حقیقت ، اگر پژوهشگر گمان می کند که مهاجرت به آن شهر ضروری است ، باید این کار را بکند و در طول مطالعه ، در آن شهر زندگی کند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820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74" y="217714"/>
            <a:ext cx="1165206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بررسیهای نمونه ای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فرض کنید پژوهشگر ، گروه خاص یا جمعیتی را در نظر بگیرد و بخواهد در باره ی اعتقادات ، ارزشها و وجهه نظر اعضای آن به تعمیمهایی دست یابد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این پژوهشگر می تواند با مشاهده و پرسش از هر یک از افراد آن جمعیت ، به خلاصه یکپارچه ای از باورهای اعضای آن گروه دست یابد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اما اگر گروه مورد نظر او بیش از حد بزرگ باشد ، مانند جمعیت مردان 65 ساله به بالا در یک کشور پر جمعیت ، مصاحبه با همه افراد چنین جمعیتی یا حتی مشاهده آنان عملی نیست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به همین جهت ، پژوهشگر اغلب نمونه هایی را که نماینده کل آن جمعیت باشد انتخاب می کند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اگر هدف او دستیابی به نتایج تعمیم پذیر است ، جمعیت نمونه ی وی باید نماینده بخش بزرگی از جمعیت باشد ، یا دست کم ، ویژگیهای عمومی آن جمعیت را در مجموع داشته باشد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0087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7280" y="844731"/>
            <a:ext cx="1007581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مثال 5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اگر بخواهیم نمونه ای از افراد ساکن یک موسسه بازپروری را بررسی کنیم ، باید مطمئن شویم که نمونه ها ، ویژگیهای کل جمعیت مورد مطالعه را – از نظر سن ، نژاد ، سطح تحصیلات ، نوع جرم ، مدت محکومیت ، سابقه جرم ، اعتقادات پیشین و همه متغیرهای دیگری که در این مطالعه مهم هستند – دارند .</a:t>
            </a:r>
          </a:p>
          <a:p>
            <a:pPr algn="r"/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0069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2515" y="357052"/>
            <a:ext cx="1110342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برای گردآوری اطلاعات لازم ، معمولا از دو روش مصاحبه و پرسشنامه استفاده می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روش مصاحبه ، پژوهشگر پرسشهای خود را در حضور افراد مطرح می کند .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cs typeface="B Nazanin" panose="00000400000000000000" pitchFamily="2" charset="-78"/>
              </a:rPr>
              <a:t>معمولا دو نوع مصاحبه به کار می رود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مصاحبه منظم و مصاحبه آزاد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مصاحبه منظم ، برای هر یک از پاسخگویان ، پرسشها به صورت منظم و یکنواخت مطرح می شود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180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Nazanin" panose="00000400000000000000" pitchFamily="2" charset="-78"/>
              </a:rPr>
              <a:t>کلیات </a:t>
            </a:r>
            <a:br>
              <a:rPr lang="fa-IR" dirty="0" smtClean="0">
                <a:cs typeface="B Nazanin" panose="00000400000000000000" pitchFamily="2" charset="-78"/>
              </a:rPr>
            </a:br>
            <a:r>
              <a:rPr lang="fa-IR" dirty="0" smtClean="0">
                <a:cs typeface="B Nazanin" panose="00000400000000000000" pitchFamily="2" charset="-78"/>
              </a:rPr>
              <a:t>تعریف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4034" y="2412274"/>
            <a:ext cx="968393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چنان که گذشت ، انسان بخش عمده زندگی خود را در گروههای اجتماعی می گذراند و در مقام عضو خانواده یا همسایه یا عضو یک گروه خاص اجتماعی ، اقتصادی ، دینی و قومی ، یا در مقام یک شهروند و فردی از ملت ، با دیگر همنوعان خود در ارتباط و کنش متقابل است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6003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091" y="261257"/>
            <a:ext cx="1154756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این نوع مصاحبه چندان انعطاف پذیر نیست ، اما اطلاعاتی که گردآوری می شود ، به آسانی به صورت جدولهای مقایسه پذیر در می آید و کار بعدی پژوهشگر را راحت می کند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فن مصاحبه آزاد ، مصاحبه کننده از انعطاف بسیار ، و پاسخگو در پاسخهای خود ، از آزادی کافی برخوردار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این روش ، پرسشها را می توان به تفصیل توضیح داد و به پاسخهای مهم و معنی دار ، اغلب فرصت بیشتری داده می شود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مصاحبه های آزاد ، برخلاف مصاحبه منظم ، اغلب به پاسخهایی می انجامد که مقایسه آنها بسیار دشوار است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1061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383" y="296092"/>
            <a:ext cx="1152144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مثال 6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فرض کنیم جامعه شناسی می خواهد الگوهای رای گیری را در گروههای اجتماعی و اقتصادی گوناگون مطالعه کند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در یک مصاحبه منظم می توان پرسشهای زیر را مطرح کرد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کدام یک از عبارات زیر ، دقیقا بر نگرش شما در باره ی رای دادن منطبق است ؟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فقط در انتخابات ریاست جمهوری شرکت می کنم ؛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فقط در انتخابات مهم محلی شرکت می کنم ؛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هم در انتخابات کشوری و هم در انتخابات محلی شرکت می کنم ؛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4989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9634" y="296091"/>
            <a:ext cx="1140822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هرگز در انتخابات شرکت نمی کنم ، یا به ندرت رای می دهم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مصاحبه آزاد ، ممکن است به صورت گفتگوی آزاد انجام شود ؛ مانند :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پرسش : معمولا چه زمانهایی رای می دهید ؟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پاسخ : در بیست سال گذشته ، در انجمن اولیا و مربیان مدارس شرکت کرده ام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پرسش : معمولا چه زمانهایی رای می دهید ؟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پاسخ : بلی هر چهار سال یک بار ، فقط در انتخابات فرماندار ایالتی شرکت می کنم و این تنها انتخابات کشوری است که در آن رای می دهم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همان طور که می بینید ، منظور پژوهشگر در این مثالها دستیابی به اطلاعات مشابه است ، اما اطلاعات به دست آمده تا حدی متفاوت است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732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5130" y="235131"/>
            <a:ext cx="11686903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مطالعه موردی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مطالعه موردی ، معمول ترین روش مشاهده میدانی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پژوهشگری که به مطالعه موردی می پردازد ، باید به ثبت و ضبط کامل و جامع جزئیات و ابعاد مختلف موضوع مورد مطالعه بپردازد – پژوهشگر می تواند روش مشاهده همراه با مشارکت ، یا جز آن را برگزیند .چنانچه مطالعه موردی با رخدادهای پیشین پیوند داشته باشد ، پژوهشگر با دقت همه منابع بایگانی شده را که به موضوع مربوط است جستجو می کند و با همه اشخاصی که به طور مستقیم یا غیر مستقیم در آن رویدادعا درگیر بوده اند و اکنون دسترسی به انان ممکن است ، به مصاحبه و گفتگو می پردازد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751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2548" y="261258"/>
            <a:ext cx="1169561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مثال 7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فرض کنید پژوهشگری می خواهد در باره آیینی که بیست سال پیش در یک روستای دورافتاده معمول بوده است ، به تحقیق و تفحص بپردازد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او به آن منطقه یا روستا سفر می کند و با هر کسی که در آن مورد اطلاعاتی دارد و سابقه امر را می داند به گفتگو و مصاحبه می پردازد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افزون بر آن ، پژوهشگر باید همه مدارک نوشته شده را که در آن منطقه بایگانی است یا نزد افراد است یا در روزنامه ها و مکاتبات قدیمی نگاشته شده است ، بررسی کند . 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هر یک از این مدارک ممکن است پرتوی برآن امر بیفکند یا گوشه ای از آن را روشن کند و بدین ترتیب ، به مطالعه جزئی و همه جانبه ای در باره آن آیین و مردم معتقد به آن بینجامد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254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1" y="444138"/>
            <a:ext cx="1118180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حتی هنگامی که افراد از عضویت خود در گروههای اجتماعی آگاه نیستند ، طوری می اندیشند و عمل می کنند که دست کم یکی از علتهای آن عضویت در گروه است .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نوع لباسی که می پوشیم و نوع و میزان غذایی که می خوریم ، اعتقادات و ارزشهای مورد قبول ما و آداب و رسومی که از آن پیروی می کنیم همگی تحت تاثیر عضویت ما در گروههای مختلف قرار دارد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جامعه شناسی را می توان مطالعه ی علمی زندگی گروهی انسانها تعریف کرد.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279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1" y="330926"/>
            <a:ext cx="1143435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600" b="1" dirty="0" smtClean="0">
                <a:cs typeface="B Nazanin" panose="00000400000000000000" pitchFamily="2" charset="-78"/>
              </a:rPr>
              <a:t>ارسطو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جامعه را به موجودی زنده تشبیه می کند که قانون تولد و رشد و مرگ بر آن حاکم است .</a:t>
            </a:r>
            <a:endParaRPr lang="fa-IR" sz="3200" dirty="0"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جامعه شناسی را می توان مطالعه علمی زندگی گروهی انسانها تعریف کرد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نحوه ی زندگی کردن و کنش متقابل در گروهها را به طور کلی و هر چه عینی تر ، که در ضمن ، با موازین علمی هم سازگار باشد ، توصیف و تشریح کنند .جامعه شناسی می گویند </a:t>
            </a:r>
          </a:p>
          <a:p>
            <a:pPr algn="r"/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7913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60" y="426720"/>
            <a:ext cx="1126018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اسپنسر فیلسوف انگلیسی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عقیده دارد که هم جامعه هم بدن انسان تابع اصل تکامل بوده و از طرف دیگر سیستم عصبی در انسان را با نظام ارتباطات در درون جامعه مقایسه کرده است .</a:t>
            </a:r>
            <a:endParaRPr lang="fa-IR" sz="3200" dirty="0"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cs typeface="B Nazanin" panose="00000400000000000000" pitchFamily="2" charset="-78"/>
              </a:rPr>
              <a:t>اگوست کنت          بانی جامعه شناسی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معتقد است که جامعه از تمام افراد زنده و همچنین از تمام کسانی که از این جهان رفته اند ولی با تاثیر خود در ذهن اخلاف خویش به حیات خود ادامه می دهند تشکیل می یابد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8247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2217" y="261257"/>
            <a:ext cx="11634652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به نظر کنت هیچ موجودی به اندازه جامعه مستعد پیشرفت سریع و بویژه ترقی مداوم نیست زیرا در نتیجه توالی نسل ها اجتماع مسلط بر زمان گردیده است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و بنابر این از نظر وی جامعه همانند کاروانی از نسل های گذشته و معاصر است که در راه ترقی و تعالی سیر می کنند .</a:t>
            </a:r>
          </a:p>
          <a:p>
            <a:pPr algn="r">
              <a:lnSpc>
                <a:spcPct val="150000"/>
              </a:lnSpc>
            </a:pPr>
            <a:r>
              <a:rPr lang="fa-IR" sz="3200" b="1" dirty="0" smtClean="0">
                <a:cs typeface="B Nazanin" panose="00000400000000000000" pitchFamily="2" charset="-78"/>
              </a:rPr>
              <a:t>امیل دورکیم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جامعه را موجودی زنده می شمارد و معتقد است همچنانکه هر جانداری تنها از اجتماع ساده سلولها بوجود نیامده و دارای حس عمومی یا حیات می باشد ، جامعه نیز تنها از گرد آمدن ساده افراد تشکیل نیافته بلکه دارای وجدان و روحی جمعی است و مطالعه جلوه های وجدان جمعی ( حالات روحی و عاطفی جمع) را می توان موضوع علم جامعه شناسی دانست . </a:t>
            </a:r>
          </a:p>
          <a:p>
            <a:pPr algn="r"/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0123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" y="304801"/>
            <a:ext cx="11634651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a-IR" sz="3200" b="1" dirty="0" smtClean="0">
                <a:cs typeface="B Nazanin" panose="00000400000000000000" pitchFamily="2" charset="-78"/>
              </a:rPr>
              <a:t>گاستون بوتول                       جامعه شناس فرانسوی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جامعه را متشکل از گروه انسانهایی که دارای طرز فکری مشابه اند می داند که روابط آنها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مبتنی بر تفاهم متقابل است .</a:t>
            </a:r>
          </a:p>
          <a:p>
            <a:pPr algn="r">
              <a:lnSpc>
                <a:spcPct val="150000"/>
              </a:lnSpc>
            </a:pPr>
            <a:r>
              <a:rPr lang="fa-IR" sz="3200" b="1" dirty="0" smtClean="0">
                <a:cs typeface="B Nazanin" panose="00000400000000000000" pitchFamily="2" charset="-78"/>
              </a:rPr>
              <a:t>مرتضی مطهری                   در کتاب </a:t>
            </a:r>
            <a:r>
              <a:rPr lang="fa-IR" sz="3200" dirty="0" smtClean="0">
                <a:cs typeface="B Nazanin" panose="00000400000000000000" pitchFamily="2" charset="-78"/>
              </a:rPr>
              <a:t>جامعه </a:t>
            </a:r>
            <a:r>
              <a:rPr lang="fa-IR" sz="3200" b="1" dirty="0" smtClean="0">
                <a:cs typeface="B Nazanin" panose="00000400000000000000" pitchFamily="2" charset="-78"/>
              </a:rPr>
              <a:t>و تاریخ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جامعه را مجموعه ای از افراد انسانی می داند که با نظامات و سنن و آداب و قوانین خاصی به یکدیگر پیوند خورده و زندگی دسته جمعی دارند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زندگی دسته جمعی این نیست که گروهی از انسانها در کنار هم و در یک منطقه زیست کنند و از یک آب و هوا و یک نوع مواد غذایی استفاده نمایند .</a:t>
            </a:r>
          </a:p>
          <a:p>
            <a:pPr algn="r"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آهوان یک گله نیز با هم می چرند و با هم می خرامند و با هم نقل مکان می کنند اما زندگی اجتماعی ندارند و جامعه تشکیل نمی دهند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260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0595" y="452847"/>
            <a:ext cx="1124276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cs typeface="B Nazanin" panose="00000400000000000000" pitchFamily="2" charset="-78"/>
              </a:rPr>
              <a:t>مثال 1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جامعه شناسی را در نظر بگیرید که معتقد است جامعه او باید به نحو خاصی سازمان یابد . یا جامعه باید رفتار معینی را بر اعضای خود تحمیل کند ، اما این احساس یا اعتقاد جامعه شناس نیست که او را در شمار جامعه شناسان قرار می دهد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جامعه شناس موظف است زندگی جمعی و گروهی ، مانند زندگی خانواده ها ، طبقات یا اجتماعات ، و فرهنگ آنها ، مانند ارزشها و آداب و رسوم را آنچنان که هست ، به صورت عینی توصیف و تحلیل کند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8409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432</TotalTime>
  <Words>3253</Words>
  <Application>Microsoft Office PowerPoint</Application>
  <PresentationFormat>Widescreen</PresentationFormat>
  <Paragraphs>130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B Nazanin</vt:lpstr>
      <vt:lpstr>B Titr</vt:lpstr>
      <vt:lpstr>Corbel</vt:lpstr>
      <vt:lpstr>Tahoma</vt:lpstr>
      <vt:lpstr>Basis</vt:lpstr>
      <vt:lpstr>PowerPoint Presentation</vt:lpstr>
      <vt:lpstr>جامعه شناسی 1</vt:lpstr>
      <vt:lpstr>کلیات  تعریف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مطالعات مبتنی بر مشاهده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جامعه شناسی 1</dc:title>
  <dc:creator>F.Araghi</dc:creator>
  <cp:lastModifiedBy>F.Araghi</cp:lastModifiedBy>
  <cp:revision>24</cp:revision>
  <dcterms:created xsi:type="dcterms:W3CDTF">2020-03-12T12:49:41Z</dcterms:created>
  <dcterms:modified xsi:type="dcterms:W3CDTF">2020-03-13T11:25:20Z</dcterms:modified>
</cp:coreProperties>
</file>