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0"/>
  </p:notesMasterIdLst>
  <p:handoutMasterIdLst>
    <p:handoutMasterId r:id="rId81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91" r:id="rId32"/>
    <p:sldId id="288" r:id="rId33"/>
    <p:sldId id="289" r:id="rId34"/>
    <p:sldId id="290" r:id="rId35"/>
    <p:sldId id="292" r:id="rId36"/>
    <p:sldId id="293" r:id="rId37"/>
    <p:sldId id="294" r:id="rId38"/>
    <p:sldId id="295" r:id="rId39"/>
    <p:sldId id="296" r:id="rId40"/>
    <p:sldId id="298" r:id="rId41"/>
    <p:sldId id="297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6" r:id="rId67"/>
    <p:sldId id="327" r:id="rId68"/>
    <p:sldId id="328" r:id="rId69"/>
    <p:sldId id="329" r:id="rId70"/>
    <p:sldId id="330" r:id="rId71"/>
    <p:sldId id="338" r:id="rId72"/>
    <p:sldId id="339" r:id="rId73"/>
    <p:sldId id="331" r:id="rId74"/>
    <p:sldId id="333" r:id="rId75"/>
    <p:sldId id="334" r:id="rId76"/>
    <p:sldId id="335" r:id="rId77"/>
    <p:sldId id="336" r:id="rId78"/>
    <p:sldId id="337" r:id="rId79"/>
  </p:sldIdLst>
  <p:sldSz cx="10150475" cy="7589838"/>
  <p:notesSz cx="7102475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90">
          <p15:clr>
            <a:srgbClr val="A4A3A4"/>
          </p15:clr>
        </p15:guide>
        <p15:guide id="2" pos="31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406" autoAdjust="0"/>
  </p:normalViewPr>
  <p:slideViewPr>
    <p:cSldViewPr>
      <p:cViewPr varScale="1">
        <p:scale>
          <a:sx n="90" d="100"/>
          <a:sy n="90" d="100"/>
        </p:scale>
        <p:origin x="1410" y="66"/>
      </p:cViewPr>
      <p:guideLst>
        <p:guide orient="horz" pos="2390"/>
        <p:guide pos="3197"/>
      </p:guideLst>
    </p:cSldViewPr>
  </p:slideViewPr>
  <p:outlineViewPr>
    <p:cViewPr>
      <p:scale>
        <a:sx n="33" d="100"/>
        <a:sy n="33" d="100"/>
      </p:scale>
      <p:origin x="0" y="558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024736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1"/>
          <a:lstStyle>
            <a:lvl1pPr algn="r">
              <a:defRPr sz="13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645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1"/>
          <a:lstStyle>
            <a:lvl1pPr algn="l">
              <a:defRPr sz="1300"/>
            </a:lvl1pPr>
          </a:lstStyle>
          <a:p>
            <a:fld id="{FCC65AD6-D97E-4D98-9EAD-11284F112F9F}" type="datetimeFigureOut">
              <a:rPr lang="fa-IR" smtClean="0"/>
              <a:t>1441/04/28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024736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1" anchor="b"/>
          <a:lstStyle>
            <a:lvl1pPr algn="r">
              <a:defRPr sz="13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645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1" anchor="b"/>
          <a:lstStyle>
            <a:lvl1pPr algn="l">
              <a:defRPr sz="1300"/>
            </a:lvl1pPr>
          </a:lstStyle>
          <a:p>
            <a:fld id="{D966DC18-2DFB-4218-9A87-C9D257E2D40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755635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024736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1"/>
          <a:lstStyle>
            <a:lvl1pPr algn="r">
              <a:defRPr sz="13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645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1"/>
          <a:lstStyle>
            <a:lvl1pPr algn="l">
              <a:defRPr sz="1300"/>
            </a:lvl1pPr>
          </a:lstStyle>
          <a:p>
            <a:fld id="{8824E6FD-3161-4C1A-9105-EB668357C3B5}" type="datetimeFigureOut">
              <a:rPr lang="fa-IR" smtClean="0"/>
              <a:t>1441/04/28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5838" y="768350"/>
            <a:ext cx="51308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024736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1" anchor="b"/>
          <a:lstStyle>
            <a:lvl1pPr algn="r">
              <a:defRPr sz="13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645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1" anchor="b"/>
          <a:lstStyle>
            <a:lvl1pPr algn="l">
              <a:defRPr sz="1300"/>
            </a:lvl1pPr>
          </a:lstStyle>
          <a:p>
            <a:fld id="{6A127A11-54E1-42A2-919F-28A7EEBFB65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120214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27A11-54E1-42A2-919F-28A7EEBFB658}" type="slidenum">
              <a:rPr lang="fa-IR" smtClean="0"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93542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27A11-54E1-42A2-919F-28A7EEBFB658}" type="slidenum">
              <a:rPr lang="fa-IR" smtClean="0"/>
              <a:t>10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65859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27A11-54E1-42A2-919F-28A7EEBFB658}" type="slidenum">
              <a:rPr lang="fa-IR" smtClean="0"/>
              <a:t>24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30890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27A11-54E1-42A2-919F-28A7EEBFB658}" type="slidenum">
              <a:rPr lang="fa-IR" smtClean="0"/>
              <a:t>40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71969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27A11-54E1-42A2-919F-28A7EEBFB658}" type="slidenum">
              <a:rPr lang="fa-IR" smtClean="0"/>
              <a:t>43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44749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27A11-54E1-42A2-919F-28A7EEBFB658}" type="slidenum">
              <a:rPr lang="fa-IR" smtClean="0"/>
              <a:t>46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64051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27A11-54E1-42A2-919F-28A7EEBFB658}" type="slidenum">
              <a:rPr lang="fa-IR" smtClean="0"/>
              <a:t>52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12545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27A11-54E1-42A2-919F-28A7EEBFB658}" type="slidenum">
              <a:rPr lang="fa-IR" smtClean="0"/>
              <a:t>57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60983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27A11-54E1-42A2-919F-28A7EEBFB658}" type="slidenum">
              <a:rPr lang="fa-IR" smtClean="0"/>
              <a:t>59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23786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362200"/>
            <a:ext cx="8305800" cy="16764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038600"/>
            <a:ext cx="8305800" cy="14478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2بخش-مهندسی اینترنت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/>
              <a:t>گرداوری: مهندس ابراهیم رضاپور</a:t>
            </a:r>
            <a:endParaRPr lang="en-US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287618C-85EE-4795-83DE-162639261AA1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1" grpId="0" build="p" autoUpdateAnimBg="0" advAuto="0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205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2بخش-مهندسی اینترنت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/>
              <a:t>گرداوری: مهندس ابراهیم رضاپور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2DDC6-7345-4180-8021-B8C6216F60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63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4750" y="76200"/>
            <a:ext cx="2457450" cy="6670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76200"/>
            <a:ext cx="7219950" cy="667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2بخش-مهندسی اینترنت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/>
              <a:t>گرداوری: مهندس ابراهیم رضاپور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6BB3C-F5A2-47CB-8CEC-60239FD748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81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00847" y="7176938"/>
            <a:ext cx="2114550" cy="506413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cs typeface="B Titr" pitchFamily="2" charset="-78"/>
              </a:defRPr>
            </a:lvl1pPr>
          </a:lstStyle>
          <a:p>
            <a:r>
              <a:rPr lang="en-US"/>
              <a:t>2بخش-مهندسی اینترنت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8693" y="7176938"/>
            <a:ext cx="3213100" cy="506413"/>
          </a:xfrm>
        </p:spPr>
        <p:txBody>
          <a:bodyPr/>
          <a:lstStyle>
            <a:lvl1pPr>
              <a:defRPr sz="1600">
                <a:solidFill>
                  <a:schemeClr val="tx2">
                    <a:lumMod val="75000"/>
                  </a:schemeClr>
                </a:solidFill>
                <a:cs typeface="B Titr" pitchFamily="2" charset="-78"/>
              </a:defRPr>
            </a:lvl1pPr>
          </a:lstStyle>
          <a:p>
            <a:r>
              <a:rPr lang="fa-IR" dirty="0"/>
              <a:t>گرداوری: مهندس ابراهیم رضاپور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73925" y="7107287"/>
            <a:ext cx="2114550" cy="506413"/>
          </a:xfrm>
        </p:spPr>
        <p:txBody>
          <a:bodyPr/>
          <a:lstStyle>
            <a:lvl1pPr>
              <a:defRPr/>
            </a:lvl1pPr>
          </a:lstStyle>
          <a:p>
            <a:fld id="{B7F28204-C347-4276-9AD2-E4F47B219F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81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88" y="4876800"/>
            <a:ext cx="8628062" cy="150812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688" y="3216275"/>
            <a:ext cx="8628062" cy="16605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2بخش-مهندسی اینترنت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/>
              <a:t>گرداوری: مهندس ابراهیم رضاپور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A0256-2C65-4F9B-BBCF-3E83F8D67C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27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838700" cy="5451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295400"/>
            <a:ext cx="4838700" cy="5451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2بخش-مهندسی اینترنت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/>
              <a:t>گرداوری: مهندس ابراهیم رضاپور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0C911-1CEB-45DE-BF66-676DE45DDF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74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9134475" cy="126523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698625"/>
            <a:ext cx="4484688" cy="7080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06650"/>
            <a:ext cx="4484688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0" y="1698625"/>
            <a:ext cx="4486275" cy="7080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0" y="2406650"/>
            <a:ext cx="4486275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2بخش-مهندسی اینترنت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/>
              <a:t>گرداوری: مهندس ابراهیم رضاپور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95AFE-EB36-4412-BFE1-C3959B24BA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849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2بخش-مهندسی اینترنت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/>
              <a:t>گرداوری: مهندس ابراهیم رضاپور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D0FB18-85FB-4D77-AA91-71DA0D22DD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76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2بخش-مهندسی اینترنت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/>
              <a:t>گرداوری: مهندس ابراهیم رضاپور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58D4D-D413-443D-A792-83846720ED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96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1625"/>
            <a:ext cx="3338513" cy="1285875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0" y="301625"/>
            <a:ext cx="5673725" cy="6478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87500"/>
            <a:ext cx="3338513" cy="51927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2بخش-مهندسی اینترنت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/>
              <a:t>گرداوری: مهندس ابراهیم رضاپور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09B91-BFDF-4CB2-89DC-99F2090567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83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138" y="5313363"/>
            <a:ext cx="6091237" cy="627062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89138" y="677863"/>
            <a:ext cx="6091237" cy="45545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9138" y="5940425"/>
            <a:ext cx="6091237" cy="890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2بخش-مهندسی اینترنت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/>
              <a:t>گرداوری: مهندس ابراهیم رضاپور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42BF1-AE68-41D2-9160-EAE6DC09EC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7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98298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370" tIns="50685" rIns="101370" bIns="506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95400"/>
            <a:ext cx="9829800" cy="545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370" tIns="50685" rIns="101370" bIns="506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915150"/>
            <a:ext cx="21145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370" tIns="50685" rIns="101370" bIns="50685" numCol="1" anchor="t" anchorCtr="0" compatLnSpc="1">
            <a:prstTxWarp prst="textNoShape">
              <a:avLst/>
            </a:prstTxWarp>
          </a:bodyPr>
          <a:lstStyle>
            <a:lvl1pPr defTabSz="1014413">
              <a:defRPr sz="1600"/>
            </a:lvl1pPr>
          </a:lstStyle>
          <a:p>
            <a:r>
              <a:rPr lang="en-US"/>
              <a:t>2بخش-مهندسی اینترنت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68688" y="6915150"/>
            <a:ext cx="321310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370" tIns="50685" rIns="101370" bIns="50685" numCol="1" anchor="t" anchorCtr="0" compatLnSpc="1">
            <a:prstTxWarp prst="textNoShape">
              <a:avLst/>
            </a:prstTxWarp>
          </a:bodyPr>
          <a:lstStyle>
            <a:lvl1pPr algn="ctr" defTabSz="1014413">
              <a:defRPr sz="1600"/>
            </a:lvl1pPr>
          </a:lstStyle>
          <a:p>
            <a:r>
              <a:rPr lang="fa-IR"/>
              <a:t>گرداوری: مهندس ابراهیم رضاپور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73925" y="6915150"/>
            <a:ext cx="21145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370" tIns="50685" rIns="101370" bIns="50685" numCol="1" anchor="t" anchorCtr="0" compatLnSpc="1">
            <a:prstTxWarp prst="textNoShape">
              <a:avLst/>
            </a:prstTxWarp>
          </a:bodyPr>
          <a:lstStyle>
            <a:lvl1pPr algn="r" defTabSz="1014413">
              <a:defRPr sz="1600"/>
            </a:lvl1pPr>
          </a:lstStyle>
          <a:p>
            <a:fld id="{0FFE11DF-9BFF-4D4A-81BD-21404C36C2F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  <p:bldP spid="1027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/>
  <p:txStyles>
    <p:titleStyle>
      <a:lvl1pPr algn="l" defTabSz="1014413" rtl="1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defTabSz="1014413" rtl="1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defTabSz="1014413" rtl="1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defTabSz="1014413" rtl="1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defTabSz="1014413" rtl="1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defTabSz="1014413" rtl="1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defTabSz="1014413" rtl="1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defTabSz="1014413" rtl="1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defTabSz="1014413" rtl="1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79413" indent="-379413" algn="r" defTabSz="1014413" rtl="1" eaLnBrk="1" fontAlgn="base" hangingPunct="1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23913" indent="-317500" algn="r" defTabSz="1014413" rtl="1" eaLnBrk="1" fontAlgn="base" hangingPunct="1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2pPr>
      <a:lvl3pPr marL="1266825" indent="-252413" algn="r" defTabSz="1014413" rtl="1" eaLnBrk="1" fontAlgn="base" hangingPunct="1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773238" indent="-252413" algn="r" defTabSz="1014413" rtl="1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81238" indent="-254000" algn="r" defTabSz="1014413" rtl="1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738438" indent="-254000" algn="r" defTabSz="1014413" rtl="1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195638" indent="-254000" algn="r" defTabSz="1014413" rtl="1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652838" indent="-254000" algn="r" defTabSz="1014413" rtl="1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110038" indent="-254000" algn="r" defTabSz="1014413" rtl="1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hyperlink" Target="090a9456db68cd2681b2ffa45194ce3d3963387-256p__43788.mp4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757" y="2426767"/>
            <a:ext cx="8305800" cy="1447800"/>
          </a:xfrm>
        </p:spPr>
        <p:txBody>
          <a:bodyPr/>
          <a:lstStyle/>
          <a:p>
            <a:pPr algn="ctr"/>
            <a:r>
              <a:rPr lang="fa-IR" dirty="0">
                <a:cs typeface="B Titr" pitchFamily="2" charset="-78"/>
              </a:rPr>
              <a:t>مهندسی اینترنت(بخش دوم)</a:t>
            </a:r>
          </a:p>
          <a:p>
            <a:pPr algn="ctr"/>
            <a:r>
              <a:rPr lang="fa-IR" dirty="0">
                <a:cs typeface="B Titr" pitchFamily="2" charset="-78"/>
              </a:rPr>
              <a:t>گردآوری:مهندس رضاپور</a:t>
            </a: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e.rezapoor@gmail.com</a:t>
            </a:r>
            <a:endParaRPr lang="fa-IR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a-IR" dirty="0">
              <a:cs typeface="B Titr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87618C-85EE-4795-83DE-162639261AA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2بخش-مهندسی اینترنت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a-IR"/>
              <a:t>گرداوری: مهندس ابراهیم رضاپور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719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>
                <a:cs typeface="B Nazanin" pitchFamily="2" charset="-78"/>
              </a:rPr>
              <a:t>ویژگی های الگوریتم های پویا:</a:t>
            </a:r>
          </a:p>
          <a:p>
            <a:pPr marL="0" indent="0">
              <a:buNone/>
            </a:pPr>
            <a:r>
              <a:rPr lang="fa-IR" dirty="0">
                <a:cs typeface="B Nazanin" pitchFamily="2" charset="-78"/>
              </a:rPr>
              <a:t>	- به هنگام سازی جداول مسیریابی به صورت دوره ای</a:t>
            </a:r>
          </a:p>
          <a:p>
            <a:pPr marL="0" indent="0">
              <a:buNone/>
            </a:pPr>
            <a:r>
              <a:rPr lang="fa-IR" dirty="0">
                <a:cs typeface="B Nazanin" pitchFamily="2" charset="-78"/>
              </a:rPr>
              <a:t>	- تصمیم بر اساس ترافیک شبکه</a:t>
            </a:r>
          </a:p>
          <a:p>
            <a:pPr marL="0" indent="0">
              <a:buNone/>
            </a:pPr>
            <a:r>
              <a:rPr lang="fa-IR" dirty="0">
                <a:cs typeface="B Nazanin" pitchFamily="2" charset="-78"/>
              </a:rPr>
              <a:t>	- تغییر سریع مسیرها</a:t>
            </a:r>
          </a:p>
          <a:p>
            <a:pPr marL="0" indent="0">
              <a:buNone/>
            </a:pPr>
            <a:r>
              <a:rPr lang="fa-IR" dirty="0">
                <a:cs typeface="B Nazanin" pitchFamily="2" charset="-78"/>
              </a:rPr>
              <a:t>	- تصمیم گیری بر اساس وضعیت فعلی</a:t>
            </a:r>
          </a:p>
          <a:p>
            <a:pPr marL="0" indent="0">
              <a:buNone/>
            </a:pPr>
            <a:r>
              <a:rPr lang="fa-IR" dirty="0">
                <a:cs typeface="B Nazanin" pitchFamily="2" charset="-78"/>
              </a:rPr>
              <a:t>	-ایجاد تاخیر های بحرانی هنگام انتخاب بهترین تصمیم(عیب)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8204-C347-4276-9AD2-E4F47B219F0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گرداوری: مهندس ابراهیم رضاپور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2بخش-مهندسی اینترنت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926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>
                <a:cs typeface="B Nazanin" pitchFamily="2" charset="-78"/>
              </a:rPr>
              <a:t>الگوریتم های سراسری(متمرکز):</a:t>
            </a:r>
          </a:p>
          <a:p>
            <a:pPr marL="0" indent="0">
              <a:buNone/>
            </a:pPr>
            <a:r>
              <a:rPr lang="fa-IR" dirty="0">
                <a:cs typeface="B Nazanin" pitchFamily="2" charset="-78"/>
              </a:rPr>
              <a:t>	* اطلاع کامل تمام مسیریاب ها از هزینه ها و توپولوژی ها</a:t>
            </a:r>
          </a:p>
          <a:p>
            <a:pPr marL="0" indent="0">
              <a:buNone/>
            </a:pPr>
            <a:r>
              <a:rPr lang="fa-IR" dirty="0">
                <a:cs typeface="B Nazanin" pitchFamily="2" charset="-78"/>
              </a:rPr>
              <a:t>	* </a:t>
            </a:r>
            <a:r>
              <a:rPr lang="en-US" dirty="0">
                <a:cs typeface="B Nazanin" pitchFamily="2" charset="-78"/>
              </a:rPr>
              <a:t>Link State</a:t>
            </a:r>
            <a:r>
              <a:rPr lang="fa-IR" dirty="0">
                <a:cs typeface="B Nazanin" pitchFamily="2" charset="-78"/>
              </a:rPr>
              <a:t> (مثل الگوریتم دایجسترا)</a:t>
            </a:r>
          </a:p>
          <a:p>
            <a:pPr marL="0" indent="0">
              <a:buNone/>
            </a:pPr>
            <a:r>
              <a:rPr lang="fa-IR" dirty="0">
                <a:cs typeface="B Nazanin" pitchFamily="2" charset="-78"/>
              </a:rPr>
              <a:t>	*</a:t>
            </a:r>
          </a:p>
          <a:p>
            <a:pPr marL="0" indent="0">
              <a:buNone/>
            </a:pPr>
            <a:endParaRPr lang="fa-IR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8204-C347-4276-9AD2-E4F47B219F0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گرداوری: مهندس ابراهیم رضاپور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2بخش-مهندسی اینترنت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991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…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>
                <a:cs typeface="B Nazanin" pitchFamily="2" charset="-78"/>
              </a:rPr>
              <a:t>الگوریتم های غیر متمرکز:</a:t>
            </a:r>
          </a:p>
          <a:p>
            <a:pPr marL="0" indent="0">
              <a:buNone/>
            </a:pPr>
            <a:r>
              <a:rPr lang="fa-IR" dirty="0">
                <a:cs typeface="B Nazanin" pitchFamily="2" charset="-78"/>
              </a:rPr>
              <a:t>	*عدم اطلاع از کل توپولوژی</a:t>
            </a:r>
          </a:p>
          <a:p>
            <a:pPr marL="0" indent="0">
              <a:buNone/>
            </a:pPr>
            <a:r>
              <a:rPr lang="fa-IR" dirty="0">
                <a:cs typeface="B Nazanin" pitchFamily="2" charset="-78"/>
              </a:rPr>
              <a:t>	*محاسبه هزینه با همسایه ها</a:t>
            </a:r>
          </a:p>
          <a:p>
            <a:pPr marL="0" indent="0">
              <a:buNone/>
            </a:pPr>
            <a:r>
              <a:rPr lang="fa-IR" dirty="0">
                <a:cs typeface="B Nazanin" pitchFamily="2" charset="-78"/>
              </a:rPr>
              <a:t>		مثال: استفاده از </a:t>
            </a:r>
            <a:r>
              <a:rPr lang="en-US" dirty="0">
                <a:cs typeface="B Nazanin" pitchFamily="2" charset="-78"/>
              </a:rPr>
              <a:t>hello packet</a:t>
            </a:r>
            <a:r>
              <a:rPr lang="fa-IR" dirty="0">
                <a:cs typeface="B Nazanin" pitchFamily="2" charset="-78"/>
              </a:rPr>
              <a:t> در شبکه باسیم و..</a:t>
            </a:r>
          </a:p>
          <a:p>
            <a:pPr marL="0" indent="0">
              <a:buNone/>
            </a:pPr>
            <a:r>
              <a:rPr lang="fa-IR" dirty="0">
                <a:cs typeface="B Nazanin" pitchFamily="2" charset="-78"/>
              </a:rPr>
              <a:t>	*ارسال جداول مسیریابی در بازه زمانیبرای همسایه ها</a:t>
            </a:r>
          </a:p>
          <a:p>
            <a:pPr marL="0" indent="0">
              <a:buNone/>
            </a:pPr>
            <a:r>
              <a:rPr lang="fa-IR" dirty="0">
                <a:cs typeface="B Nazanin" pitchFamily="2" charset="-78"/>
              </a:rPr>
              <a:t>	*پیچیدگی زمانی کم</a:t>
            </a:r>
          </a:p>
          <a:p>
            <a:pPr marL="0" indent="0">
              <a:buNone/>
            </a:pPr>
            <a:r>
              <a:rPr lang="fa-IR" dirty="0">
                <a:cs typeface="B Nazanin" pitchFamily="2" charset="-78"/>
              </a:rPr>
              <a:t>	*</a:t>
            </a:r>
            <a:r>
              <a:rPr lang="en-US" dirty="0">
                <a:cs typeface="B Nazanin" pitchFamily="2" charset="-78"/>
              </a:rPr>
              <a:t>Distance Vector </a:t>
            </a:r>
            <a:endParaRPr lang="fa-IR" dirty="0">
              <a:cs typeface="B Nazanin" pitchFamily="2" charset="-78"/>
            </a:endParaRPr>
          </a:p>
          <a:p>
            <a:endParaRPr lang="fa-IR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8204-C347-4276-9AD2-E4F47B219F0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گرداوری: مهندس ابراهیم رضاپور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2بخش-مهندسی اینترنت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341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>
                <a:cs typeface="B Titr" pitchFamily="2" charset="-78"/>
              </a:rPr>
              <a:t>نکته مهم:</a:t>
            </a:r>
          </a:p>
          <a:p>
            <a:pPr marL="0" indent="0">
              <a:buNone/>
            </a:pPr>
            <a:r>
              <a:rPr lang="fa-IR" dirty="0">
                <a:cs typeface="B Titr" pitchFamily="2" charset="-78"/>
              </a:rPr>
              <a:t>	«بهترین مسیر همیشه کوتاهترین مسیر نیست»</a:t>
            </a:r>
          </a:p>
          <a:p>
            <a:pPr marL="0" indent="0">
              <a:buNone/>
            </a:pPr>
            <a:endParaRPr lang="fa-IR" dirty="0">
              <a:cs typeface="B Tit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8204-C347-4276-9AD2-E4F47B219F0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گرداوری: مهندس ابراهیم رضاپور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2بخش-مهندسی اینترنت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863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balancing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>
                <a:cs typeface="B Nazanin" pitchFamily="2" charset="-78"/>
              </a:rPr>
              <a:t> روش سیل آسا –</a:t>
            </a:r>
            <a:r>
              <a:rPr lang="en-US" dirty="0">
                <a:cs typeface="B Nazanin" pitchFamily="2" charset="-78"/>
              </a:rPr>
              <a:t>Flooding Algorithm</a:t>
            </a:r>
            <a:r>
              <a:rPr lang="fa-IR" dirty="0">
                <a:cs typeface="B Nazanin" pitchFamily="2" charset="-78"/>
              </a:rPr>
              <a:t>:</a:t>
            </a:r>
          </a:p>
          <a:p>
            <a:pPr lvl="1"/>
            <a:r>
              <a:rPr lang="fa-IR" dirty="0">
                <a:cs typeface="B Nazanin" pitchFamily="2" charset="-78"/>
              </a:rPr>
              <a:t>کپی کردن بسته و ارسال آنها</a:t>
            </a:r>
          </a:p>
          <a:p>
            <a:pPr lvl="1"/>
            <a:endParaRPr lang="fa-IR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8204-C347-4276-9AD2-E4F47B219F0A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2426767"/>
            <a:ext cx="6562725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گرداوری: مهندس ابراهیم رضاپور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2بخش-مهندسی اینترنت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53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8204-C347-4276-9AD2-E4F47B219F0A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88" y="1408113"/>
            <a:ext cx="6591300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گرداوری: مهندس ابراهیم رضاپور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2بخش-مهندسی اینترنت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212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>
              <a:cs typeface="B Nazanin" pitchFamily="2" charset="-78"/>
            </a:endParaRPr>
          </a:p>
          <a:p>
            <a:endParaRPr lang="fa-IR" dirty="0">
              <a:cs typeface="B Nazanin" pitchFamily="2" charset="-78"/>
            </a:endParaRPr>
          </a:p>
          <a:p>
            <a:endParaRPr lang="fa-IR" dirty="0">
              <a:cs typeface="B Nazanin" pitchFamily="2" charset="-78"/>
            </a:endParaRPr>
          </a:p>
          <a:p>
            <a:endParaRPr lang="fa-IR" dirty="0">
              <a:cs typeface="B Nazanin" pitchFamily="2" charset="-78"/>
            </a:endParaRPr>
          </a:p>
          <a:p>
            <a:endParaRPr lang="fa-IR" dirty="0">
              <a:cs typeface="B Nazanin" pitchFamily="2" charset="-78"/>
            </a:endParaRPr>
          </a:p>
          <a:p>
            <a:endParaRPr lang="fa-IR" dirty="0">
              <a:cs typeface="B Nazanin" pitchFamily="2" charset="-78"/>
            </a:endParaRPr>
          </a:p>
          <a:p>
            <a:endParaRPr lang="fa-IR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8204-C347-4276-9AD2-E4F47B219F0A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44" y="1922711"/>
            <a:ext cx="6715125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گرداوری: مهندس ابراهیم رضاپور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2بخش-مهندسی اینترنت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723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>
                <a:cs typeface="B Nazanin" pitchFamily="2" charset="-78"/>
              </a:rPr>
              <a:t>عیب: ایجاد </a:t>
            </a:r>
            <a:r>
              <a:rPr lang="en-US" dirty="0">
                <a:cs typeface="B Nazanin" pitchFamily="2" charset="-78"/>
              </a:rPr>
              <a:t>loop</a:t>
            </a:r>
            <a:r>
              <a:rPr lang="fa-IR" dirty="0">
                <a:cs typeface="B Nazanin" pitchFamily="2" charset="-78"/>
              </a:rPr>
              <a:t> و از کار افتادگی</a:t>
            </a:r>
          </a:p>
          <a:p>
            <a:r>
              <a:rPr lang="fa-IR" dirty="0">
                <a:cs typeface="B Nazanin" pitchFamily="2" charset="-78"/>
              </a:rPr>
              <a:t>رفع عیب:</a:t>
            </a:r>
          </a:p>
          <a:p>
            <a:pPr lvl="1"/>
            <a:r>
              <a:rPr lang="fa-IR" dirty="0">
                <a:cs typeface="B Nazanin" pitchFamily="2" charset="-78"/>
              </a:rPr>
              <a:t>استفاده از </a:t>
            </a:r>
            <a:r>
              <a:rPr lang="en-US" dirty="0">
                <a:cs typeface="B Nazanin" pitchFamily="2" charset="-78"/>
              </a:rPr>
              <a:t>id</a:t>
            </a:r>
            <a:endParaRPr lang="fa-IR" dirty="0">
              <a:cs typeface="B Nazanin" pitchFamily="2" charset="-78"/>
            </a:endParaRPr>
          </a:p>
          <a:p>
            <a:pPr lvl="1"/>
            <a:r>
              <a:rPr lang="fa-IR" dirty="0">
                <a:cs typeface="B Nazanin" pitchFamily="2" charset="-78"/>
              </a:rPr>
              <a:t>تعریف </a:t>
            </a:r>
            <a:r>
              <a:rPr lang="en-US" dirty="0">
                <a:cs typeface="B Nazanin" pitchFamily="2" charset="-78"/>
              </a:rPr>
              <a:t>life time</a:t>
            </a:r>
            <a:endParaRPr lang="fa-IR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8204-C347-4276-9AD2-E4F47B219F0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گرداوری: مهندس ابراهیم رضاپور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2بخش-مهندسی اینترنت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50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الگوریتم های </a:t>
            </a:r>
            <a:r>
              <a:rPr lang="en-US" dirty="0" err="1"/>
              <a:t>ls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>
                <a:cs typeface="B Nazanin" pitchFamily="2" charset="-78"/>
              </a:rPr>
              <a:t>فاز های طراحی:</a:t>
            </a:r>
          </a:p>
          <a:p>
            <a:pPr marL="506413" lvl="1" indent="0">
              <a:buNone/>
            </a:pPr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الف- شناسایی مسیریاب های مجاور</a:t>
            </a:r>
          </a:p>
          <a:p>
            <a:pPr marL="1014412" lvl="2" indent="0">
              <a:buNone/>
            </a:pPr>
            <a:r>
              <a:rPr lang="fa-IR" dirty="0">
                <a:cs typeface="B Nazanin" pitchFamily="2" charset="-78"/>
              </a:rPr>
              <a:t>1-1ارسال بسته </a:t>
            </a:r>
            <a:r>
              <a:rPr lang="en-US" dirty="0">
                <a:cs typeface="B Nazanin" pitchFamily="2" charset="-78"/>
              </a:rPr>
              <a:t>hello packet</a:t>
            </a:r>
            <a:endParaRPr lang="fa-IR" dirty="0">
              <a:cs typeface="B Nazanin" pitchFamily="2" charset="-78"/>
            </a:endParaRPr>
          </a:p>
          <a:p>
            <a:pPr marL="1014412" lvl="2" indent="0">
              <a:buNone/>
            </a:pPr>
            <a:r>
              <a:rPr lang="fa-IR" dirty="0">
                <a:cs typeface="B Nazanin" pitchFamily="2" charset="-78"/>
              </a:rPr>
              <a:t>1-2 اعلام آدرس </a:t>
            </a:r>
            <a:r>
              <a:rPr lang="en-US" dirty="0" err="1">
                <a:cs typeface="B Nazanin" pitchFamily="2" charset="-78"/>
              </a:rPr>
              <a:t>ip</a:t>
            </a:r>
            <a:r>
              <a:rPr lang="fa-IR" dirty="0">
                <a:cs typeface="B Nazanin" pitchFamily="2" charset="-78"/>
              </a:rPr>
              <a:t> مسیریاب های مجاور</a:t>
            </a:r>
          </a:p>
          <a:p>
            <a:pPr marL="1014412" lvl="2" indent="0">
              <a:buNone/>
            </a:pPr>
            <a:r>
              <a:rPr lang="fa-IR" dirty="0">
                <a:cs typeface="B Nazanin" pitchFamily="2" charset="-78"/>
              </a:rPr>
              <a:t>1-3 درج اطلاعات در جدول</a:t>
            </a:r>
          </a:p>
          <a:p>
            <a:pPr marL="1014412" lvl="2" indent="0">
              <a:buNone/>
            </a:pPr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ب- اندازه گیری هزینه:</a:t>
            </a:r>
          </a:p>
          <a:p>
            <a:pPr marL="1014412" lvl="2" indent="0">
              <a:buNone/>
            </a:pPr>
            <a:r>
              <a:rPr lang="fa-IR" dirty="0">
                <a:cs typeface="B Nazanin" pitchFamily="2" charset="-78"/>
              </a:rPr>
              <a:t>2-1 اندازه گیری تاخیر</a:t>
            </a:r>
          </a:p>
          <a:p>
            <a:pPr marL="1014412" lvl="2" indent="0">
              <a:buNone/>
            </a:pPr>
            <a:r>
              <a:rPr lang="fa-IR" dirty="0">
                <a:cs typeface="B Nazanin" pitchFamily="2" charset="-78"/>
              </a:rPr>
              <a:t>2-2 ارسال پیغام </a:t>
            </a:r>
            <a:r>
              <a:rPr lang="en-US" dirty="0">
                <a:cs typeface="B Nazanin" pitchFamily="2" charset="-78"/>
              </a:rPr>
              <a:t>Echo packet</a:t>
            </a:r>
            <a:endParaRPr lang="fa-IR" dirty="0">
              <a:cs typeface="B Nazanin" pitchFamily="2" charset="-78"/>
            </a:endParaRPr>
          </a:p>
          <a:p>
            <a:pPr marL="1014412" lvl="2" indent="0">
              <a:buNone/>
            </a:pPr>
            <a:r>
              <a:rPr lang="fa-IR" dirty="0">
                <a:cs typeface="B Nazanin" pitchFamily="2" charset="-78"/>
              </a:rPr>
              <a:t>2-3 ارسال </a:t>
            </a:r>
            <a:r>
              <a:rPr lang="en-US" dirty="0">
                <a:cs typeface="B Nazanin" pitchFamily="2" charset="-78"/>
              </a:rPr>
              <a:t>Echo Reply</a:t>
            </a:r>
            <a:r>
              <a:rPr lang="fa-IR" dirty="0">
                <a:cs typeface="B Nazanin" pitchFamily="2" charset="-78"/>
              </a:rPr>
              <a:t> از دریافت کننده</a:t>
            </a:r>
          </a:p>
          <a:p>
            <a:pPr marL="1014412" lvl="2" indent="0">
              <a:buNone/>
            </a:pPr>
            <a:r>
              <a:rPr lang="fa-IR" dirty="0">
                <a:cs typeface="B Nazanin" pitchFamily="2" charset="-78"/>
              </a:rPr>
              <a:t>2-4 در صورت وجود وقفه محاسبه زمان اتلافی</a:t>
            </a:r>
          </a:p>
          <a:p>
            <a:pPr marL="1014412" lvl="2" indent="0">
              <a:buNone/>
            </a:pPr>
            <a:endParaRPr lang="fa-IR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8204-C347-4276-9AD2-E4F47B219F0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گرداوری: مهندس ابراهیم رضاپور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2بخش-مهندسی اینترنت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144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ج)تشکیل بسته های </a:t>
            </a:r>
            <a:r>
              <a:rPr lang="en-US" dirty="0" err="1">
                <a:solidFill>
                  <a:srgbClr val="FF0000"/>
                </a:solidFill>
                <a:cs typeface="B Nazanin" pitchFamily="2" charset="-78"/>
              </a:rPr>
              <a:t>ls</a:t>
            </a:r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:</a:t>
            </a:r>
          </a:p>
          <a:p>
            <a:pPr marL="0" indent="0">
              <a:buNone/>
            </a:pPr>
            <a:r>
              <a:rPr lang="fa-IR" dirty="0">
                <a:cs typeface="B Nazanin" pitchFamily="2" charset="-78"/>
              </a:rPr>
              <a:t>	حاوی: شماره ترتیب (</a:t>
            </a:r>
            <a:r>
              <a:rPr lang="en-US" dirty="0">
                <a:cs typeface="B Nazanin" pitchFamily="2" charset="-78"/>
              </a:rPr>
              <a:t>sequential</a:t>
            </a:r>
            <a:r>
              <a:rPr lang="fa-IR" dirty="0">
                <a:cs typeface="B Nazanin" pitchFamily="2" charset="-78"/>
              </a:rPr>
              <a:t>)</a:t>
            </a:r>
          </a:p>
          <a:p>
            <a:pPr marL="0" indent="0">
              <a:buNone/>
            </a:pPr>
            <a:r>
              <a:rPr lang="fa-IR" dirty="0">
                <a:cs typeface="B Nazanin" pitchFamily="2" charset="-78"/>
              </a:rPr>
              <a:t>		طول عمر(انقضا)</a:t>
            </a:r>
          </a:p>
          <a:p>
            <a:pPr marL="0" indent="0">
              <a:buNone/>
            </a:pPr>
            <a:r>
              <a:rPr lang="fa-IR" dirty="0">
                <a:cs typeface="B Nazanin" pitchFamily="2" charset="-78"/>
              </a:rPr>
              <a:t>		آدرس جهانی مسیریاب های مجاورو هزینه تخمینی</a:t>
            </a:r>
          </a:p>
          <a:p>
            <a:pPr marL="0" indent="0">
              <a:buNone/>
            </a:pPr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د) توزیع بسته های </a:t>
            </a:r>
            <a:r>
              <a:rPr lang="en-US" dirty="0" err="1">
                <a:solidFill>
                  <a:srgbClr val="FF0000"/>
                </a:solidFill>
                <a:cs typeface="B Nazanin" pitchFamily="2" charset="-78"/>
              </a:rPr>
              <a:t>ls</a:t>
            </a:r>
            <a:endParaRPr lang="fa-IR" dirty="0">
              <a:solidFill>
                <a:srgbClr val="FF0000"/>
              </a:solidFill>
              <a:cs typeface="B Nazanin" pitchFamily="2" charset="-78"/>
            </a:endParaRPr>
          </a:p>
          <a:p>
            <a:pPr marL="0" indent="0">
              <a:buNone/>
            </a:pPr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	</a:t>
            </a:r>
            <a:r>
              <a:rPr lang="fa-IR" dirty="0">
                <a:cs typeface="B Nazanin" pitchFamily="2" charset="-78"/>
              </a:rPr>
              <a:t>ارسال بسته به روش سیل آسا</a:t>
            </a:r>
          </a:p>
          <a:p>
            <a:pPr marL="0" indent="0">
              <a:buNone/>
            </a:pPr>
            <a:r>
              <a:rPr lang="fa-IR" dirty="0">
                <a:cs typeface="B Nazanin" pitchFamily="2" charset="-78"/>
              </a:rPr>
              <a:t>	عدم وجود </a:t>
            </a:r>
            <a:r>
              <a:rPr lang="en-US" dirty="0">
                <a:cs typeface="B Nazanin" pitchFamily="2" charset="-78"/>
              </a:rPr>
              <a:t>loop</a:t>
            </a:r>
            <a:r>
              <a:rPr lang="fa-IR" dirty="0">
                <a:cs typeface="B Nazanin" pitchFamily="2" charset="-78"/>
              </a:rPr>
              <a:t> از طریق </a:t>
            </a:r>
            <a:r>
              <a:rPr lang="en-US" dirty="0" err="1">
                <a:cs typeface="B Nazanin" pitchFamily="2" charset="-78"/>
              </a:rPr>
              <a:t>ip</a:t>
            </a:r>
            <a:r>
              <a:rPr lang="en-US" dirty="0">
                <a:cs typeface="B Nazanin" pitchFamily="2" charset="-78"/>
              </a:rPr>
              <a:t> </a:t>
            </a:r>
            <a:r>
              <a:rPr lang="en-US" dirty="0" err="1">
                <a:cs typeface="B Nazanin" pitchFamily="2" charset="-78"/>
              </a:rPr>
              <a:t>Seq</a:t>
            </a:r>
            <a:endParaRPr lang="fa-IR" dirty="0">
              <a:cs typeface="B Nazanin" pitchFamily="2" charset="-78"/>
            </a:endParaRPr>
          </a:p>
          <a:p>
            <a:pPr marL="0" indent="0">
              <a:buNone/>
            </a:pPr>
            <a:r>
              <a:rPr lang="fa-IR" dirty="0">
                <a:cs typeface="B Nazanin" pitchFamily="2" charset="-78"/>
              </a:rPr>
              <a:t>	جلوگیری از بسته های تکراری از طریق تعریف </a:t>
            </a:r>
            <a:r>
              <a:rPr lang="en-US" dirty="0">
                <a:cs typeface="B Nazanin" pitchFamily="2" charset="-78"/>
              </a:rPr>
              <a:t>life time</a:t>
            </a:r>
            <a:endParaRPr lang="fa-IR" dirty="0">
              <a:cs typeface="B Nazanin" pitchFamily="2" charset="-78"/>
            </a:endParaRPr>
          </a:p>
          <a:p>
            <a:pPr marL="0" indent="0">
              <a:buNone/>
            </a:pPr>
            <a:r>
              <a:rPr lang="fa-IR" dirty="0">
                <a:cs typeface="B Nazanin" pitchFamily="2" charset="-78"/>
              </a:rPr>
              <a:t>	احراز هویت جهت جلوگیری از بسته های آلوده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8204-C347-4276-9AD2-E4F47B219F0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گرداوری: مهندس ابراهیم رضاپور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2بخش-مهندسی اینترنت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813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>
                <a:cs typeface="B Titr" pitchFamily="2" charset="-78"/>
              </a:rPr>
              <a:t>سرفصل ها                                    </a:t>
            </a:r>
            <a:r>
              <a:rPr lang="fa-IR" dirty="0">
                <a:solidFill>
                  <a:schemeClr val="tx1"/>
                </a:solidFill>
                <a:cs typeface="B Titr" pitchFamily="2" charset="-78"/>
              </a:rPr>
              <a:t>جلسه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>
                <a:cs typeface="B Nazanin" pitchFamily="2" charset="-78"/>
              </a:rPr>
              <a:t>مروری بر مفاهیم شبکه و انواع آن</a:t>
            </a:r>
          </a:p>
          <a:p>
            <a:r>
              <a:rPr lang="fa-IR" dirty="0">
                <a:cs typeface="B Nazanin" pitchFamily="2" charset="-78"/>
              </a:rPr>
              <a:t>مسیریابی در شبکه</a:t>
            </a:r>
          </a:p>
          <a:p>
            <a:r>
              <a:rPr lang="en-US" sz="3200" dirty="0">
                <a:cs typeface="B Nazanin" pitchFamily="2" charset="-78"/>
              </a:rPr>
              <a:t>Wireless </a:t>
            </a:r>
            <a:r>
              <a:rPr lang="en-US" sz="3200" dirty="0" err="1">
                <a:cs typeface="B Nazanin" pitchFamily="2" charset="-78"/>
              </a:rPr>
              <a:t>Lan</a:t>
            </a:r>
            <a:endParaRPr lang="fa-IR" sz="3200" dirty="0">
              <a:cs typeface="B Nazanin" pitchFamily="2" charset="-78"/>
            </a:endParaRPr>
          </a:p>
          <a:p>
            <a:r>
              <a:rPr lang="fa-IR" dirty="0">
                <a:cs typeface="B Nazanin" pitchFamily="2" charset="-78"/>
              </a:rPr>
              <a:t>بررسی انواع الگوریتم های مسیریابی بی سیم</a:t>
            </a:r>
          </a:p>
          <a:p>
            <a:r>
              <a:rPr lang="fa-IR" dirty="0">
                <a:cs typeface="B Nazanin" pitchFamily="2" charset="-78"/>
              </a:rPr>
              <a:t>استانداردهای شبکه بی سیم</a:t>
            </a:r>
          </a:p>
          <a:p>
            <a:r>
              <a:rPr lang="fa-IR" dirty="0">
                <a:cs typeface="B Nazanin" pitchFamily="2" charset="-78"/>
              </a:rPr>
              <a:t>شبکه های بی سیم سیارموردی</a:t>
            </a:r>
          </a:p>
          <a:p>
            <a:r>
              <a:rPr lang="fa-IR" dirty="0">
                <a:cs typeface="B Nazanin" pitchFamily="2" charset="-78"/>
              </a:rPr>
              <a:t>شبکه های </a:t>
            </a:r>
            <a:r>
              <a:rPr lang="en-US" sz="3200" dirty="0" err="1">
                <a:cs typeface="B Nazanin" pitchFamily="2" charset="-78"/>
              </a:rPr>
              <a:t>vanet</a:t>
            </a:r>
            <a:r>
              <a:rPr lang="en-US" sz="3200" dirty="0">
                <a:cs typeface="B Nazanin" pitchFamily="2" charset="-78"/>
              </a:rPr>
              <a:t> </a:t>
            </a:r>
            <a:r>
              <a:rPr lang="fa-IR" dirty="0">
                <a:cs typeface="B Nazanin" pitchFamily="2" charset="-78"/>
              </a:rPr>
              <a:t>و </a:t>
            </a:r>
            <a:r>
              <a:rPr lang="en-US" sz="3200" dirty="0" err="1">
                <a:cs typeface="B Nazanin" pitchFamily="2" charset="-78"/>
              </a:rPr>
              <a:t>manet</a:t>
            </a:r>
            <a:endParaRPr lang="fa-IR" dirty="0">
              <a:cs typeface="B Nazanin" pitchFamily="2" charset="-78"/>
            </a:endParaRPr>
          </a:p>
          <a:p>
            <a:r>
              <a:rPr lang="fa-IR" dirty="0">
                <a:cs typeface="B Nazanin" pitchFamily="2" charset="-78"/>
              </a:rPr>
              <a:t>شبکه های حسگر بی سیم و بررسی الگوریتم های آن</a:t>
            </a:r>
            <a:endParaRPr lang="en-US" dirty="0">
              <a:cs typeface="B Nazanin" pitchFamily="2" charset="-78"/>
            </a:endParaRPr>
          </a:p>
          <a:p>
            <a:endParaRPr lang="fa-IR" dirty="0">
              <a:cs typeface="B Nazanin" pitchFamily="2" charset="-78"/>
            </a:endParaRPr>
          </a:p>
          <a:p>
            <a:endParaRPr lang="fa-IR" dirty="0">
              <a:cs typeface="B Nazanin" pitchFamily="2" charset="-78"/>
            </a:endParaRPr>
          </a:p>
          <a:p>
            <a:pPr marL="0" indent="0">
              <a:buNone/>
            </a:pPr>
            <a:r>
              <a:rPr lang="fa-IR" dirty="0">
                <a:cs typeface="B Nazanin" pitchFamily="2" charset="-78"/>
              </a:rPr>
              <a:t>                         </a:t>
            </a:r>
          </a:p>
          <a:p>
            <a:endParaRPr lang="fa-IR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8204-C347-4276-9AD2-E4F47B219F0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گرداوری: مهندس ابراهیم رضاپور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81E5A2-F8A1-4B3B-9ADC-6A7EB9952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2بخش-مهندسی اینترنت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439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…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ه) محاسبه مسیرهای جدید</a:t>
            </a:r>
          </a:p>
          <a:p>
            <a:pPr lvl="1"/>
            <a:r>
              <a:rPr lang="fa-IR" dirty="0">
                <a:cs typeface="B Nazanin" pitchFamily="2" charset="-78"/>
              </a:rPr>
              <a:t>تشکیل ساختمان داده گراف</a:t>
            </a:r>
          </a:p>
          <a:p>
            <a:pPr lvl="1"/>
            <a:r>
              <a:rPr lang="fa-IR" dirty="0">
                <a:cs typeface="B Nazanin" pitchFamily="2" charset="-78"/>
              </a:rPr>
              <a:t>استفاده از الگوریتم دایجسترا</a:t>
            </a:r>
          </a:p>
          <a:p>
            <a:pPr lvl="1"/>
            <a:endParaRPr lang="fa-IR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8204-C347-4276-9AD2-E4F47B219F0A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301991"/>
              </p:ext>
            </p:extLst>
          </p:nvPr>
        </p:nvGraphicFramePr>
        <p:xfrm>
          <a:off x="6947445" y="4226967"/>
          <a:ext cx="1656184" cy="18542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28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A</a:t>
                      </a:r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dirty="0" err="1"/>
                        <a:t>Seq</a:t>
                      </a:r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Age</a:t>
                      </a:r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4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b</a:t>
                      </a:r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5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e</a:t>
                      </a:r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Hexagon 5"/>
          <p:cNvSpPr/>
          <p:nvPr/>
        </p:nvSpPr>
        <p:spPr bwMode="auto">
          <a:xfrm>
            <a:off x="970781" y="3218855"/>
            <a:ext cx="3240360" cy="2952328"/>
          </a:xfrm>
          <a:prstGeom prst="hexagon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Straight Connector 7"/>
          <p:cNvCxnSpPr>
            <a:stCxn id="6" idx="4"/>
            <a:endCxn id="6" idx="1"/>
          </p:cNvCxnSpPr>
          <p:nvPr/>
        </p:nvCxnSpPr>
        <p:spPr bwMode="auto">
          <a:xfrm>
            <a:off x="1708863" y="3218856"/>
            <a:ext cx="1764196" cy="29523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>
            <a:stCxn id="6" idx="5"/>
            <a:endCxn id="6" idx="2"/>
          </p:cNvCxnSpPr>
          <p:nvPr/>
        </p:nvCxnSpPr>
        <p:spPr bwMode="auto">
          <a:xfrm flipH="1">
            <a:off x="1708863" y="3218856"/>
            <a:ext cx="1764196" cy="29523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ectangle 10"/>
          <p:cNvSpPr/>
          <p:nvPr/>
        </p:nvSpPr>
        <p:spPr>
          <a:xfrm>
            <a:off x="178693" y="4233354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3497" y="2295525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295" y="6387207"/>
            <a:ext cx="64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9364" y="3345825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7127" y="518981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گرداوری: مهندس ابراهیم رضاپور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2بخش-مهندسی اینترنت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176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الگوریتم های </a:t>
            </a:r>
            <a:r>
              <a:rPr lang="en-US" dirty="0"/>
              <a:t>DV</a:t>
            </a:r>
            <a:r>
              <a:rPr lang="fa-IR" dirty="0"/>
              <a:t> یا بردار فاصله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>
                <a:cs typeface="B Nazanin" pitchFamily="2" charset="-78"/>
              </a:rPr>
              <a:t>به کل اطلاعات شبکه نیاز ندارند.</a:t>
            </a:r>
          </a:p>
          <a:p>
            <a:pPr algn="r"/>
            <a:r>
              <a:rPr lang="en-US" sz="3200" dirty="0">
                <a:cs typeface="B Nazanin" pitchFamily="2" charset="-78"/>
              </a:rPr>
              <a:t>DV | RIP | Bellman Ford | Ford </a:t>
            </a:r>
            <a:r>
              <a:rPr lang="en-US" sz="3200" dirty="0" err="1">
                <a:cs typeface="B Nazanin" pitchFamily="2" charset="-78"/>
              </a:rPr>
              <a:t>Forkerson</a:t>
            </a:r>
            <a:r>
              <a:rPr lang="en-US" sz="3200" dirty="0">
                <a:cs typeface="B Nazanin" pitchFamily="2" charset="-78"/>
              </a:rPr>
              <a:t> routing</a:t>
            </a:r>
            <a:endParaRPr lang="fa-IR" sz="3200" dirty="0">
              <a:cs typeface="B Nazanin" pitchFamily="2" charset="-78"/>
            </a:endParaRPr>
          </a:p>
          <a:p>
            <a:pPr algn="r"/>
            <a:r>
              <a:rPr lang="fa-IR" sz="3200" dirty="0">
                <a:cs typeface="B Nazanin" pitchFamily="2" charset="-78"/>
              </a:rPr>
              <a:t>روش کار:</a:t>
            </a:r>
          </a:p>
          <a:p>
            <a:pPr lvl="1"/>
            <a:r>
              <a:rPr lang="fa-IR" sz="2800" dirty="0">
                <a:cs typeface="B Nazanin" pitchFamily="2" charset="-78"/>
              </a:rPr>
              <a:t>محاسبه مسیر و درج در جدول(همانند </a:t>
            </a:r>
            <a:r>
              <a:rPr lang="en-US" sz="2800" dirty="0" err="1">
                <a:cs typeface="B Nazanin" pitchFamily="2" charset="-78"/>
              </a:rPr>
              <a:t>ls</a:t>
            </a:r>
            <a:r>
              <a:rPr lang="fa-IR" sz="2800" dirty="0">
                <a:cs typeface="B Nazanin" pitchFamily="2" charset="-78"/>
              </a:rPr>
              <a:t>)</a:t>
            </a:r>
          </a:p>
          <a:p>
            <a:pPr lvl="1"/>
            <a:r>
              <a:rPr lang="fa-IR" sz="2800" dirty="0">
                <a:cs typeface="B Nazanin" pitchFamily="2" charset="-78"/>
              </a:rPr>
              <a:t>عدم ارتباط مسقیم = بی نهایت</a:t>
            </a:r>
          </a:p>
          <a:p>
            <a:pPr lvl="1"/>
            <a:r>
              <a:rPr lang="fa-IR" sz="2800" dirty="0">
                <a:cs typeface="B Nazanin" pitchFamily="2" charset="-78"/>
              </a:rPr>
              <a:t>ارسال ستون هزینه از جدول به مسیریاب های </a:t>
            </a:r>
            <a:r>
              <a:rPr lang="fa-IR" sz="2800" u="sng" dirty="0">
                <a:cs typeface="B Nazanin" pitchFamily="2" charset="-78"/>
              </a:rPr>
              <a:t>مجاور </a:t>
            </a:r>
            <a:r>
              <a:rPr lang="fa-IR" sz="2800" dirty="0">
                <a:cs typeface="B Nazanin" pitchFamily="2" charset="-78"/>
              </a:rPr>
              <a:t>ر بازه زمانی مشخص</a:t>
            </a:r>
          </a:p>
          <a:p>
            <a:pPr lvl="1"/>
            <a:r>
              <a:rPr lang="fa-IR" sz="2800" dirty="0">
                <a:cs typeface="B Nazanin" pitchFamily="2" charset="-78"/>
              </a:rPr>
              <a:t>آپدیت کردن جدول مسیریابی با دریافت اطلاعات جدول جدید از همسایه</a:t>
            </a:r>
          </a:p>
          <a:p>
            <a:pPr marL="506413" lvl="1" indent="0">
              <a:buNone/>
            </a:pPr>
            <a:endParaRPr lang="fa-IR" sz="2800" dirty="0">
              <a:cs typeface="B Nazanin" pitchFamily="2" charset="-78"/>
            </a:endParaRPr>
          </a:p>
          <a:p>
            <a:pPr lvl="1"/>
            <a:endParaRPr lang="fa-IR" sz="28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8204-C347-4276-9AD2-E4F47B219F0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گرداوری: مهندس ابراهیم رضاپور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2بخش-مهندسی اینترنت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536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مثال 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8204-C347-4276-9AD2-E4F47B219F0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گرداوری: مهندس ابراهیم رضاپور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2بخش-مهندسی اینترنت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470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>
                <a:cs typeface="B Nazanin" pitchFamily="2" charset="-78"/>
              </a:rPr>
              <a:t>مشکلات این الگوریتم:</a:t>
            </a:r>
          </a:p>
          <a:p>
            <a:pPr lvl="1"/>
            <a:r>
              <a:rPr lang="fa-IR" dirty="0">
                <a:cs typeface="B Nazanin" pitchFamily="2" charset="-78"/>
              </a:rPr>
              <a:t>عدم همگرایی سریع جداول هنگام خرابی یک مسیر</a:t>
            </a:r>
          </a:p>
          <a:p>
            <a:pPr lvl="1"/>
            <a:r>
              <a:rPr lang="fa-IR" dirty="0">
                <a:cs typeface="B Nazanin" pitchFamily="2" charset="-78"/>
              </a:rPr>
              <a:t>مشکل شمارش تا بی نهایت</a:t>
            </a:r>
          </a:p>
          <a:p>
            <a:pPr marL="506413" lvl="1" indent="0">
              <a:buNone/>
            </a:pPr>
            <a:r>
              <a:rPr lang="fa-IR" dirty="0">
                <a:cs typeface="B Nazanin" pitchFamily="2" charset="-78"/>
              </a:rPr>
              <a:t>راه حل:</a:t>
            </a:r>
          </a:p>
          <a:p>
            <a:pPr marL="506413" lvl="1" indent="0">
              <a:buNone/>
            </a:pPr>
            <a:r>
              <a:rPr lang="fa-IR" dirty="0">
                <a:cs typeface="B Nazanin" pitchFamily="2" charset="-78"/>
              </a:rPr>
              <a:t>	عدم ارسال هزینه به آنهایی که قطعا باید از همان مسیریاب بگذرند بعبارتی آنرا بی نهایت اعلام می کند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8204-C347-4276-9AD2-E4F47B219F0A}" type="slidenum">
              <a:rPr lang="en-US" smtClean="0"/>
              <a:pPr/>
              <a:t>23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002313" y="5019055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1594143" y="5019055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2194917" y="5019055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2795691" y="5019055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1402829" y="5163071"/>
            <a:ext cx="504056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dirty="0" err="1"/>
              <a:t>Nf</a:t>
            </a:r>
            <a:endParaRPr lang="en-US" sz="1800" dirty="0"/>
          </a:p>
          <a:p>
            <a:r>
              <a:rPr lang="en-US" sz="1800" dirty="0"/>
              <a:t>1</a:t>
            </a:r>
          </a:p>
          <a:p>
            <a:r>
              <a:rPr lang="en-US" sz="1800" dirty="0"/>
              <a:t>1</a:t>
            </a:r>
          </a:p>
          <a:p>
            <a:r>
              <a:rPr lang="en-US" sz="1800" dirty="0"/>
              <a:t>1</a:t>
            </a:r>
          </a:p>
          <a:p>
            <a:r>
              <a:rPr lang="en-US" sz="1800" dirty="0"/>
              <a:t>1</a:t>
            </a:r>
            <a:endParaRPr lang="fa-IR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2050901" y="5091063"/>
            <a:ext cx="504056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dirty="0" err="1"/>
              <a:t>Nf</a:t>
            </a:r>
            <a:endParaRPr lang="en-US" sz="1800" dirty="0"/>
          </a:p>
          <a:p>
            <a:r>
              <a:rPr lang="en-US" sz="1800" dirty="0" err="1"/>
              <a:t>Nf</a:t>
            </a:r>
            <a:endParaRPr lang="en-US" sz="1800" dirty="0"/>
          </a:p>
          <a:p>
            <a:r>
              <a:rPr lang="en-US" sz="1800" dirty="0"/>
              <a:t>2</a:t>
            </a:r>
          </a:p>
          <a:p>
            <a:r>
              <a:rPr lang="en-US" sz="1800" dirty="0"/>
              <a:t>2</a:t>
            </a:r>
          </a:p>
          <a:p>
            <a:r>
              <a:rPr lang="en-US" sz="1800" dirty="0"/>
              <a:t>2</a:t>
            </a:r>
            <a:endParaRPr lang="fa-IR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2554957" y="5125903"/>
            <a:ext cx="504056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dirty="0" err="1"/>
              <a:t>Nf</a:t>
            </a:r>
            <a:endParaRPr lang="en-US" sz="1800" dirty="0"/>
          </a:p>
          <a:p>
            <a:r>
              <a:rPr lang="en-US" sz="1800" dirty="0" err="1"/>
              <a:t>Nf</a:t>
            </a:r>
            <a:endParaRPr lang="en-US" sz="1800" dirty="0"/>
          </a:p>
          <a:p>
            <a:r>
              <a:rPr lang="en-US" sz="1800" dirty="0" err="1"/>
              <a:t>Nf</a:t>
            </a:r>
            <a:endParaRPr lang="en-US" sz="1800" dirty="0"/>
          </a:p>
          <a:p>
            <a:r>
              <a:rPr lang="en-US" sz="1800" dirty="0"/>
              <a:t>3</a:t>
            </a:r>
          </a:p>
          <a:p>
            <a:r>
              <a:rPr lang="en-US" sz="1800" dirty="0"/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32402" y="5181328"/>
            <a:ext cx="504056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dirty="0" err="1"/>
              <a:t>Nf</a:t>
            </a:r>
            <a:endParaRPr lang="en-US" sz="1800" dirty="0"/>
          </a:p>
          <a:p>
            <a:r>
              <a:rPr lang="en-US" sz="1800" dirty="0" err="1"/>
              <a:t>Nf</a:t>
            </a:r>
            <a:endParaRPr lang="en-US" sz="1800" dirty="0"/>
          </a:p>
          <a:p>
            <a:r>
              <a:rPr lang="en-US" sz="1800" dirty="0" err="1"/>
              <a:t>Nf</a:t>
            </a:r>
            <a:endParaRPr lang="en-US" sz="1800" dirty="0"/>
          </a:p>
          <a:p>
            <a:r>
              <a:rPr lang="en-US" sz="1800" dirty="0" err="1"/>
              <a:t>Nf</a:t>
            </a:r>
            <a:endParaRPr lang="en-US" sz="1800" dirty="0"/>
          </a:p>
          <a:p>
            <a:r>
              <a:rPr lang="en-US" sz="1800" dirty="0"/>
              <a:t>4</a:t>
            </a:r>
            <a:endParaRPr lang="fa-IR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898773" y="4514999"/>
            <a:ext cx="3555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b="1" dirty="0"/>
              <a:t>A</a:t>
            </a:r>
            <a:endParaRPr lang="fa-IR" sz="1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470593" y="4514999"/>
            <a:ext cx="4115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b="1" dirty="0"/>
              <a:t>B</a:t>
            </a:r>
            <a:endParaRPr lang="fa-IR" sz="1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999359" y="4514999"/>
            <a:ext cx="4115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b="1" dirty="0"/>
              <a:t>C</a:t>
            </a:r>
            <a:endParaRPr lang="fa-IR" sz="1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606955" y="4514999"/>
            <a:ext cx="4115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b="1" dirty="0"/>
              <a:t>D</a:t>
            </a:r>
            <a:endParaRPr lang="fa-IR" sz="1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165964" y="4514999"/>
            <a:ext cx="4115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b="1" dirty="0"/>
              <a:t>E</a:t>
            </a:r>
            <a:endParaRPr lang="fa-IR" sz="18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گرداوری: مهندس ابراهیم رضاپور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2بخش-مهندسی اینترنت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5366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مسیریابی سلسله مراتبی </a:t>
            </a:r>
            <a:r>
              <a:rPr lang="en-US" sz="40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Hierarchical</a:t>
            </a:r>
            <a:r>
              <a:rPr lang="fa-IR" sz="4000" dirty="0">
                <a:solidFill>
                  <a:schemeClr val="tx1"/>
                </a:solidFill>
              </a:rPr>
              <a:t>          جلسه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با افزایش اندازه شبکه بیشتر مطرح می شود(نظیر اینترنت)</a:t>
            </a:r>
          </a:p>
          <a:p>
            <a:r>
              <a:rPr lang="fa-IR" dirty="0"/>
              <a:t>مثال: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8204-C347-4276-9AD2-E4F47B219F0A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گرداوری: مهندس ابراهیم رضاپور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2بخش-مهندسی اینترنت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683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>
                <a:cs typeface="B Nazanin" pitchFamily="2" charset="-78"/>
              </a:rPr>
              <a:t>مفروضات: 720 مسیریاب</a:t>
            </a:r>
          </a:p>
          <a:p>
            <a:r>
              <a:rPr lang="fa-IR" dirty="0">
                <a:cs typeface="B Nazanin" pitchFamily="2" charset="-78"/>
              </a:rPr>
              <a:t>به روش </a:t>
            </a:r>
            <a:r>
              <a:rPr lang="en-US" dirty="0" err="1">
                <a:cs typeface="B Nazanin" pitchFamily="2" charset="-78"/>
              </a:rPr>
              <a:t>Dv</a:t>
            </a:r>
            <a:r>
              <a:rPr lang="fa-IR" dirty="0">
                <a:cs typeface="B Nazanin" pitchFamily="2" charset="-78"/>
              </a:rPr>
              <a:t> (بدون سلسه مراتبی):1دسته= ناحیه =720 رکورد</a:t>
            </a:r>
          </a:p>
          <a:p>
            <a:r>
              <a:rPr lang="fa-IR" dirty="0">
                <a:cs typeface="B Nazanin" pitchFamily="2" charset="-78"/>
              </a:rPr>
              <a:t>سلسه مراتبی 2سطحی= 1دسته= 24 ناحیه =30 مسیریاب=53 رکورد</a:t>
            </a:r>
          </a:p>
          <a:p>
            <a:r>
              <a:rPr lang="fa-IR" dirty="0">
                <a:cs typeface="B Nazanin" pitchFamily="2" charset="-78"/>
              </a:rPr>
              <a:t>سلسه مراتبی 3سطحی :8دسته =9 ناحیه =10مسیریاب=25 رکورد</a:t>
            </a:r>
          </a:p>
          <a:p>
            <a:r>
              <a:rPr lang="fa-IR" dirty="0">
                <a:cs typeface="B Nazanin" pitchFamily="2" charset="-78"/>
              </a:rPr>
              <a:t>...</a:t>
            </a:r>
          </a:p>
          <a:p>
            <a:pPr marL="0" indent="0" algn="ctr">
              <a:buNone/>
            </a:pPr>
            <a:r>
              <a:rPr lang="fa-IR" sz="3200" dirty="0">
                <a:cs typeface="B Titr" pitchFamily="2" charset="-78"/>
              </a:rPr>
              <a:t>بنابراین: هر </a:t>
            </a:r>
            <a:r>
              <a:rPr lang="fa-IR" sz="3200">
                <a:cs typeface="B Titr" pitchFamily="2" charset="-78"/>
              </a:rPr>
              <a:t>چه تعداد سطوح در این روش </a:t>
            </a:r>
            <a:r>
              <a:rPr lang="fa-IR" sz="3200" dirty="0">
                <a:cs typeface="B Titr" pitchFamily="2" charset="-78"/>
              </a:rPr>
              <a:t>افزایش  یابد، تعداد رکوردها کم واز طرفی پیچیدگی بیشتر خواهد شد</a:t>
            </a:r>
          </a:p>
          <a:p>
            <a:endParaRPr lang="fa-IR" dirty="0">
              <a:cs typeface="B Nazanin" pitchFamily="2" charset="-78"/>
            </a:endParaRPr>
          </a:p>
          <a:p>
            <a:endParaRPr lang="fa-IR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8204-C347-4276-9AD2-E4F47B219F0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گرداوری: مهندس ابراهیم رضاپور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2بخش-مهندسی اینترنت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3742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مسیریابی در اینترنت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>
                <a:cs typeface="B Nazanin" pitchFamily="2" charset="-78"/>
              </a:rPr>
              <a:t>شبکه های خودمختار یا </a:t>
            </a:r>
            <a:r>
              <a:rPr lang="en-US" dirty="0">
                <a:cs typeface="B Nazanin" pitchFamily="2" charset="-78"/>
              </a:rPr>
              <a:t>Autonomous (AS)</a:t>
            </a:r>
            <a:r>
              <a:rPr lang="fa-IR" dirty="0">
                <a:cs typeface="B Nazanin" pitchFamily="2" charset="-78"/>
              </a:rPr>
              <a:t>:</a:t>
            </a:r>
          </a:p>
          <a:p>
            <a:r>
              <a:rPr lang="fa-IR" dirty="0">
                <a:cs typeface="B Nazanin" pitchFamily="2" charset="-78"/>
              </a:rPr>
              <a:t>تحت نظارت و سرپرستی یک مجموعه بوده مثل:</a:t>
            </a:r>
          </a:p>
          <a:p>
            <a:pPr lvl="1"/>
            <a:r>
              <a:rPr lang="fa-IR" dirty="0">
                <a:cs typeface="B Nazanin" pitchFamily="2" charset="-78"/>
              </a:rPr>
              <a:t>اینترنت: مجموعه </a:t>
            </a:r>
            <a:r>
              <a:rPr lang="en-US" dirty="0">
                <a:cs typeface="B Nazanin" pitchFamily="2" charset="-78"/>
              </a:rPr>
              <a:t>As</a:t>
            </a:r>
            <a:r>
              <a:rPr lang="fa-IR" dirty="0">
                <a:cs typeface="B Nazanin" pitchFamily="2" charset="-78"/>
              </a:rPr>
              <a:t> ها</a:t>
            </a:r>
          </a:p>
          <a:p>
            <a:pPr lvl="1"/>
            <a:r>
              <a:rPr lang="fa-IR" dirty="0">
                <a:cs typeface="B Nazanin" pitchFamily="2" charset="-78"/>
              </a:rPr>
              <a:t>شبکه دانشگاه تهران: </a:t>
            </a:r>
            <a:r>
              <a:rPr lang="en-US" dirty="0">
                <a:cs typeface="B Nazanin" pitchFamily="2" charset="-78"/>
              </a:rPr>
              <a:t>AS</a:t>
            </a:r>
            <a:r>
              <a:rPr lang="fa-IR" dirty="0">
                <a:cs typeface="B Nazanin" pitchFamily="2" charset="-78"/>
              </a:rPr>
              <a:t> خصوصی</a:t>
            </a:r>
          </a:p>
          <a:p>
            <a:r>
              <a:rPr lang="fa-IR" dirty="0">
                <a:cs typeface="B Nazanin" pitchFamily="2" charset="-78"/>
              </a:rPr>
              <a:t>یادآوری:</a:t>
            </a:r>
          </a:p>
          <a:p>
            <a:pPr lvl="1"/>
            <a:r>
              <a:rPr lang="fa-IR" dirty="0">
                <a:cs typeface="B Nazanin" pitchFamily="2" charset="-78"/>
              </a:rPr>
              <a:t>هردانشکده دردانشگاه یک </a:t>
            </a:r>
            <a:r>
              <a:rPr lang="en-US" dirty="0" err="1">
                <a:cs typeface="B Nazanin" pitchFamily="2" charset="-78"/>
              </a:rPr>
              <a:t>Lan</a:t>
            </a:r>
            <a:r>
              <a:rPr lang="fa-IR" dirty="0">
                <a:cs typeface="B Nazanin" pitchFamily="2" charset="-78"/>
              </a:rPr>
              <a:t> داردکه بوسیله روتربهم متصل اند</a:t>
            </a:r>
          </a:p>
          <a:p>
            <a:pPr lvl="1"/>
            <a:r>
              <a:rPr lang="fa-IR" dirty="0">
                <a:cs typeface="B Nazanin" pitchFamily="2" charset="-78"/>
              </a:rPr>
              <a:t>روترهای متصل به اینترنت دارای </a:t>
            </a:r>
            <a:r>
              <a:rPr lang="en-US" dirty="0" err="1">
                <a:cs typeface="B Nazanin" pitchFamily="2" charset="-78"/>
              </a:rPr>
              <a:t>Ip</a:t>
            </a:r>
            <a:r>
              <a:rPr lang="en-US" dirty="0">
                <a:cs typeface="B Nazanin" pitchFamily="2" charset="-78"/>
              </a:rPr>
              <a:t> Valid</a:t>
            </a:r>
            <a:endParaRPr lang="fa-IR" dirty="0">
              <a:cs typeface="B Nazanin" pitchFamily="2" charset="-78"/>
            </a:endParaRPr>
          </a:p>
          <a:p>
            <a:pPr lvl="1"/>
            <a:r>
              <a:rPr lang="fa-IR" dirty="0">
                <a:cs typeface="B Nazanin" pitchFamily="2" charset="-78"/>
              </a:rPr>
              <a:t>جهت استفاده از اینترنت می بایست به روترها با </a:t>
            </a:r>
            <a:r>
              <a:rPr lang="en-US" dirty="0" err="1">
                <a:cs typeface="B Nazanin" pitchFamily="2" charset="-78"/>
              </a:rPr>
              <a:t>Ipvalid</a:t>
            </a:r>
            <a:r>
              <a:rPr lang="fa-IR" dirty="0">
                <a:cs typeface="B Nazanin" pitchFamily="2" charset="-78"/>
              </a:rPr>
              <a:t> ارجاع کرد</a:t>
            </a:r>
          </a:p>
          <a:p>
            <a:endParaRPr lang="fa-IR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8204-C347-4276-9AD2-E4F47B219F0A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گرداوری: مهندس ابراهیم رضاپور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2بخش-مهندسی اینترنت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9525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…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cs typeface="B Nazanin" pitchFamily="2" charset="-78"/>
              </a:rPr>
              <a:t>Border Gateway</a:t>
            </a:r>
            <a:r>
              <a:rPr lang="fa-IR" sz="3200" dirty="0">
                <a:cs typeface="B Nazanin" pitchFamily="2" charset="-78"/>
              </a:rPr>
              <a:t>:دروازه مرزی: روترهایی  متصل به اینترنت </a:t>
            </a:r>
          </a:p>
          <a:p>
            <a:pPr marL="0" indent="0">
              <a:buNone/>
            </a:pPr>
            <a:r>
              <a:rPr lang="en-US" sz="3200" dirty="0">
                <a:cs typeface="B Nazanin" pitchFamily="2" charset="-78"/>
              </a:rPr>
              <a:t>Interior Gateway</a:t>
            </a:r>
            <a:r>
              <a:rPr lang="fa-IR" sz="3200" dirty="0">
                <a:cs typeface="B Nazanin" pitchFamily="2" charset="-78"/>
              </a:rPr>
              <a:t>:دوازه های داخلی:روترهایی که بین شبکه های </a:t>
            </a:r>
            <a:r>
              <a:rPr lang="en-US" sz="3200" dirty="0" err="1">
                <a:cs typeface="B Nazanin" pitchFamily="2" charset="-78"/>
              </a:rPr>
              <a:t>Lan</a:t>
            </a:r>
            <a:r>
              <a:rPr lang="fa-IR" sz="3200" dirty="0">
                <a:cs typeface="B Nazanin" pitchFamily="2" charset="-78"/>
              </a:rPr>
              <a:t> </a:t>
            </a:r>
          </a:p>
          <a:p>
            <a:pPr marL="0" indent="0">
              <a:buNone/>
            </a:pPr>
            <a:r>
              <a:rPr lang="fa-IR" sz="3200" dirty="0">
                <a:cs typeface="B Nazanin" pitchFamily="2" charset="-78"/>
              </a:rPr>
              <a:t>شکل:</a:t>
            </a:r>
          </a:p>
          <a:p>
            <a:pPr marL="0" indent="0">
              <a:buNone/>
            </a:pPr>
            <a:endParaRPr lang="fa-IR" sz="3200" dirty="0">
              <a:cs typeface="B Nazanin" pitchFamily="2" charset="-78"/>
            </a:endParaRPr>
          </a:p>
          <a:p>
            <a:pPr marL="0" indent="0">
              <a:buNone/>
            </a:pPr>
            <a:endParaRPr lang="fa-IR" sz="3200" dirty="0">
              <a:cs typeface="B Nazanin" pitchFamily="2" charset="-78"/>
            </a:endParaRPr>
          </a:p>
          <a:p>
            <a:pPr marL="0" indent="0">
              <a:buNone/>
            </a:pPr>
            <a:endParaRPr lang="fa-IR" sz="3200" dirty="0">
              <a:cs typeface="B Nazanin" pitchFamily="2" charset="-78"/>
            </a:endParaRPr>
          </a:p>
          <a:p>
            <a:pPr marL="0" indent="0">
              <a:buNone/>
            </a:pPr>
            <a:endParaRPr lang="fa-IR" sz="3200" dirty="0">
              <a:cs typeface="B Nazanin" pitchFamily="2" charset="-78"/>
            </a:endParaRPr>
          </a:p>
          <a:p>
            <a:pPr marL="0" indent="0">
              <a:buNone/>
            </a:pPr>
            <a:endParaRPr lang="fa-IR" sz="3200" dirty="0">
              <a:cs typeface="B Nazanin" pitchFamily="2" charset="-78"/>
            </a:endParaRPr>
          </a:p>
          <a:p>
            <a:pPr marL="0" indent="0" algn="ctr">
              <a:buNone/>
            </a:pPr>
            <a:r>
              <a:rPr lang="fa-IR" sz="3200" b="1" dirty="0">
                <a:cs typeface="B Nazanin" pitchFamily="2" charset="-78"/>
              </a:rPr>
              <a:t>3بار عمل مسیریابی نیاز است.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8204-C347-4276-9AD2-E4F47B219F0A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گرداوری: مهندس ابراهیم رضاپور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2بخش-مهندسی اینترنت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6760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پروتکل های مسیریابی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>
                <a:cs typeface="B Nazanin" pitchFamily="2" charset="-78"/>
              </a:rPr>
              <a:t>پروتکل </a:t>
            </a:r>
            <a:r>
              <a:rPr lang="en-US" dirty="0">
                <a:cs typeface="B Nazanin" pitchFamily="2" charset="-78"/>
              </a:rPr>
              <a:t>RIP</a:t>
            </a:r>
            <a:r>
              <a:rPr lang="fa-IR" dirty="0">
                <a:cs typeface="B Nazanin" pitchFamily="2" charset="-78"/>
              </a:rPr>
              <a:t> و پروتکل </a:t>
            </a:r>
            <a:r>
              <a:rPr lang="en-US" dirty="0">
                <a:cs typeface="B Nazanin" pitchFamily="2" charset="-78"/>
              </a:rPr>
              <a:t>OSPF</a:t>
            </a:r>
            <a:r>
              <a:rPr lang="fa-IR" dirty="0">
                <a:cs typeface="B Nazanin" pitchFamily="2" charset="-78"/>
              </a:rPr>
              <a:t>(روتر های داخلی)</a:t>
            </a:r>
          </a:p>
          <a:p>
            <a:r>
              <a:rPr lang="fa-IR" dirty="0">
                <a:cs typeface="B Nazanin" pitchFamily="2" charset="-78"/>
              </a:rPr>
              <a:t>پروتکل </a:t>
            </a:r>
            <a:r>
              <a:rPr lang="en-US" dirty="0">
                <a:cs typeface="B Nazanin" pitchFamily="2" charset="-78"/>
              </a:rPr>
              <a:t>BGP</a:t>
            </a:r>
            <a:r>
              <a:rPr lang="fa-IR" dirty="0">
                <a:cs typeface="B Nazanin" pitchFamily="2" charset="-78"/>
              </a:rPr>
              <a:t> (روترهای خارجی)</a:t>
            </a:r>
          </a:p>
          <a:p>
            <a:r>
              <a:rPr lang="en-US" dirty="0">
                <a:cs typeface="B Nazanin" pitchFamily="2" charset="-78"/>
              </a:rPr>
              <a:t>RIP</a:t>
            </a:r>
            <a:r>
              <a:rPr lang="fa-IR" dirty="0">
                <a:cs typeface="B Nazanin" pitchFamily="2" charset="-78"/>
              </a:rPr>
              <a:t>:</a:t>
            </a:r>
          </a:p>
          <a:p>
            <a:pPr lvl="1"/>
            <a:r>
              <a:rPr lang="fa-IR" dirty="0">
                <a:cs typeface="B Nazanin" pitchFamily="2" charset="-78"/>
              </a:rPr>
              <a:t>اولین پروتکل داخلی</a:t>
            </a:r>
          </a:p>
          <a:p>
            <a:pPr lvl="1"/>
            <a:r>
              <a:rPr lang="fa-IR" dirty="0">
                <a:cs typeface="B Nazanin" pitchFamily="2" charset="-78"/>
              </a:rPr>
              <a:t>مبتنی بر </a:t>
            </a:r>
            <a:r>
              <a:rPr lang="en-US" dirty="0">
                <a:cs typeface="B Nazanin" pitchFamily="2" charset="-78"/>
              </a:rPr>
              <a:t>DV</a:t>
            </a:r>
            <a:endParaRPr lang="fa-IR" dirty="0">
              <a:cs typeface="B Nazanin" pitchFamily="2" charset="-78"/>
            </a:endParaRPr>
          </a:p>
          <a:p>
            <a:pPr lvl="1"/>
            <a:r>
              <a:rPr lang="fa-IR" dirty="0">
                <a:cs typeface="B Nazanin" pitchFamily="2" charset="-78"/>
              </a:rPr>
              <a:t>معیار هزینه =تعداد گام</a:t>
            </a:r>
          </a:p>
          <a:p>
            <a:pPr lvl="1"/>
            <a:r>
              <a:rPr lang="fa-IR" dirty="0">
                <a:cs typeface="B Nazanin" pitchFamily="2" charset="-78"/>
              </a:rPr>
              <a:t>مبادله جدول مسیریابی هر 30 ثانیه بین مسیریاب های مجاور</a:t>
            </a:r>
          </a:p>
          <a:p>
            <a:pPr lvl="1"/>
            <a:r>
              <a:rPr lang="fa-IR" dirty="0">
                <a:cs typeface="B Nazanin" pitchFamily="2" charset="-78"/>
              </a:rPr>
              <a:t>مناسب شبکه های کوچک نهایتا 15روتر</a:t>
            </a:r>
          </a:p>
          <a:p>
            <a:pPr lvl="1"/>
            <a:endParaRPr lang="fa-IR" dirty="0">
              <a:cs typeface="B Nazanin" pitchFamily="2" charset="-78"/>
            </a:endParaRPr>
          </a:p>
          <a:p>
            <a:endParaRPr lang="fa-IR" dirty="0">
              <a:cs typeface="B Nazanin" pitchFamily="2" charset="-78"/>
            </a:endParaRPr>
          </a:p>
          <a:p>
            <a:endParaRPr lang="fa-IR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8204-C347-4276-9AD2-E4F47B219F0A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گرداوری: مهندس ابراهیم رضاپور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2بخش-مهندسی اینترنت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0336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>
                <a:cs typeface="B Nazanin" pitchFamily="2" charset="-78"/>
              </a:rPr>
              <a:t>مسریابی هر 30ثانیه در مدل </a:t>
            </a:r>
            <a:r>
              <a:rPr lang="en-US" dirty="0">
                <a:cs typeface="B Nazanin" pitchFamily="2" charset="-78"/>
              </a:rPr>
              <a:t>TCP/IP</a:t>
            </a:r>
            <a:r>
              <a:rPr lang="fa-IR" dirty="0">
                <a:cs typeface="B Nazanin" pitchFamily="2" charset="-78"/>
              </a:rPr>
              <a:t>بین  لایه :</a:t>
            </a:r>
          </a:p>
          <a:p>
            <a:pPr lvl="1"/>
            <a:r>
              <a:rPr lang="fa-IR" dirty="0">
                <a:cs typeface="B Nazanin" pitchFamily="2" charset="-78"/>
              </a:rPr>
              <a:t>دوم (اینترنت؛مسیریابی)و چهارم(کاربردی؛آپدیت مسیریابی)</a:t>
            </a:r>
          </a:p>
          <a:p>
            <a:pPr lvl="1"/>
            <a:r>
              <a:rPr lang="fa-IR" dirty="0">
                <a:cs typeface="B Nazanin" pitchFamily="2" charset="-78"/>
              </a:rPr>
              <a:t>در صورت بزرگ بودن شبکه  وجهت جلوگیری از گم شدن بسته ها بسته ها قطعه بندی می شوند و یا ناحیه بندی و ... (مثل خود اینترنت)</a:t>
            </a:r>
          </a:p>
          <a:p>
            <a:pPr lvl="1"/>
            <a:endParaRPr lang="fa-IR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8204-C347-4276-9AD2-E4F47B219F0A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گرداوری: مهندس ابراهیم رضاپور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2بخش-مهندسی اینترنت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47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>
                <a:cs typeface="B Titr" pitchFamily="2" charset="-78"/>
              </a:rPr>
              <a:t>دیدگاههای شبکه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3200" dirty="0">
                <a:cs typeface="B Nazanin" pitchFamily="2" charset="-78"/>
              </a:rPr>
              <a:t>دیدگاه اول: مدل سازی و ارزیابی سیستم ها</a:t>
            </a:r>
          </a:p>
          <a:p>
            <a:pPr marL="0" indent="0">
              <a:buNone/>
            </a:pPr>
            <a:r>
              <a:rPr lang="fa-IR" sz="3200" dirty="0">
                <a:cs typeface="B Nazanin" pitchFamily="2" charset="-78"/>
              </a:rPr>
              <a:t>			(مدل سازی شبکه های صف)</a:t>
            </a:r>
          </a:p>
          <a:p>
            <a:pPr marL="0" indent="0">
              <a:buNone/>
            </a:pPr>
            <a:r>
              <a:rPr lang="fa-IR" sz="3200" dirty="0">
                <a:cs typeface="B Nazanin" pitchFamily="2" charset="-78"/>
              </a:rPr>
              <a:t>دیدگاه دوم: شبکه های کامپیوتری</a:t>
            </a:r>
          </a:p>
          <a:p>
            <a:pPr marL="0" indent="0">
              <a:buNone/>
            </a:pPr>
            <a:r>
              <a:rPr lang="fa-IR" sz="3200" dirty="0">
                <a:cs typeface="B Nazanin" pitchFamily="2" charset="-78"/>
              </a:rPr>
              <a:t>دیدگاه سوم:محصولات الکترونیکی جدید</a:t>
            </a:r>
          </a:p>
          <a:p>
            <a:pPr marL="0" indent="0">
              <a:buNone/>
            </a:pPr>
            <a:r>
              <a:rPr lang="fa-IR" sz="3200" dirty="0">
                <a:cs typeface="B Nazanin" pitchFamily="2" charset="-78"/>
              </a:rPr>
              <a:t>			(دوربین عکاسی، موبایل و...)</a:t>
            </a:r>
          </a:p>
          <a:p>
            <a:pPr marL="0" indent="0">
              <a:buNone/>
            </a:pPr>
            <a:r>
              <a:rPr lang="fa-IR" sz="3200" dirty="0">
                <a:cs typeface="B Nazanin" pitchFamily="2" charset="-78"/>
              </a:rPr>
              <a:t>			(وجود سیستم </a:t>
            </a:r>
            <a:r>
              <a:rPr lang="en-US" sz="3200" dirty="0">
                <a:cs typeface="B Nazanin" pitchFamily="2" charset="-78"/>
              </a:rPr>
              <a:t>chip(</a:t>
            </a:r>
            <a:r>
              <a:rPr lang="fa-IR" sz="3200" dirty="0">
                <a:cs typeface="B Nazanin" pitchFamily="2" charset="-78"/>
              </a:rPr>
              <a:t>=منابع</a:t>
            </a:r>
            <a:endParaRPr lang="en-US" sz="3200" dirty="0">
              <a:cs typeface="B Nazanin" pitchFamily="2" charset="-78"/>
            </a:endParaRPr>
          </a:p>
          <a:p>
            <a:pPr marL="0" indent="0" algn="r">
              <a:buNone/>
            </a:pPr>
            <a:r>
              <a:rPr lang="en-US" sz="3200" dirty="0">
                <a:cs typeface="B Nazanin" pitchFamily="2" charset="-78"/>
              </a:rPr>
              <a:t>			</a:t>
            </a:r>
            <a:r>
              <a:rPr lang="fa-IR" sz="3200" dirty="0">
                <a:cs typeface="B Nazanin" pitchFamily="2" charset="-78"/>
              </a:rPr>
              <a:t>کاهش کیفیت سرویس</a:t>
            </a:r>
            <a:r>
              <a:rPr lang="en-US" sz="3200" dirty="0" err="1">
                <a:cs typeface="B Nazanin" pitchFamily="2" charset="-78"/>
              </a:rPr>
              <a:t>buttle</a:t>
            </a:r>
            <a:r>
              <a:rPr lang="en-US" sz="3200" dirty="0">
                <a:cs typeface="B Nazanin" pitchFamily="2" charset="-78"/>
              </a:rPr>
              <a:t> neck=</a:t>
            </a:r>
            <a:endParaRPr lang="fa-IR" sz="3200" dirty="0">
              <a:cs typeface="B Nazanin" pitchFamily="2" charset="-78"/>
            </a:endParaRPr>
          </a:p>
          <a:p>
            <a:pPr marL="0" indent="0" algn="r">
              <a:buNone/>
            </a:pPr>
            <a:r>
              <a:rPr lang="fa-IR" sz="3200" dirty="0">
                <a:cs typeface="B Nazanin" pitchFamily="2" charset="-78"/>
              </a:rPr>
              <a:t>			تولید </a:t>
            </a:r>
            <a:r>
              <a:rPr lang="en-US" sz="3200" dirty="0" err="1">
                <a:cs typeface="B Nazanin" pitchFamily="2" charset="-78"/>
              </a:rPr>
              <a:t>NetWork</a:t>
            </a:r>
            <a:r>
              <a:rPr lang="en-US" sz="3200" dirty="0">
                <a:cs typeface="B Nazanin" pitchFamily="2" charset="-78"/>
              </a:rPr>
              <a:t> on chip</a:t>
            </a:r>
            <a:r>
              <a:rPr lang="fa-IR" sz="3200" dirty="0">
                <a:cs typeface="B Nazanin" pitchFamily="2" charset="-78"/>
              </a:rPr>
              <a:t>(تولد روتر)</a:t>
            </a:r>
          </a:p>
          <a:p>
            <a:pPr marL="0" indent="0" algn="r">
              <a:buNone/>
            </a:pPr>
            <a:r>
              <a:rPr lang="fa-IR" sz="3600" dirty="0">
                <a:cs typeface="B Nazanin" pitchFamily="2" charset="-78"/>
              </a:rPr>
              <a:t>                                   </a:t>
            </a:r>
            <a:r>
              <a:rPr lang="fa-IR" sz="2800" dirty="0">
                <a:cs typeface="B Nazanin" pitchFamily="2" charset="-78"/>
              </a:rPr>
              <a:t>- استفاده از انواع توپولوژی ها(مش و...)</a:t>
            </a:r>
          </a:p>
          <a:p>
            <a:pPr marL="0" indent="0" algn="r">
              <a:buNone/>
            </a:pPr>
            <a:r>
              <a:rPr lang="fa-IR" sz="2800" dirty="0">
                <a:cs typeface="B Nazanin" pitchFamily="2" charset="-78"/>
              </a:rPr>
              <a:t>			          - استفاه از </a:t>
            </a:r>
            <a:r>
              <a:rPr lang="en-US" sz="2800" dirty="0" err="1">
                <a:cs typeface="B Nazanin" pitchFamily="2" charset="-78"/>
              </a:rPr>
              <a:t>parallesim</a:t>
            </a:r>
            <a:r>
              <a:rPr lang="fa-IR" sz="2800" dirty="0">
                <a:cs typeface="B Nazanin" pitchFamily="2" charset="-78"/>
              </a:rPr>
              <a:t> به جای </a:t>
            </a:r>
            <a:r>
              <a:rPr lang="en-US" sz="2400" dirty="0">
                <a:cs typeface="B Nazanin" pitchFamily="2" charset="-78"/>
              </a:rPr>
              <a:t>SERIALISM</a:t>
            </a:r>
            <a:endParaRPr lang="fa-IR" dirty="0">
              <a:cs typeface="B Nazanin" pitchFamily="2" charset="-78"/>
            </a:endParaRPr>
          </a:p>
          <a:p>
            <a:endParaRPr lang="fa-IR" dirty="0">
              <a:cs typeface="B Nazanin" pitchFamily="2" charset="-78"/>
            </a:endParaRPr>
          </a:p>
          <a:p>
            <a:pPr marL="0" indent="0">
              <a:buNone/>
            </a:pPr>
            <a:r>
              <a:rPr lang="fa-IR" dirty="0">
                <a:cs typeface="B Nazanin" pitchFamily="2" charset="-78"/>
              </a:rPr>
              <a:t> </a:t>
            </a:r>
            <a:endParaRPr lang="fa-IR" sz="28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8204-C347-4276-9AD2-E4F47B219F0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گرداوری: مهندس ابراهیم رضاپور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D763CE-348D-428A-AF0A-8A303FFEA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2بخش-مهندسی اینترنت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0193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پروتکل </a:t>
            </a:r>
            <a:r>
              <a:rPr lang="en-US" dirty="0"/>
              <a:t>OSPF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3200" dirty="0">
                <a:cs typeface="B Nazanin" pitchFamily="2" charset="-78"/>
              </a:rPr>
              <a:t>استفاده از الگوریتم </a:t>
            </a:r>
            <a:r>
              <a:rPr lang="en-US" sz="3200" dirty="0" err="1">
                <a:cs typeface="B Nazanin" pitchFamily="2" charset="-78"/>
              </a:rPr>
              <a:t>Ls</a:t>
            </a:r>
            <a:r>
              <a:rPr lang="en-US" sz="3200" dirty="0">
                <a:cs typeface="B Nazanin" pitchFamily="2" charset="-78"/>
              </a:rPr>
              <a:t> </a:t>
            </a:r>
            <a:r>
              <a:rPr lang="fa-IR" sz="3200" dirty="0">
                <a:cs typeface="B Nazanin" pitchFamily="2" charset="-78"/>
              </a:rPr>
              <a:t> و عدم وجود مشکل شمارش تا بی نهایت</a:t>
            </a:r>
          </a:p>
          <a:p>
            <a:r>
              <a:rPr lang="fa-IR" sz="3200" dirty="0">
                <a:cs typeface="B Nazanin" pitchFamily="2" charset="-78"/>
              </a:rPr>
              <a:t>در نظر نظر گرفتن چندین معیار هزینه در انتخاب مسیر</a:t>
            </a:r>
          </a:p>
          <a:p>
            <a:r>
              <a:rPr lang="fa-IR" sz="3200" dirty="0">
                <a:cs typeface="B Nazanin" pitchFamily="2" charset="-78"/>
              </a:rPr>
              <a:t>در نظر گرفتن حجم بار و ترافیک</a:t>
            </a:r>
          </a:p>
          <a:p>
            <a:r>
              <a:rPr lang="fa-IR" sz="3200" dirty="0">
                <a:cs typeface="B Nazanin" pitchFamily="2" charset="-78"/>
              </a:rPr>
              <a:t>همگرایی سریعتر  جدول مسیریابی در هنگام خرابی یک مسیریاب</a:t>
            </a:r>
          </a:p>
          <a:p>
            <a:r>
              <a:rPr lang="fa-IR" sz="3200" dirty="0">
                <a:cs typeface="B Nazanin" pitchFamily="2" charset="-78"/>
              </a:rPr>
              <a:t>انتخاب مسیر مناسب برای یک بسته بر اساس </a:t>
            </a:r>
            <a:r>
              <a:rPr lang="en-US" sz="3200" dirty="0">
                <a:cs typeface="B Nazanin" pitchFamily="2" charset="-78"/>
              </a:rPr>
              <a:t>Type of Service</a:t>
            </a:r>
            <a:endParaRPr lang="fa-IR" sz="3200" dirty="0">
              <a:cs typeface="B Nazanin" pitchFamily="2" charset="-78"/>
            </a:endParaRPr>
          </a:p>
          <a:p>
            <a:pPr lvl="1"/>
            <a:r>
              <a:rPr lang="en-US" sz="2800" dirty="0">
                <a:cs typeface="B Nazanin" pitchFamily="2" charset="-78"/>
              </a:rPr>
              <a:t>Type of service</a:t>
            </a:r>
            <a:r>
              <a:rPr lang="fa-IR" sz="2800" dirty="0">
                <a:cs typeface="B Nazanin" pitchFamily="2" charset="-78"/>
              </a:rPr>
              <a:t>(</a:t>
            </a:r>
            <a:r>
              <a:rPr lang="en-US" sz="2800" dirty="0">
                <a:cs typeface="B Nazanin" pitchFamily="2" charset="-78"/>
              </a:rPr>
              <a:t>delay| throughput | reliability ,…</a:t>
            </a:r>
            <a:r>
              <a:rPr lang="fa-IR" sz="2800" dirty="0">
                <a:cs typeface="B Nazanin" pitchFamily="2" charset="-78"/>
              </a:rPr>
              <a:t>)</a:t>
            </a:r>
          </a:p>
          <a:p>
            <a:pPr marL="506413" lvl="1" indent="0">
              <a:buNone/>
            </a:pPr>
            <a:r>
              <a:rPr lang="fa-IR" sz="2800" dirty="0">
                <a:cs typeface="B Nazanin" pitchFamily="2" charset="-78"/>
              </a:rPr>
              <a:t>استفاده از پروتکل </a:t>
            </a:r>
            <a:r>
              <a:rPr lang="en-US" sz="2800" dirty="0" err="1">
                <a:cs typeface="B Nazanin" pitchFamily="2" charset="-78"/>
              </a:rPr>
              <a:t>ip</a:t>
            </a:r>
            <a:r>
              <a:rPr lang="fa-IR" sz="2800" dirty="0">
                <a:cs typeface="B Nazanin" pitchFamily="2" charset="-78"/>
              </a:rPr>
              <a:t> برخلاف </a:t>
            </a:r>
            <a:r>
              <a:rPr lang="en-US" sz="2800" dirty="0">
                <a:cs typeface="B Nazanin" pitchFamily="2" charset="-78"/>
              </a:rPr>
              <a:t>rip</a:t>
            </a:r>
            <a:r>
              <a:rPr lang="fa-IR" sz="2800" dirty="0">
                <a:cs typeface="B Nazanin" pitchFamily="2" charset="-78"/>
              </a:rPr>
              <a:t> که از </a:t>
            </a:r>
            <a:r>
              <a:rPr lang="en-US" sz="2800" dirty="0" err="1">
                <a:cs typeface="B Nazanin" pitchFamily="2" charset="-78"/>
              </a:rPr>
              <a:t>udp</a:t>
            </a:r>
            <a:r>
              <a:rPr lang="fa-IR" sz="2800" dirty="0">
                <a:cs typeface="B Nazanin" pitchFamily="2" charset="-78"/>
              </a:rPr>
              <a:t> استفاده می کند</a:t>
            </a:r>
          </a:p>
          <a:p>
            <a:pPr marL="506413" lvl="1" indent="0">
              <a:buNone/>
            </a:pPr>
            <a:r>
              <a:rPr lang="fa-IR" sz="2800" dirty="0">
                <a:cs typeface="B Nazanin" pitchFamily="2" charset="-78"/>
              </a:rPr>
              <a:t>برقراری </a:t>
            </a:r>
            <a:r>
              <a:rPr lang="en-US" sz="2800" dirty="0" err="1">
                <a:cs typeface="B Nazanin" pitchFamily="2" charset="-78"/>
              </a:rPr>
              <a:t>loadbalancing</a:t>
            </a:r>
            <a:r>
              <a:rPr lang="fa-IR" sz="2800" dirty="0">
                <a:cs typeface="B Nazanin" pitchFamily="2" charset="-78"/>
              </a:rPr>
              <a:t> و موازنه در استفاده از مسیر</a:t>
            </a:r>
          </a:p>
          <a:p>
            <a:pPr marL="506413" lvl="1" indent="0">
              <a:buNone/>
            </a:pPr>
            <a:r>
              <a:rPr lang="fa-IR" sz="2800" dirty="0">
                <a:cs typeface="B Nazanin" pitchFamily="2" charset="-78"/>
              </a:rPr>
              <a:t>پشتیبانی از مسیریابی سلسله مراتبی</a:t>
            </a:r>
          </a:p>
          <a:p>
            <a:pPr marL="506413" lvl="1" indent="0">
              <a:buNone/>
            </a:pPr>
            <a:r>
              <a:rPr lang="fa-IR" sz="2800" dirty="0">
                <a:cs typeface="B Nazanin" pitchFamily="2" charset="-78"/>
              </a:rPr>
              <a:t>قبول جداول مسیریابی فقط در ازای احراز هویت</a:t>
            </a:r>
          </a:p>
          <a:p>
            <a:pPr marL="506413" lvl="1" indent="0">
              <a:buNone/>
            </a:pPr>
            <a:r>
              <a:rPr lang="fa-IR" sz="2800" dirty="0">
                <a:cs typeface="B Nazanin" pitchFamily="2" charset="-78"/>
              </a:rPr>
              <a:t>تقسیم یک شبکه </a:t>
            </a:r>
            <a:r>
              <a:rPr lang="en-US" sz="2800" dirty="0">
                <a:cs typeface="B Nazanin" pitchFamily="2" charset="-78"/>
              </a:rPr>
              <a:t>AS</a:t>
            </a:r>
            <a:r>
              <a:rPr lang="fa-IR" sz="2800" dirty="0">
                <a:cs typeface="B Nazanin" pitchFamily="2" charset="-78"/>
              </a:rPr>
              <a:t> به تعدادی ناحیه و ارسال جداول در هنگام بهنگام سازی</a:t>
            </a:r>
          </a:p>
          <a:p>
            <a:pPr marL="506413" lvl="1" indent="0">
              <a:buNone/>
            </a:pPr>
            <a:endParaRPr lang="fa-IR" sz="2800" dirty="0">
              <a:cs typeface="B Nazanin" pitchFamily="2" charset="-78"/>
            </a:endParaRPr>
          </a:p>
          <a:p>
            <a:pPr marL="506413" lvl="1" indent="0">
              <a:buNone/>
            </a:pPr>
            <a:endParaRPr lang="fa-IR" sz="28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8204-C347-4276-9AD2-E4F47B219F0A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گرداوری: مهندس ابراهیم رضاپور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2بخش-مهندسی اینترنت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3477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>
                <a:cs typeface="B Titr" pitchFamily="2" charset="-78"/>
              </a:rPr>
              <a:t>... مثال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8204-C347-4276-9AD2-E4F47B219F0A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گرداوری: مهندس ابراهیم رضاپور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2بخش-مهندسی اینترنت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9938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>
                <a:cs typeface="B Titr" pitchFamily="2" charset="-78"/>
              </a:rPr>
              <a:t>پروتکل </a:t>
            </a:r>
            <a:r>
              <a:rPr lang="en-US" dirty="0">
                <a:cs typeface="B Titr" pitchFamily="2" charset="-78"/>
              </a:rPr>
              <a:t>BGP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>
                <a:cs typeface="B Nazanin" pitchFamily="2" charset="-78"/>
              </a:rPr>
              <a:t>به جای مبادله جداول مسیریابی به همسایه های مجاور فهرستی از مسیرهای کامل بین دو مسیریاب درشبکه را برای همسایه می فرستد</a:t>
            </a:r>
          </a:p>
          <a:p>
            <a:r>
              <a:rPr lang="fa-IR" dirty="0">
                <a:cs typeface="B Nazanin" pitchFamily="2" charset="-78"/>
              </a:rPr>
              <a:t>عدم وجود مسیر=عدم ارسال به همسایه= مردن=حذف تمام مسیرهایی که از آن مسیریاب می گذرد</a:t>
            </a:r>
          </a:p>
          <a:p>
            <a:pPr lvl="1"/>
            <a:r>
              <a:rPr lang="fa-IR" dirty="0">
                <a:cs typeface="B Nazanin" pitchFamily="2" charset="-78"/>
              </a:rPr>
              <a:t>ارسال پیغام </a:t>
            </a:r>
            <a:r>
              <a:rPr lang="en-US" dirty="0" err="1">
                <a:cs typeface="B Nazanin" pitchFamily="2" charset="-78"/>
              </a:rPr>
              <a:t>KeepAlive</a:t>
            </a:r>
            <a:r>
              <a:rPr lang="fa-IR" dirty="0">
                <a:cs typeface="B Nazanin" pitchFamily="2" charset="-78"/>
              </a:rPr>
              <a:t> جهت اعلان حضور در شبکه</a:t>
            </a:r>
          </a:p>
          <a:p>
            <a:pPr marL="506413" lvl="1" indent="0">
              <a:buNone/>
            </a:pPr>
            <a:endParaRPr lang="fa-IR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8204-C347-4276-9AD2-E4F47B219F0A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گرداوری: مهندس ابراهیم رضاپور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2بخش-مهندسی اینترنت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2640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>
                <a:cs typeface="B Titr" pitchFamily="2" charset="-78"/>
              </a:rPr>
              <a:t>... مثال)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8204-C347-4276-9AD2-E4F47B219F0A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634679"/>
            <a:ext cx="47625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59413" y="1922711"/>
            <a:ext cx="3405098" cy="267765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F</a:t>
            </a:r>
            <a:r>
              <a:rPr lang="en-US" dirty="0">
                <a:sym typeface="Wingdings" pitchFamily="2" charset="2"/>
              </a:rPr>
              <a:t>D</a:t>
            </a:r>
          </a:p>
          <a:p>
            <a:r>
              <a:rPr lang="en-US" dirty="0">
                <a:sym typeface="Wingdings" pitchFamily="2" charset="2"/>
              </a:rPr>
              <a:t>From B: used “BCD”</a:t>
            </a:r>
          </a:p>
          <a:p>
            <a:r>
              <a:rPr lang="en-US" dirty="0">
                <a:sym typeface="Wingdings" pitchFamily="2" charset="2"/>
              </a:rPr>
              <a:t>From G: Used “GCD”</a:t>
            </a:r>
          </a:p>
          <a:p>
            <a:r>
              <a:rPr lang="en-US" dirty="0">
                <a:sym typeface="Wingdings" pitchFamily="2" charset="2"/>
              </a:rPr>
              <a:t>From I: Used “IFGCD”</a:t>
            </a:r>
          </a:p>
          <a:p>
            <a:r>
              <a:rPr lang="en-US" dirty="0">
                <a:sym typeface="Wingdings" pitchFamily="2" charset="2"/>
              </a:rPr>
              <a:t>From E: used “EFGCD”</a:t>
            </a:r>
          </a:p>
          <a:p>
            <a:endParaRPr lang="en-US" dirty="0">
              <a:sym typeface="Wingdings" pitchFamily="2" charset="2"/>
            </a:endParaRPr>
          </a:p>
          <a:p>
            <a:endParaRPr lang="fa-I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گرداوری: مهندس ابراهیم رضاپور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2بخش-مهندسی اینترنت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0760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>
                <a:cs typeface="B Titr" pitchFamily="2" charset="-78"/>
              </a:rPr>
              <a:t>انواع پیام در پروتکل </a:t>
            </a:r>
            <a:r>
              <a:rPr lang="en-US" dirty="0">
                <a:cs typeface="B Titr" pitchFamily="2" charset="-78"/>
              </a:rPr>
              <a:t>BGP</a:t>
            </a:r>
            <a:r>
              <a:rPr lang="fa-IR" dirty="0">
                <a:cs typeface="B Titr" pitchFamily="2" charset="-78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>
                <a:cs typeface="B Nazanin" pitchFamily="2" charset="-78"/>
              </a:rPr>
              <a:t>	پیام </a:t>
            </a:r>
            <a:r>
              <a:rPr lang="en-US" dirty="0">
                <a:cs typeface="B Nazanin" pitchFamily="2" charset="-78"/>
              </a:rPr>
              <a:t>Open</a:t>
            </a:r>
            <a:r>
              <a:rPr lang="fa-IR" dirty="0">
                <a:cs typeface="B Nazanin" pitchFamily="2" charset="-78"/>
              </a:rPr>
              <a:t>:</a:t>
            </a:r>
          </a:p>
          <a:p>
            <a:pPr marL="1014412" lvl="2" indent="0">
              <a:buNone/>
            </a:pPr>
            <a:r>
              <a:rPr lang="fa-IR" dirty="0">
                <a:cs typeface="B Nazanin" pitchFamily="2" charset="-78"/>
              </a:rPr>
              <a:t>- احراز حویت به دیگران(مشابه پیغام </a:t>
            </a:r>
            <a:r>
              <a:rPr lang="en-US" dirty="0">
                <a:cs typeface="B Nazanin" pitchFamily="2" charset="-78"/>
              </a:rPr>
              <a:t>Hello</a:t>
            </a:r>
            <a:r>
              <a:rPr lang="fa-IR" dirty="0">
                <a:cs typeface="B Nazanin" pitchFamily="2" charset="-78"/>
              </a:rPr>
              <a:t>)</a:t>
            </a:r>
          </a:p>
          <a:p>
            <a:pPr marL="506413" lvl="1" indent="0">
              <a:buNone/>
            </a:pPr>
            <a:r>
              <a:rPr lang="fa-IR" dirty="0">
                <a:cs typeface="B Nazanin" pitchFamily="2" charset="-78"/>
              </a:rPr>
              <a:t>پیام </a:t>
            </a:r>
            <a:r>
              <a:rPr lang="en-US" dirty="0">
                <a:cs typeface="B Nazanin" pitchFamily="2" charset="-78"/>
              </a:rPr>
              <a:t>KEEP Alive</a:t>
            </a:r>
            <a:r>
              <a:rPr lang="fa-IR" dirty="0">
                <a:cs typeface="B Nazanin" pitchFamily="2" charset="-78"/>
              </a:rPr>
              <a:t>:</a:t>
            </a:r>
          </a:p>
          <a:p>
            <a:pPr marL="506413" lvl="1" indent="0">
              <a:buNone/>
            </a:pPr>
            <a:r>
              <a:rPr lang="fa-IR" dirty="0">
                <a:cs typeface="B Nazanin" pitchFamily="2" charset="-78"/>
              </a:rPr>
              <a:t>	- پاسخی برای پیام </a:t>
            </a:r>
            <a:r>
              <a:rPr lang="en-US" dirty="0">
                <a:cs typeface="B Nazanin" pitchFamily="2" charset="-78"/>
              </a:rPr>
              <a:t>Open</a:t>
            </a:r>
            <a:r>
              <a:rPr lang="fa-IR" dirty="0">
                <a:cs typeface="B Nazanin" pitchFamily="2" charset="-78"/>
              </a:rPr>
              <a:t> (</a:t>
            </a:r>
            <a:r>
              <a:rPr lang="en-US" dirty="0" err="1">
                <a:cs typeface="B Nazanin" pitchFamily="2" charset="-78"/>
              </a:rPr>
              <a:t>Ack</a:t>
            </a:r>
            <a:r>
              <a:rPr lang="fa-IR" dirty="0">
                <a:cs typeface="B Nazanin" pitchFamily="2" charset="-78"/>
              </a:rPr>
              <a:t>) و</a:t>
            </a:r>
          </a:p>
          <a:p>
            <a:pPr marL="506413" lvl="1" indent="0">
              <a:buNone/>
            </a:pPr>
            <a:r>
              <a:rPr lang="fa-IR" dirty="0">
                <a:cs typeface="B Nazanin" pitchFamily="2" charset="-78"/>
              </a:rPr>
              <a:t>	-اعلام زنده بودن در زمانی که مسیریاب چیزی برای ارسال نداشته</a:t>
            </a:r>
          </a:p>
          <a:p>
            <a:pPr marL="506413" lvl="1" indent="0">
              <a:buNone/>
            </a:pPr>
            <a:r>
              <a:rPr lang="fa-IR" dirty="0">
                <a:cs typeface="B Nazanin" pitchFamily="2" charset="-78"/>
              </a:rPr>
              <a:t>پیام </a:t>
            </a:r>
            <a:r>
              <a:rPr lang="en-US" dirty="0">
                <a:cs typeface="B Nazanin" pitchFamily="2" charset="-78"/>
              </a:rPr>
              <a:t>Notification</a:t>
            </a:r>
            <a:r>
              <a:rPr lang="fa-IR" dirty="0">
                <a:cs typeface="B Nazanin" pitchFamily="2" charset="-78"/>
              </a:rPr>
              <a:t>:</a:t>
            </a:r>
          </a:p>
          <a:p>
            <a:pPr marL="506413" lvl="1" indent="0">
              <a:buNone/>
            </a:pPr>
            <a:r>
              <a:rPr lang="fa-IR" dirty="0">
                <a:cs typeface="B Nazanin" pitchFamily="2" charset="-78"/>
              </a:rPr>
              <a:t>	- عدم تصدیق= ارسال گزارش خرابی از سوی گیرنده</a:t>
            </a:r>
          </a:p>
          <a:p>
            <a:pPr marL="506413" lvl="1" indent="0">
              <a:buNone/>
            </a:pPr>
            <a:r>
              <a:rPr lang="fa-IR" dirty="0">
                <a:cs typeface="B Nazanin" pitchFamily="2" charset="-78"/>
              </a:rPr>
              <a:t>پیام </a:t>
            </a:r>
            <a:r>
              <a:rPr lang="en-US" dirty="0">
                <a:cs typeface="B Nazanin" pitchFamily="2" charset="-78"/>
              </a:rPr>
              <a:t>Update</a:t>
            </a:r>
            <a:r>
              <a:rPr lang="fa-IR" dirty="0">
                <a:cs typeface="B Nazanin" pitchFamily="2" charset="-78"/>
              </a:rPr>
              <a:t>:</a:t>
            </a:r>
          </a:p>
          <a:p>
            <a:pPr marL="506413" lvl="1" indent="0">
              <a:buNone/>
            </a:pPr>
            <a:r>
              <a:rPr lang="fa-IR" dirty="0">
                <a:cs typeface="B Nazanin" pitchFamily="2" charset="-78"/>
              </a:rPr>
              <a:t>	- همان اعلان مسیر جدید است(تغییر مکان گره، تمام شدن باطری...)</a:t>
            </a:r>
          </a:p>
          <a:p>
            <a:pPr marL="506413" lvl="1" indent="0">
              <a:buNone/>
            </a:pPr>
            <a:r>
              <a:rPr lang="fa-IR" dirty="0">
                <a:cs typeface="B Nazanin" pitchFamily="2" charset="-78"/>
              </a:rPr>
              <a:t>	</a:t>
            </a:r>
          </a:p>
          <a:p>
            <a:pPr lvl="1"/>
            <a:endParaRPr lang="fa-IR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8204-C347-4276-9AD2-E4F47B219F0A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گرداوری: مهندس ابراهیم رضاپور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2بخش-مهندسی اینترنت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6689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Wireless </a:t>
            </a:r>
            <a:r>
              <a:rPr lang="en-US" dirty="0" err="1"/>
              <a:t>Lan</a:t>
            </a:r>
            <a:r>
              <a:rPr lang="fa-IR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>
                <a:cs typeface="B Nazanin" pitchFamily="2" charset="-78"/>
              </a:rPr>
              <a:t>تقسیم بندی شبکه های بی سیم:</a:t>
            </a:r>
          </a:p>
          <a:p>
            <a:pPr lvl="1"/>
            <a:r>
              <a:rPr lang="fa-IR" dirty="0">
                <a:cs typeface="B Nazanin" pitchFamily="2" charset="-78"/>
              </a:rPr>
              <a:t>شبکه های بدون ساختار (</a:t>
            </a:r>
            <a:r>
              <a:rPr lang="en-US" dirty="0">
                <a:cs typeface="B Nazanin" pitchFamily="2" charset="-78"/>
              </a:rPr>
              <a:t>Non-Infrastructural net</a:t>
            </a:r>
            <a:r>
              <a:rPr lang="fa-IR" dirty="0">
                <a:cs typeface="B Nazanin" pitchFamily="2" charset="-78"/>
              </a:rPr>
              <a:t>)</a:t>
            </a:r>
          </a:p>
          <a:p>
            <a:pPr lvl="1"/>
            <a:r>
              <a:rPr lang="fa-IR" dirty="0">
                <a:cs typeface="B Nazanin" pitchFamily="2" charset="-78"/>
              </a:rPr>
              <a:t>شبکه های با ساختار (</a:t>
            </a:r>
            <a:r>
              <a:rPr lang="en-US" dirty="0">
                <a:cs typeface="B Nazanin" pitchFamily="2" charset="-78"/>
              </a:rPr>
              <a:t>Infrastructural Net</a:t>
            </a:r>
            <a:r>
              <a:rPr lang="fa-IR" dirty="0">
                <a:cs typeface="B Nazanin" pitchFamily="2" charset="-78"/>
              </a:rPr>
              <a:t>)	</a:t>
            </a:r>
          </a:p>
          <a:p>
            <a:pPr marL="506413" lvl="1" indent="0">
              <a:buNone/>
            </a:pPr>
            <a:r>
              <a:rPr lang="fa-IR" dirty="0">
                <a:cs typeface="B Nazanin" pitchFamily="2" charset="-78"/>
              </a:rPr>
              <a:t>بدون ساختار:</a:t>
            </a:r>
          </a:p>
          <a:p>
            <a:pPr marL="506413" lvl="1" indent="0">
              <a:buNone/>
            </a:pPr>
            <a:r>
              <a:rPr lang="fa-IR" dirty="0">
                <a:cs typeface="B Nazanin" pitchFamily="2" charset="-78"/>
              </a:rPr>
              <a:t>	* زیر ساخت ارتباطی وجود ندارد مثل برق و..(شبکه های سنسور)</a:t>
            </a:r>
          </a:p>
          <a:p>
            <a:pPr marL="506413" lvl="1" indent="0">
              <a:buNone/>
            </a:pPr>
            <a:r>
              <a:rPr lang="fa-IR" dirty="0">
                <a:cs typeface="B Nazanin" pitchFamily="2" charset="-78"/>
              </a:rPr>
              <a:t>	* هر سنسور هردونقش </a:t>
            </a:r>
            <a:r>
              <a:rPr lang="en-US" dirty="0">
                <a:cs typeface="B Nazanin" pitchFamily="2" charset="-78"/>
              </a:rPr>
              <a:t>Workstation</a:t>
            </a:r>
            <a:r>
              <a:rPr lang="fa-IR" dirty="0">
                <a:cs typeface="B Nazanin" pitchFamily="2" charset="-78"/>
              </a:rPr>
              <a:t> و </a:t>
            </a:r>
            <a:r>
              <a:rPr lang="en-US" dirty="0">
                <a:cs typeface="B Nazanin" pitchFamily="2" charset="-78"/>
              </a:rPr>
              <a:t>Router</a:t>
            </a:r>
            <a:r>
              <a:rPr lang="fa-IR" dirty="0">
                <a:cs typeface="B Nazanin" pitchFamily="2" charset="-78"/>
              </a:rPr>
              <a:t> را داراست</a:t>
            </a:r>
          </a:p>
          <a:p>
            <a:pPr marL="506413" lvl="1" indent="0">
              <a:buNone/>
            </a:pPr>
            <a:r>
              <a:rPr lang="fa-IR" dirty="0">
                <a:cs typeface="B Nazanin" pitchFamily="2" charset="-78"/>
              </a:rPr>
              <a:t>شبکه های باساختار:</a:t>
            </a:r>
          </a:p>
          <a:p>
            <a:pPr marL="506413" lvl="1" indent="0">
              <a:buNone/>
            </a:pPr>
            <a:r>
              <a:rPr lang="fa-IR" dirty="0">
                <a:cs typeface="B Nazanin" pitchFamily="2" charset="-78"/>
              </a:rPr>
              <a:t>	* دارای زیرساخت ارتباطی (مثل موبایل و دکل ...)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8204-C347-4276-9AD2-E4F47B219F0A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گرداوری: مهندس ابراهیم رضاپور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2بخش-مهندسی اینترنت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3777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ویژگی های شبکه های بی سیم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>
                <a:cs typeface="B Nazanin" pitchFamily="2" charset="-78"/>
              </a:rPr>
              <a:t>-هزینه کمتر</a:t>
            </a:r>
          </a:p>
          <a:p>
            <a:r>
              <a:rPr lang="fa-IR" dirty="0">
                <a:cs typeface="B Nazanin" pitchFamily="2" charset="-78"/>
              </a:rPr>
              <a:t>نصب آسان</a:t>
            </a:r>
          </a:p>
          <a:p>
            <a:r>
              <a:rPr lang="fa-IR" dirty="0">
                <a:cs typeface="B Nazanin" pitchFamily="2" charset="-78"/>
              </a:rPr>
              <a:t>امنیت قابل قبول</a:t>
            </a:r>
          </a:p>
          <a:p>
            <a:r>
              <a:rPr lang="fa-IR" dirty="0">
                <a:cs typeface="B Nazanin" pitchFamily="2" charset="-78"/>
              </a:rPr>
              <a:t>اصلی ترین هدف(</a:t>
            </a:r>
            <a:r>
              <a:rPr lang="en-US" dirty="0">
                <a:cs typeface="B Nazanin" pitchFamily="2" charset="-78"/>
              </a:rPr>
              <a:t>Cost Efficiency</a:t>
            </a:r>
            <a:r>
              <a:rPr lang="fa-IR" dirty="0">
                <a:cs typeface="B Nazanin" pitchFamily="2" charset="-78"/>
              </a:rPr>
              <a:t>)</a:t>
            </a:r>
          </a:p>
          <a:p>
            <a:endParaRPr lang="fa-IR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8204-C347-4276-9AD2-E4F47B219F0A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گرداوری: مهندس ابراهیم رضاپور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2بخش-مهندسی اینترنت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5887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>
                <a:cs typeface="B Titr" pitchFamily="2" charset="-78"/>
              </a:rPr>
              <a:t>استانداردهای شبکه های بی سیم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>
                <a:cs typeface="B Nazanin" pitchFamily="2" charset="-78"/>
              </a:rPr>
              <a:t>انتقال اطلاعات در شبکه بی سیم</a:t>
            </a:r>
            <a:r>
              <a:rPr lang="en-US" dirty="0">
                <a:cs typeface="B Nazanin" pitchFamily="2" charset="-78"/>
              </a:rPr>
              <a:t>~</a:t>
            </a:r>
            <a:r>
              <a:rPr lang="fa-IR" dirty="0">
                <a:cs typeface="B Nazanin" pitchFamily="2" charset="-78"/>
              </a:rPr>
              <a:t> امواج </a:t>
            </a:r>
            <a:r>
              <a:rPr lang="en-US" dirty="0">
                <a:cs typeface="B Nazanin" pitchFamily="2" charset="-78"/>
              </a:rPr>
              <a:t>AM/FM</a:t>
            </a:r>
            <a:endParaRPr lang="fa-IR" dirty="0">
              <a:cs typeface="B Nazanin" pitchFamily="2" charset="-78"/>
            </a:endParaRPr>
          </a:p>
          <a:p>
            <a:r>
              <a:rPr lang="fa-IR" dirty="0">
                <a:cs typeface="B Nazanin" pitchFamily="2" charset="-78"/>
              </a:rPr>
              <a:t>استانداردها طبق کمیسیون </a:t>
            </a:r>
            <a:r>
              <a:rPr lang="en-US" dirty="0" err="1">
                <a:cs typeface="B Nazanin" pitchFamily="2" charset="-78"/>
              </a:rPr>
              <a:t>Fcc</a:t>
            </a:r>
            <a:r>
              <a:rPr lang="fa-IR" dirty="0">
                <a:cs typeface="B Nazanin" pitchFamily="2" charset="-78"/>
              </a:rPr>
              <a:t>:</a:t>
            </a:r>
          </a:p>
          <a:p>
            <a:pPr lvl="1"/>
            <a:r>
              <a:rPr lang="en-US" dirty="0">
                <a:cs typeface="B Nazanin" pitchFamily="2" charset="-78"/>
              </a:rPr>
              <a:t>802.11</a:t>
            </a:r>
            <a:r>
              <a:rPr lang="fa-IR" dirty="0">
                <a:cs typeface="B Nazanin" pitchFamily="2" charset="-78"/>
              </a:rPr>
              <a:t> (</a:t>
            </a:r>
            <a:r>
              <a:rPr lang="en-US" dirty="0">
                <a:cs typeface="B Nazanin" pitchFamily="2" charset="-78"/>
              </a:rPr>
              <a:t>802.3,802.4</a:t>
            </a:r>
            <a:r>
              <a:rPr lang="fa-IR" dirty="0">
                <a:cs typeface="B Nazanin" pitchFamily="2" charset="-78"/>
              </a:rPr>
              <a:t> برای </a:t>
            </a:r>
            <a:r>
              <a:rPr lang="en-US" dirty="0">
                <a:cs typeface="B Nazanin" pitchFamily="2" charset="-78"/>
              </a:rPr>
              <a:t>token Ring</a:t>
            </a:r>
            <a:r>
              <a:rPr lang="fa-IR" dirty="0">
                <a:cs typeface="B Nazanin" pitchFamily="2" charset="-78"/>
              </a:rPr>
              <a:t> و </a:t>
            </a:r>
            <a:r>
              <a:rPr lang="en-US" dirty="0">
                <a:cs typeface="B Nazanin" pitchFamily="2" charset="-78"/>
              </a:rPr>
              <a:t>BUS</a:t>
            </a:r>
            <a:r>
              <a:rPr lang="fa-IR" dirty="0">
                <a:cs typeface="B Nazanin" pitchFamily="2" charset="-78"/>
              </a:rPr>
              <a:t>)</a:t>
            </a:r>
            <a:endParaRPr lang="en-US" dirty="0">
              <a:cs typeface="B Nazanin" pitchFamily="2" charset="-78"/>
            </a:endParaRPr>
          </a:p>
          <a:p>
            <a:pPr lvl="1"/>
            <a:r>
              <a:rPr lang="en-US" dirty="0">
                <a:cs typeface="B Nazanin" pitchFamily="2" charset="-78"/>
              </a:rPr>
              <a:t>802.16</a:t>
            </a:r>
            <a:r>
              <a:rPr lang="fa-IR" dirty="0">
                <a:cs typeface="B Nazanin" pitchFamily="2" charset="-78"/>
              </a:rPr>
              <a:t> (</a:t>
            </a:r>
            <a:r>
              <a:rPr lang="en-US" dirty="0" err="1">
                <a:cs typeface="B Nazanin" pitchFamily="2" charset="-78"/>
              </a:rPr>
              <a:t>Wimax</a:t>
            </a:r>
            <a:r>
              <a:rPr lang="fa-IR" dirty="0">
                <a:cs typeface="B Nazanin" pitchFamily="2" charset="-78"/>
              </a:rPr>
              <a:t>)</a:t>
            </a:r>
          </a:p>
          <a:p>
            <a:pPr lvl="1"/>
            <a:r>
              <a:rPr lang="en-US" dirty="0">
                <a:cs typeface="B Nazanin" pitchFamily="2" charset="-78"/>
              </a:rPr>
              <a:t>IEEE802.11</a:t>
            </a:r>
            <a:endParaRPr lang="fa-IR" dirty="0">
              <a:cs typeface="B Nazanin" pitchFamily="2" charset="-78"/>
            </a:endParaRPr>
          </a:p>
          <a:p>
            <a:pPr lvl="1"/>
            <a:r>
              <a:rPr lang="en-US" dirty="0">
                <a:cs typeface="B Nazanin" pitchFamily="2" charset="-78"/>
              </a:rPr>
              <a:t>IEEE802.11B</a:t>
            </a:r>
          </a:p>
          <a:p>
            <a:pPr lvl="1"/>
            <a:r>
              <a:rPr lang="en-US" dirty="0">
                <a:cs typeface="B Nazanin" pitchFamily="2" charset="-78"/>
              </a:rPr>
              <a:t>IEEE802.11A</a:t>
            </a:r>
          </a:p>
          <a:p>
            <a:pPr lvl="1"/>
            <a:r>
              <a:rPr lang="en-US" dirty="0">
                <a:cs typeface="B Nazanin" pitchFamily="2" charset="-78"/>
              </a:rPr>
              <a:t>IEEE802.11G</a:t>
            </a:r>
          </a:p>
          <a:p>
            <a:pPr lvl="1"/>
            <a:r>
              <a:rPr lang="en-US" dirty="0">
                <a:cs typeface="B Nazanin" pitchFamily="2" charset="-78"/>
              </a:rPr>
              <a:t>IEEE802.11.N</a:t>
            </a:r>
            <a:endParaRPr lang="fa-IR" dirty="0">
              <a:cs typeface="B Nazanin" pitchFamily="2" charset="-78"/>
            </a:endParaRPr>
          </a:p>
          <a:p>
            <a:pPr lvl="1"/>
            <a:r>
              <a:rPr lang="fa-IR" dirty="0">
                <a:cs typeface="B Nazanin" pitchFamily="2" charset="-78"/>
              </a:rPr>
              <a:t>تفاوت در سرعت انتقال داده و فرکانس کاری و امنیت (</a:t>
            </a:r>
            <a:r>
              <a:rPr lang="en-US" dirty="0">
                <a:cs typeface="B Nazanin" pitchFamily="2" charset="-78"/>
              </a:rPr>
              <a:t>WEP</a:t>
            </a:r>
            <a:r>
              <a:rPr lang="fa-IR" dirty="0">
                <a:cs typeface="B Nazanin" pitchFamily="2" charset="-78"/>
              </a:rPr>
              <a:t>)</a:t>
            </a:r>
            <a:endParaRPr lang="en-US" dirty="0">
              <a:cs typeface="B Nazanin" pitchFamily="2" charset="-78"/>
            </a:endParaRPr>
          </a:p>
          <a:p>
            <a:pPr lvl="1"/>
            <a:endParaRPr lang="fa-IR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8204-C347-4276-9AD2-E4F47B219F0A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گرداوری: مهندس ابراهیم رضاپور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2بخش-مهندسی اینترنت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241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Ad hoc Mobile Wireless Network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>
                <a:cs typeface="B Nazanin" pitchFamily="2" charset="-78"/>
              </a:rPr>
              <a:t>طبقه بندی شبکه های سیار موردی:</a:t>
            </a:r>
          </a:p>
          <a:p>
            <a:pPr lvl="1"/>
            <a:r>
              <a:rPr lang="en-US" dirty="0" err="1">
                <a:cs typeface="B Nazanin" pitchFamily="2" charset="-78"/>
              </a:rPr>
              <a:t>Manet</a:t>
            </a:r>
            <a:endParaRPr lang="fa-IR" dirty="0">
              <a:cs typeface="B Nazanin" pitchFamily="2" charset="-78"/>
            </a:endParaRPr>
          </a:p>
          <a:p>
            <a:pPr lvl="1"/>
            <a:r>
              <a:rPr lang="en-US" dirty="0">
                <a:cs typeface="B Nazanin" pitchFamily="2" charset="-78"/>
              </a:rPr>
              <a:t>Sensor</a:t>
            </a:r>
            <a:endParaRPr lang="fa-IR" dirty="0">
              <a:cs typeface="B Nazanin" pitchFamily="2" charset="-78"/>
            </a:endParaRPr>
          </a:p>
          <a:p>
            <a:pPr lvl="1"/>
            <a:r>
              <a:rPr lang="en-US" dirty="0" err="1">
                <a:cs typeface="B Nazanin" pitchFamily="2" charset="-78"/>
              </a:rPr>
              <a:t>Vanet</a:t>
            </a:r>
            <a:endParaRPr lang="fa-IR" dirty="0">
              <a:cs typeface="B Nazanin" pitchFamily="2" charset="-78"/>
            </a:endParaRPr>
          </a:p>
          <a:p>
            <a:pPr marL="506413" lvl="1" indent="0">
              <a:buNone/>
            </a:pPr>
            <a:r>
              <a:rPr lang="fa-IR" dirty="0">
                <a:cs typeface="B Nazanin" pitchFamily="2" charset="-78"/>
              </a:rPr>
              <a:t>خصایص کلی</a:t>
            </a:r>
          </a:p>
          <a:p>
            <a:pPr marL="506413" lvl="1" indent="0">
              <a:buNone/>
            </a:pPr>
            <a:r>
              <a:rPr lang="fa-IR" dirty="0">
                <a:cs typeface="B Nazanin" pitchFamily="2" charset="-78"/>
              </a:rPr>
              <a:t>	* مجموعه ای از </a:t>
            </a:r>
            <a:r>
              <a:rPr lang="en-US" dirty="0">
                <a:cs typeface="B Nazanin" pitchFamily="2" charset="-78"/>
              </a:rPr>
              <a:t>host</a:t>
            </a:r>
            <a:r>
              <a:rPr lang="fa-IR" dirty="0">
                <a:cs typeface="B Nazanin" pitchFamily="2" charset="-78"/>
              </a:rPr>
              <a:t> ها بدون داشتن شبکه متمرکز</a:t>
            </a:r>
          </a:p>
          <a:p>
            <a:pPr marL="506413" lvl="1" indent="0">
              <a:buNone/>
            </a:pPr>
            <a:r>
              <a:rPr lang="fa-IR" dirty="0">
                <a:cs typeface="B Nazanin" pitchFamily="2" charset="-78"/>
              </a:rPr>
              <a:t>	* عدم وجود </a:t>
            </a:r>
            <a:r>
              <a:rPr lang="en-US" dirty="0">
                <a:cs typeface="B Nazanin" pitchFamily="2" charset="-78"/>
              </a:rPr>
              <a:t>Coordinator</a:t>
            </a:r>
            <a:r>
              <a:rPr lang="fa-IR" dirty="0">
                <a:cs typeface="B Nazanin" pitchFamily="2" charset="-78"/>
              </a:rPr>
              <a:t> و استانداردهای شبکه های </a:t>
            </a:r>
            <a:r>
              <a:rPr lang="en-US" dirty="0">
                <a:cs typeface="B Nazanin" pitchFamily="2" charset="-78"/>
              </a:rPr>
              <a:t>Wan</a:t>
            </a:r>
            <a:endParaRPr lang="fa-IR" dirty="0">
              <a:cs typeface="B Nazanin" pitchFamily="2" charset="-78"/>
            </a:endParaRPr>
          </a:p>
          <a:p>
            <a:pPr marL="506413" lvl="1" indent="0">
              <a:buNone/>
            </a:pPr>
            <a:r>
              <a:rPr lang="fa-IR" dirty="0">
                <a:cs typeface="B Nazanin" pitchFamily="2" charset="-78"/>
              </a:rPr>
              <a:t>	*هر گره به تنهایی </a:t>
            </a:r>
            <a:r>
              <a:rPr lang="en-US" dirty="0">
                <a:cs typeface="B Nazanin" pitchFamily="2" charset="-78"/>
              </a:rPr>
              <a:t>Self Organize</a:t>
            </a:r>
          </a:p>
          <a:p>
            <a:pPr marL="506413" lvl="1" indent="0">
              <a:buNone/>
            </a:pPr>
            <a:r>
              <a:rPr lang="fa-IR" dirty="0">
                <a:cs typeface="B Nazanin" pitchFamily="2" charset="-78"/>
              </a:rPr>
              <a:t>تفاوت با شبکه های بی سیم باساختار:</a:t>
            </a:r>
          </a:p>
          <a:p>
            <a:pPr marL="506413" lvl="1" indent="0">
              <a:buNone/>
            </a:pPr>
            <a:r>
              <a:rPr lang="fa-IR" dirty="0">
                <a:cs typeface="B Nazanin" pitchFamily="2" charset="-78"/>
              </a:rPr>
              <a:t>	عدم وجود </a:t>
            </a:r>
            <a:r>
              <a:rPr lang="en-US" dirty="0" err="1">
                <a:cs typeface="B Nazanin" pitchFamily="2" charset="-78"/>
              </a:rPr>
              <a:t>AccessPoint</a:t>
            </a:r>
            <a:r>
              <a:rPr lang="fa-IR" dirty="0">
                <a:cs typeface="B Nazanin" pitchFamily="2" charset="-78"/>
              </a:rPr>
              <a:t> و </a:t>
            </a:r>
            <a:r>
              <a:rPr lang="en-US" dirty="0">
                <a:cs typeface="B Nazanin" pitchFamily="2" charset="-78"/>
              </a:rPr>
              <a:t>Gateway</a:t>
            </a:r>
            <a:endParaRPr lang="fa-IR" dirty="0">
              <a:cs typeface="B Nazanin" pitchFamily="2" charset="-78"/>
            </a:endParaRPr>
          </a:p>
          <a:p>
            <a:pPr marL="506413" lvl="1" indent="0">
              <a:buNone/>
            </a:pPr>
            <a:r>
              <a:rPr lang="fa-IR" dirty="0">
                <a:cs typeface="B Nazanin" pitchFamily="2" charset="-78"/>
              </a:rPr>
              <a:t>	</a:t>
            </a:r>
          </a:p>
          <a:p>
            <a:pPr lvl="2"/>
            <a:endParaRPr lang="fa-IR" dirty="0">
              <a:cs typeface="B Nazanin" pitchFamily="2" charset="-78"/>
            </a:endParaRPr>
          </a:p>
          <a:p>
            <a:pPr lvl="1"/>
            <a:endParaRPr lang="fa-IR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8204-C347-4276-9AD2-E4F47B219F0A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گرداوری: مهندس ابراهیم رضاپور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2بخش-مهندسی اینترنت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4518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>
                <a:cs typeface="B Titr" pitchFamily="2" charset="-78"/>
              </a:rPr>
              <a:t>سایر خصوصیات 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>
                <a:cs typeface="B Nazanin" pitchFamily="2" charset="-78"/>
              </a:rPr>
              <a:t>سرعت بالا در چینش</a:t>
            </a:r>
          </a:p>
          <a:p>
            <a:r>
              <a:rPr lang="en-US" dirty="0">
                <a:cs typeface="B Nazanin" pitchFamily="2" charset="-78"/>
              </a:rPr>
              <a:t>Neighborhood Awareness</a:t>
            </a:r>
            <a:endParaRPr lang="fa-IR" dirty="0">
              <a:cs typeface="B Nazanin" pitchFamily="2" charset="-78"/>
            </a:endParaRPr>
          </a:p>
          <a:p>
            <a:r>
              <a:rPr lang="en-US" dirty="0">
                <a:cs typeface="B Nazanin" pitchFamily="2" charset="-78"/>
              </a:rPr>
              <a:t>Multi hop Communication</a:t>
            </a:r>
            <a:endParaRPr lang="fa-IR" dirty="0">
              <a:cs typeface="B Nazanin" pitchFamily="2" charset="-78"/>
            </a:endParaRPr>
          </a:p>
          <a:p>
            <a:r>
              <a:rPr lang="en-US" dirty="0">
                <a:cs typeface="B Nazanin" pitchFamily="2" charset="-78"/>
              </a:rPr>
              <a:t>Unit disk Graph</a:t>
            </a:r>
            <a:endParaRPr lang="fa-IR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8204-C347-4276-9AD2-E4F47B219F0A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01" y="3650903"/>
            <a:ext cx="5886450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گرداوری: مهندس ابراهیم رضاپور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2بخش-مهندسی اینترنت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>
                <a:cs typeface="B Titr" pitchFamily="2" charset="-78"/>
              </a:rPr>
              <a:t>دیدگاه دوم:مفاهیم اولیه شبکه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sz="3200" dirty="0">
                <a:cs typeface="B Nazanin" pitchFamily="2" charset="-78"/>
              </a:rPr>
              <a:t>اجزا شبکه : 	سخت افزار</a:t>
            </a:r>
          </a:p>
          <a:p>
            <a:pPr marL="0" indent="0">
              <a:buNone/>
            </a:pPr>
            <a:r>
              <a:rPr lang="fa-IR" sz="3200" dirty="0">
                <a:cs typeface="B Nazanin" pitchFamily="2" charset="-78"/>
              </a:rPr>
              <a:t>		نرم افزار</a:t>
            </a:r>
          </a:p>
          <a:p>
            <a:pPr marL="0" indent="0">
              <a:buNone/>
            </a:pPr>
            <a:r>
              <a:rPr lang="fa-IR" sz="3200" dirty="0">
                <a:cs typeface="B Nazanin" pitchFamily="2" charset="-78"/>
              </a:rPr>
              <a:t>		 عناصر ارتباطی( اتصال بین دو </a:t>
            </a:r>
            <a:r>
              <a:rPr lang="en-US" sz="2400" dirty="0" err="1">
                <a:cs typeface="B Nazanin" pitchFamily="2" charset="-78"/>
              </a:rPr>
              <a:t>bs</a:t>
            </a:r>
            <a:r>
              <a:rPr lang="fa-IR" sz="2400" dirty="0">
                <a:cs typeface="B Nazanin" pitchFamily="2" charset="-78"/>
              </a:rPr>
              <a:t> :بازی آنلاین)</a:t>
            </a:r>
          </a:p>
          <a:p>
            <a:pPr marL="0" indent="0">
              <a:buNone/>
            </a:pPr>
            <a:r>
              <a:rPr lang="fa-IR" sz="2800" dirty="0">
                <a:cs typeface="B Nazanin" pitchFamily="2" charset="-78"/>
              </a:rPr>
              <a:t>		مفهوم </a:t>
            </a:r>
            <a:r>
              <a:rPr lang="en-US" sz="2000" dirty="0">
                <a:cs typeface="B Nazanin" pitchFamily="2" charset="-78"/>
              </a:rPr>
              <a:t>TELECOMMUNICATON</a:t>
            </a:r>
            <a:r>
              <a:rPr lang="fa-IR" sz="2000" dirty="0">
                <a:cs typeface="B Nazanin" pitchFamily="2" charset="-78"/>
              </a:rPr>
              <a:t>(انتقال داده و ویدئو...)</a:t>
            </a:r>
          </a:p>
          <a:p>
            <a:pPr marL="0" indent="0">
              <a:buNone/>
            </a:pPr>
            <a:r>
              <a:rPr lang="fa-IR" sz="2800" dirty="0">
                <a:cs typeface="B Nazanin" pitchFamily="2" charset="-78"/>
              </a:rPr>
              <a:t>لایه بندی شبکه</a:t>
            </a:r>
          </a:p>
          <a:p>
            <a:pPr marL="0" indent="0">
              <a:buNone/>
            </a:pPr>
            <a:r>
              <a:rPr lang="fa-IR" sz="2800" dirty="0">
                <a:cs typeface="B Nazanin" pitchFamily="2" charset="-78"/>
              </a:rPr>
              <a:t>	مدل </a:t>
            </a:r>
            <a:r>
              <a:rPr lang="en-US" sz="2800" dirty="0">
                <a:cs typeface="B Nazanin" pitchFamily="2" charset="-78"/>
              </a:rPr>
              <a:t>OSI</a:t>
            </a:r>
          </a:p>
          <a:p>
            <a:pPr marL="0" indent="0">
              <a:buNone/>
            </a:pPr>
            <a:r>
              <a:rPr lang="en-US" sz="2800" dirty="0">
                <a:cs typeface="B Nazanin" pitchFamily="2" charset="-78"/>
              </a:rPr>
              <a:t>	</a:t>
            </a:r>
            <a:r>
              <a:rPr lang="fa-IR" sz="2800" dirty="0">
                <a:cs typeface="B Nazanin" pitchFamily="2" charset="-78"/>
              </a:rPr>
              <a:t>مدل </a:t>
            </a:r>
            <a:r>
              <a:rPr lang="en-US" sz="2800" dirty="0">
                <a:cs typeface="B Nazanin" pitchFamily="2" charset="-78"/>
              </a:rPr>
              <a:t>TCP/IP</a:t>
            </a:r>
            <a:endParaRPr lang="fa-IR" sz="2800" dirty="0">
              <a:cs typeface="B Nazanin" pitchFamily="2" charset="-78"/>
            </a:endParaRPr>
          </a:p>
          <a:p>
            <a:pPr marL="0" indent="0">
              <a:buNone/>
            </a:pPr>
            <a:r>
              <a:rPr lang="fa-IR" sz="2800" dirty="0">
                <a:cs typeface="B Nazanin" pitchFamily="2" charset="-78"/>
              </a:rPr>
              <a:t>	مدل </a:t>
            </a:r>
            <a:r>
              <a:rPr lang="en-US" sz="2800" dirty="0">
                <a:cs typeface="B Nazanin" pitchFamily="2" charset="-78"/>
              </a:rPr>
              <a:t>NOVEL</a:t>
            </a:r>
            <a:endParaRPr lang="fa-IR" sz="2800" dirty="0">
              <a:cs typeface="B Nazanin" pitchFamily="2" charset="-78"/>
            </a:endParaRPr>
          </a:p>
          <a:p>
            <a:pPr marL="0" indent="0">
              <a:buNone/>
            </a:pPr>
            <a:endParaRPr lang="fa-IR" sz="2800" dirty="0">
              <a:cs typeface="B Nazanin" pitchFamily="2" charset="-78"/>
            </a:endParaRPr>
          </a:p>
          <a:p>
            <a:pPr marL="0" indent="0">
              <a:buNone/>
            </a:pPr>
            <a:endParaRPr lang="fa-IR" sz="2800" dirty="0">
              <a:cs typeface="B Nazanin" pitchFamily="2" charset="-78"/>
            </a:endParaRPr>
          </a:p>
          <a:p>
            <a:pPr marL="0" indent="0">
              <a:buNone/>
            </a:pPr>
            <a:endParaRPr lang="fa-IR" sz="28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8204-C347-4276-9AD2-E4F47B219F0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/>
              <a:t>گرداوری: مهندس ابراهیم رضاپور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2بخش-مهندسی اینترنت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286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Self Organize</a:t>
            </a:r>
          </a:p>
          <a:p>
            <a:r>
              <a:rPr lang="en-US" dirty="0"/>
              <a:t>Scare resource</a:t>
            </a:r>
            <a:r>
              <a:rPr lang="fa-IR" dirty="0"/>
              <a:t>(در بعد پهنای باند و باطری)</a:t>
            </a:r>
          </a:p>
          <a:p>
            <a:r>
              <a:rPr lang="en-US" dirty="0"/>
              <a:t>Dynamic Topology</a:t>
            </a: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8204-C347-4276-9AD2-E4F47B219F0A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گرداوری: مهندس ابراهیم رضاپور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2بخش-مهندسی اینترنت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3946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>
                <a:cs typeface="B Titr" pitchFamily="2" charset="-78"/>
              </a:rPr>
              <a:t>برخی کاربردها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cs typeface="B Nazanin" pitchFamily="2" charset="-78"/>
              </a:rPr>
              <a:t>Sensor Net &amp; indoor Wireless  environments</a:t>
            </a:r>
          </a:p>
          <a:p>
            <a:pPr marL="0" indent="0">
              <a:buNone/>
            </a:pPr>
            <a:r>
              <a:rPr lang="en-US" dirty="0">
                <a:cs typeface="B Nazanin" pitchFamily="2" charset="-78"/>
              </a:rPr>
              <a:t>Pervasive Computing</a:t>
            </a:r>
            <a:endParaRPr lang="fa-IR" dirty="0">
              <a:cs typeface="B Nazanin" pitchFamily="2" charset="-78"/>
            </a:endParaRPr>
          </a:p>
          <a:p>
            <a:pPr marL="0" indent="0">
              <a:buNone/>
            </a:pPr>
            <a:r>
              <a:rPr lang="en-US" dirty="0" err="1">
                <a:cs typeface="B Nazanin" pitchFamily="2" charset="-78"/>
              </a:rPr>
              <a:t>Vanet</a:t>
            </a:r>
            <a:endParaRPr lang="en-US" dirty="0">
              <a:cs typeface="B Nazanin" pitchFamily="2" charset="-78"/>
            </a:endParaRPr>
          </a:p>
          <a:p>
            <a:pPr marL="0" indent="0">
              <a:buNone/>
            </a:pPr>
            <a:r>
              <a:rPr lang="en-US" dirty="0">
                <a:cs typeface="B Nazanin" pitchFamily="2" charset="-78"/>
              </a:rPr>
              <a:t>VDTN</a:t>
            </a:r>
            <a:r>
              <a:rPr lang="fa-IR" dirty="0">
                <a:cs typeface="B Nazanin" pitchFamily="2" charset="-78"/>
              </a:rPr>
              <a:t>(شبکه های تحمل پذیر تاخیر بین خودرویی)</a:t>
            </a:r>
            <a:r>
              <a:rPr lang="fa-IR" sz="3200" dirty="0">
                <a:cs typeface="B Nazanin" pitchFamily="2" charset="-78"/>
              </a:rPr>
              <a:t>(خودرو حامل پیام)</a:t>
            </a:r>
            <a:endParaRPr lang="fa-IR" dirty="0">
              <a:cs typeface="B Nazanin" pitchFamily="2" charset="-78"/>
            </a:endParaRPr>
          </a:p>
          <a:p>
            <a:pPr marL="0" indent="0">
              <a:buNone/>
            </a:pPr>
            <a:r>
              <a:rPr lang="fa-IR" dirty="0">
                <a:cs typeface="B Nazanin" pitchFamily="2" charset="-78"/>
              </a:rPr>
              <a:t>کاربرد نظامی</a:t>
            </a:r>
          </a:p>
          <a:p>
            <a:pPr marL="0" indent="0">
              <a:buNone/>
            </a:pPr>
            <a:r>
              <a:rPr lang="fa-IR" dirty="0">
                <a:cs typeface="B Nazanin" pitchFamily="2" charset="-78"/>
              </a:rPr>
              <a:t>کمک رسانی و امداد نجات</a:t>
            </a:r>
          </a:p>
          <a:p>
            <a:pPr marL="0" indent="0">
              <a:buNone/>
            </a:pPr>
            <a:r>
              <a:rPr lang="fa-IR" dirty="0">
                <a:cs typeface="B Nazanin" pitchFamily="2" charset="-78"/>
              </a:rPr>
              <a:t>...</a:t>
            </a:r>
          </a:p>
          <a:p>
            <a:pPr marL="0" indent="0">
              <a:buNone/>
            </a:pPr>
            <a:endParaRPr lang="fa-IR" dirty="0">
              <a:cs typeface="B Nazanin" pitchFamily="2" charset="-78"/>
            </a:endParaRPr>
          </a:p>
          <a:p>
            <a:pPr marL="0" indent="0">
              <a:buNone/>
            </a:pPr>
            <a:endParaRPr lang="en-US" dirty="0">
              <a:cs typeface="B Nazanin" pitchFamily="2" charset="-78"/>
            </a:endParaRPr>
          </a:p>
          <a:p>
            <a:pPr marL="0" indent="0">
              <a:buNone/>
            </a:pPr>
            <a:r>
              <a:rPr lang="en-US" dirty="0">
                <a:cs typeface="B Nazanin" pitchFamily="2" charset="-78"/>
              </a:rPr>
              <a:t>	</a:t>
            </a:r>
            <a:endParaRPr lang="fa-IR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8204-C347-4276-9AD2-E4F47B219F0A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گرداوری: مهندس ابراهیم رضاپور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2بخش-مهندسی اینترنت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4787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مهمترین آیتم ها در این شبکه ها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Mobility</a:t>
            </a:r>
            <a:endParaRPr lang="fa-IR" dirty="0"/>
          </a:p>
          <a:p>
            <a:r>
              <a:rPr lang="en-US" dirty="0"/>
              <a:t>Location </a:t>
            </a:r>
            <a:r>
              <a:rPr lang="fa-IR" dirty="0"/>
              <a:t>(</a:t>
            </a:r>
            <a:r>
              <a:rPr lang="en-US" dirty="0"/>
              <a:t>GPS</a:t>
            </a:r>
            <a:r>
              <a:rPr lang="fa-IR" dirty="0"/>
              <a:t>)</a:t>
            </a:r>
          </a:p>
          <a:p>
            <a:r>
              <a:rPr lang="en-US" dirty="0"/>
              <a:t>Net Management</a:t>
            </a:r>
            <a:endParaRPr lang="fa-IR" dirty="0"/>
          </a:p>
          <a:p>
            <a:r>
              <a:rPr lang="en-US" dirty="0"/>
              <a:t>Resource Management</a:t>
            </a:r>
          </a:p>
          <a:p>
            <a:r>
              <a:rPr lang="en-US" dirty="0"/>
              <a:t>QOS</a:t>
            </a:r>
          </a:p>
          <a:p>
            <a:r>
              <a:rPr lang="en-US" dirty="0"/>
              <a:t>Security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8204-C347-4276-9AD2-E4F47B219F0A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گرداوری: مهندس ابراهیم رضاپور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2بخش-مهندسی اینترنت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8797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مسیریابی در </a:t>
            </a:r>
            <a:r>
              <a:rPr lang="en-US" dirty="0" err="1"/>
              <a:t>ADhoc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8204-C347-4276-9AD2-E4F47B219F0A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17" y="1490663"/>
            <a:ext cx="9403507" cy="5424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گرداوری: مهندس ابراهیم رضاپور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2بخش-مهندسی اینترنت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5131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ویژگی های کیفی </a:t>
            </a:r>
            <a:r>
              <a:rPr lang="en-US" dirty="0"/>
              <a:t>AD hoc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8204-C347-4276-9AD2-E4F47B219F0A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805" y="1634679"/>
            <a:ext cx="7577963" cy="5473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گرداوری: مهندس ابراهیم رضاپور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2بخش-مهندسی اینترنت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9995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معیارهای کمی در </a:t>
            </a:r>
            <a:r>
              <a:rPr lang="en-US" dirty="0" err="1"/>
              <a:t>Adhoc</a:t>
            </a:r>
            <a:r>
              <a:rPr lang="fa-IR" dirty="0"/>
              <a:t>(قابل ارزیابی)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cs typeface="B Nazanin" pitchFamily="2" charset="-78"/>
              </a:rPr>
              <a:t>ThroughPut</a:t>
            </a:r>
            <a:r>
              <a:rPr lang="en-US" dirty="0">
                <a:cs typeface="B Nazanin" pitchFamily="2" charset="-78"/>
              </a:rPr>
              <a:t> or delay</a:t>
            </a:r>
            <a:r>
              <a:rPr lang="fa-IR" dirty="0">
                <a:cs typeface="B Nazanin" pitchFamily="2" charset="-78"/>
              </a:rPr>
              <a:t> </a:t>
            </a:r>
            <a:r>
              <a:rPr lang="en-US" dirty="0">
                <a:cs typeface="B Nazanin" pitchFamily="2" charset="-78"/>
              </a:rPr>
              <a:t>End to End </a:t>
            </a:r>
            <a:r>
              <a:rPr lang="fa-IR" dirty="0">
                <a:cs typeface="B Nazanin" pitchFamily="2" charset="-78"/>
              </a:rPr>
              <a:t>(نسبت دریافت به ارسال)</a:t>
            </a:r>
          </a:p>
          <a:p>
            <a:r>
              <a:rPr lang="fa-IR" dirty="0">
                <a:cs typeface="B Nazanin" pitchFamily="2" charset="-78"/>
              </a:rPr>
              <a:t>زمان در دسترس بودن مسیر(شکست مسیر </a:t>
            </a:r>
            <a:r>
              <a:rPr lang="en-US" dirty="0" err="1">
                <a:cs typeface="B Nazanin" pitchFamily="2" charset="-78"/>
              </a:rPr>
              <a:t>OverHead</a:t>
            </a:r>
            <a:r>
              <a:rPr lang="fa-IR" dirty="0">
                <a:cs typeface="B Nazanin" pitchFamily="2" charset="-78"/>
              </a:rPr>
              <a:t>)</a:t>
            </a:r>
          </a:p>
          <a:p>
            <a:r>
              <a:rPr lang="fa-IR" dirty="0">
                <a:cs typeface="B Nazanin" pitchFamily="2" charset="-78"/>
              </a:rPr>
              <a:t>درصد بسته های خارج از ردیف به مقصد رسیده</a:t>
            </a:r>
          </a:p>
          <a:p>
            <a:r>
              <a:rPr lang="fa-IR" dirty="0">
                <a:cs typeface="B Nazanin" pitchFamily="2" charset="-78"/>
              </a:rPr>
              <a:t>بهره وری بخصوص از بعد منابع</a:t>
            </a:r>
          </a:p>
          <a:p>
            <a:endParaRPr lang="fa-IR" dirty="0">
              <a:cs typeface="B Nazanin" pitchFamily="2" charset="-78"/>
            </a:endParaRPr>
          </a:p>
          <a:p>
            <a:endParaRPr lang="fa-IR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8204-C347-4276-9AD2-E4F47B219F0A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گرداوری: مهندس ابراهیم رضاپور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2بخش-مهندسی اینترنت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7295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انواع مسیریابی در اینترنت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8204-C347-4276-9AD2-E4F47B219F0A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47" y="1202632"/>
            <a:ext cx="8136904" cy="5544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گرداوری: مهندس ابراهیم رضاپور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2بخش-مهندسی اینترنت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445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طبقه بندی مسیریابی در </a:t>
            </a:r>
            <a:r>
              <a:rPr lang="en-US" dirty="0" err="1"/>
              <a:t>ADhoc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2751"/>
            <a:ext cx="9829800" cy="4464124"/>
          </a:xfrm>
        </p:spPr>
        <p:txBody>
          <a:bodyPr/>
          <a:lstStyle/>
          <a:p>
            <a:r>
              <a:rPr lang="en-US" dirty="0"/>
              <a:t>Proactive &amp; Reactive</a:t>
            </a:r>
            <a:endParaRPr lang="fa-IR" dirty="0"/>
          </a:p>
          <a:p>
            <a:r>
              <a:rPr lang="en-US" dirty="0" err="1"/>
              <a:t>Hierachical</a:t>
            </a:r>
            <a:r>
              <a:rPr lang="en-US" dirty="0"/>
              <a:t> &amp;flat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8204-C347-4276-9AD2-E4F47B219F0A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0741" y="1425911"/>
            <a:ext cx="8767145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fa-IR" sz="2800" dirty="0">
                <a:cs typeface="B Titr" pitchFamily="2" charset="-78"/>
              </a:rPr>
              <a:t>در شبکه های  </a:t>
            </a:r>
            <a:r>
              <a:rPr lang="en-US" sz="2800" dirty="0" err="1">
                <a:cs typeface="B Titr" pitchFamily="2" charset="-78"/>
              </a:rPr>
              <a:t>Adhoc</a:t>
            </a:r>
            <a:r>
              <a:rPr lang="fa-IR" sz="2800" dirty="0">
                <a:cs typeface="B Titr" pitchFamily="2" charset="-78"/>
              </a:rPr>
              <a:t> نمی توان از روش های </a:t>
            </a:r>
            <a:r>
              <a:rPr lang="en-US" sz="2800" dirty="0">
                <a:cs typeface="B Titr" pitchFamily="2" charset="-78"/>
              </a:rPr>
              <a:t>SR , DR</a:t>
            </a:r>
            <a:r>
              <a:rPr lang="fa-IR" sz="2800" dirty="0">
                <a:cs typeface="B Titr" pitchFamily="2" charset="-78"/>
              </a:rPr>
              <a:t>استفاده کرد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347" y="3040452"/>
            <a:ext cx="6391275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گرداوری: مهندس ابراهیم رضاپور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2بخش-مهندسی اینترنت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55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0"/>
            <a:r>
              <a:rPr lang="en-US" dirty="0"/>
              <a:t>Proactive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>
                <a:cs typeface="B Nazanin" pitchFamily="2" charset="-78"/>
              </a:rPr>
              <a:t>مبتنی بر جدول </a:t>
            </a:r>
          </a:p>
          <a:p>
            <a:r>
              <a:rPr lang="fa-IR" dirty="0">
                <a:cs typeface="B Nazanin" pitchFamily="2" charset="-78"/>
              </a:rPr>
              <a:t>تمام اطلاعات را مستقل از نیاز یاعدم آن در جدول نگه می دارد</a:t>
            </a:r>
          </a:p>
          <a:p>
            <a:r>
              <a:rPr lang="fa-IR" dirty="0">
                <a:cs typeface="B Nazanin" pitchFamily="2" charset="-78"/>
              </a:rPr>
              <a:t>مزیت:</a:t>
            </a:r>
          </a:p>
          <a:p>
            <a:pPr lvl="1"/>
            <a:r>
              <a:rPr lang="fa-IR" dirty="0">
                <a:cs typeface="B Nazanin" pitchFamily="2" charset="-78"/>
              </a:rPr>
              <a:t>تاخیر پایین (داشتن تمام مسیرها)</a:t>
            </a:r>
          </a:p>
          <a:p>
            <a:r>
              <a:rPr lang="fa-IR" dirty="0">
                <a:cs typeface="B Nazanin" pitchFamily="2" charset="-78"/>
              </a:rPr>
              <a:t>عیب:</a:t>
            </a:r>
          </a:p>
          <a:p>
            <a:pPr lvl="1"/>
            <a:r>
              <a:rPr lang="fa-IR" dirty="0">
                <a:cs typeface="B Nazanin" pitchFamily="2" charset="-78"/>
              </a:rPr>
              <a:t>افزایش سربار و افزایش بی رویه مصرف پهنای باند</a:t>
            </a:r>
          </a:p>
          <a:p>
            <a:pPr lvl="1"/>
            <a:endParaRPr lang="fa-IR" dirty="0">
              <a:cs typeface="B Nazanin" pitchFamily="2" charset="-78"/>
            </a:endParaRPr>
          </a:p>
          <a:p>
            <a:pPr marL="506413" lvl="1" indent="0">
              <a:buNone/>
            </a:pPr>
            <a:r>
              <a:rPr lang="fa-IR" dirty="0">
                <a:cs typeface="B Nazanin" pitchFamily="2" charset="-78"/>
              </a:rPr>
              <a:t>* پروتکل </a:t>
            </a:r>
            <a:r>
              <a:rPr lang="en-US" dirty="0">
                <a:cs typeface="B Nazanin" pitchFamily="2" charset="-78"/>
              </a:rPr>
              <a:t>DSDV</a:t>
            </a:r>
            <a:r>
              <a:rPr lang="fa-IR" dirty="0">
                <a:cs typeface="B Nazanin" pitchFamily="2" charset="-78"/>
              </a:rPr>
              <a:t> مبتنی بر تقاضا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8204-C347-4276-9AD2-E4F47B219F0A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گرداوری: مهندس ابراهیم رضاپور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995117" y="7176938"/>
            <a:ext cx="2520280" cy="506413"/>
          </a:xfrm>
        </p:spPr>
        <p:txBody>
          <a:bodyPr/>
          <a:lstStyle/>
          <a:p>
            <a:r>
              <a:rPr lang="en-US"/>
              <a:t>2بخش-مهندسی اینترنت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118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Reactive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>
                <a:cs typeface="B Nazanin" pitchFamily="2" charset="-78"/>
              </a:rPr>
              <a:t>مسیر </a:t>
            </a:r>
            <a:r>
              <a:rPr lang="en-US" dirty="0">
                <a:cs typeface="B Nazanin" pitchFamily="2" charset="-78"/>
              </a:rPr>
              <a:t>On demand</a:t>
            </a:r>
            <a:endParaRPr lang="fa-IR" dirty="0">
              <a:cs typeface="B Nazanin" pitchFamily="2" charset="-78"/>
            </a:endParaRPr>
          </a:p>
          <a:p>
            <a:r>
              <a:rPr lang="fa-IR" dirty="0">
                <a:cs typeface="B Nazanin" pitchFamily="2" charset="-78"/>
              </a:rPr>
              <a:t>2فاز مسیریابی: کشف مسیر و نگهداری مسیر</a:t>
            </a:r>
          </a:p>
          <a:p>
            <a:r>
              <a:rPr lang="fa-IR" dirty="0">
                <a:cs typeface="B Nazanin" pitchFamily="2" charset="-78"/>
              </a:rPr>
              <a:t>عیب:</a:t>
            </a:r>
          </a:p>
          <a:p>
            <a:pPr lvl="1"/>
            <a:r>
              <a:rPr lang="fa-IR" dirty="0">
                <a:cs typeface="B Nazanin" pitchFamily="2" charset="-78"/>
              </a:rPr>
              <a:t>اگر فعالیت(ارسال ودریافت گره) زیاد باشد =تداخل </a:t>
            </a:r>
          </a:p>
          <a:p>
            <a:r>
              <a:rPr lang="fa-IR" dirty="0">
                <a:cs typeface="B Nazanin" pitchFamily="2" charset="-78"/>
              </a:rPr>
              <a:t>مزیت:</a:t>
            </a:r>
          </a:p>
          <a:p>
            <a:pPr lvl="1"/>
            <a:r>
              <a:rPr lang="fa-IR" dirty="0">
                <a:cs typeface="B Nazanin" pitchFamily="2" charset="-78"/>
              </a:rPr>
              <a:t>ذخیره انرژی و پهنای باند در حالت غیر فعال بودن</a:t>
            </a:r>
          </a:p>
          <a:p>
            <a:r>
              <a:rPr lang="fa-IR" dirty="0">
                <a:cs typeface="B Nazanin" pitchFamily="2" charset="-78"/>
              </a:rPr>
              <a:t>* تاخیر زیاد نسبت به </a:t>
            </a:r>
            <a:r>
              <a:rPr lang="en-US" sz="2800" dirty="0">
                <a:cs typeface="B Nazanin" pitchFamily="2" charset="-78"/>
              </a:rPr>
              <a:t>Proactive</a:t>
            </a:r>
            <a:r>
              <a:rPr lang="fa-IR" sz="2800" dirty="0">
                <a:cs typeface="B Nazanin" pitchFamily="2" charset="-78"/>
              </a:rPr>
              <a:t>(کشف مسیر همان جا)</a:t>
            </a:r>
          </a:p>
          <a:p>
            <a:r>
              <a:rPr lang="fa-IR" dirty="0">
                <a:cs typeface="B Nazanin" pitchFamily="2" charset="-78"/>
              </a:rPr>
              <a:t>نامناسب برای </a:t>
            </a:r>
            <a:r>
              <a:rPr lang="en-US" sz="2800" dirty="0">
                <a:cs typeface="B Nazanin" pitchFamily="2" charset="-78"/>
              </a:rPr>
              <a:t>Real time system</a:t>
            </a:r>
            <a:endParaRPr lang="fa-IR" sz="2800" dirty="0">
              <a:cs typeface="B Nazanin" pitchFamily="2" charset="-78"/>
            </a:endParaRPr>
          </a:p>
          <a:p>
            <a:r>
              <a:rPr lang="en-US" sz="2800" dirty="0">
                <a:cs typeface="B Nazanin" pitchFamily="2" charset="-78"/>
              </a:rPr>
              <a:t>DSR</a:t>
            </a:r>
            <a:r>
              <a:rPr lang="fa-IR" sz="2800" dirty="0">
                <a:cs typeface="B Nazanin" pitchFamily="2" charset="-78"/>
              </a:rPr>
              <a:t>(مبتی بر مسیریابی منبع)، </a:t>
            </a:r>
            <a:r>
              <a:rPr lang="en-US" sz="2800" dirty="0">
                <a:cs typeface="B Nazanin" pitchFamily="2" charset="-78"/>
              </a:rPr>
              <a:t>AODV</a:t>
            </a:r>
            <a:r>
              <a:rPr lang="fa-IR" sz="2800" dirty="0">
                <a:cs typeface="B Nazanin" pitchFamily="2" charset="-78"/>
              </a:rPr>
              <a:t> </a:t>
            </a:r>
            <a:r>
              <a:rPr lang="en-US" sz="2800" dirty="0">
                <a:cs typeface="B Nazanin" pitchFamily="2" charset="-78"/>
              </a:rPr>
              <a:t>Hop By Hop)</a:t>
            </a:r>
            <a:r>
              <a:rPr lang="fa-IR" sz="2800" dirty="0">
                <a:cs typeface="B Nazanin" pitchFamily="2" charset="-78"/>
              </a:rPr>
              <a:t>)، </a:t>
            </a:r>
            <a:r>
              <a:rPr lang="en-US" sz="2800" dirty="0">
                <a:cs typeface="B Nazanin" pitchFamily="2" charset="-78"/>
              </a:rPr>
              <a:t>TORA</a:t>
            </a:r>
            <a:endParaRPr lang="fa-IR" sz="2800" dirty="0">
              <a:cs typeface="B Nazanin" pitchFamily="2" charset="-78"/>
            </a:endParaRPr>
          </a:p>
          <a:p>
            <a:endParaRPr lang="fa-IR" dirty="0">
              <a:cs typeface="B Nazanin" pitchFamily="2" charset="-78"/>
            </a:endParaRPr>
          </a:p>
          <a:p>
            <a:endParaRPr lang="fa-IR" dirty="0">
              <a:cs typeface="B Nazanin" pitchFamily="2" charset="-78"/>
            </a:endParaRPr>
          </a:p>
          <a:p>
            <a:endParaRPr lang="fa-IR" dirty="0">
              <a:cs typeface="B Nazanin" pitchFamily="2" charset="-78"/>
            </a:endParaRPr>
          </a:p>
          <a:p>
            <a:endParaRPr lang="fa-IR" dirty="0">
              <a:cs typeface="B Nazanin" pitchFamily="2" charset="-78"/>
            </a:endParaRPr>
          </a:p>
          <a:p>
            <a:endParaRPr lang="fa-IR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8204-C347-4276-9AD2-E4F47B219F0A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گرداوری: مهندس ابراهیم رضاپور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067125" y="7176938"/>
            <a:ext cx="2448272" cy="506413"/>
          </a:xfrm>
        </p:spPr>
        <p:txBody>
          <a:bodyPr/>
          <a:lstStyle/>
          <a:p>
            <a:r>
              <a:rPr lang="en-US"/>
              <a:t>2بخش-مهندسی اینترنت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436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>
                <a:cs typeface="B Titr" pitchFamily="2" charset="-78"/>
              </a:rPr>
              <a:t>دیدگاه دوم:مفاهیم اولیه شبکه...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>
                <a:cs typeface="B Nazanin" pitchFamily="2" charset="-78"/>
              </a:rPr>
              <a:t>پروتکل: جهت برقراری ارتباط نظیر به نظیر</a:t>
            </a:r>
          </a:p>
          <a:p>
            <a:r>
              <a:rPr lang="fa-IR" dirty="0">
                <a:cs typeface="B Nazanin" pitchFamily="2" charset="-78"/>
              </a:rPr>
              <a:t>آدرس ها:</a:t>
            </a:r>
          </a:p>
          <a:p>
            <a:pPr lvl="1"/>
            <a:r>
              <a:rPr lang="fa-IR" dirty="0">
                <a:cs typeface="B Nazanin" pitchFamily="2" charset="-78"/>
              </a:rPr>
              <a:t>آدرس </a:t>
            </a:r>
            <a:r>
              <a:rPr lang="en-US" dirty="0">
                <a:cs typeface="B Nazanin" pitchFamily="2" charset="-78"/>
              </a:rPr>
              <a:t>mac</a:t>
            </a:r>
            <a:r>
              <a:rPr lang="fa-IR" dirty="0">
                <a:cs typeface="B Nazanin" pitchFamily="2" charset="-78"/>
              </a:rPr>
              <a:t>(فیزیکی):(</a:t>
            </a:r>
          </a:p>
          <a:p>
            <a:pPr marL="506413" lvl="1" indent="0">
              <a:buNone/>
            </a:pPr>
            <a:r>
              <a:rPr lang="fa-IR" dirty="0">
                <a:cs typeface="B Nazanin" pitchFamily="2" charset="-78"/>
              </a:rPr>
              <a:t>		* ایجاد ارتباط بین دو سیستم (داخل </a:t>
            </a:r>
            <a:r>
              <a:rPr lang="en-US" dirty="0" err="1">
                <a:cs typeface="B Nazanin" pitchFamily="2" charset="-78"/>
              </a:rPr>
              <a:t>Lan</a:t>
            </a:r>
            <a:r>
              <a:rPr lang="fa-IR" dirty="0">
                <a:cs typeface="B Nazanin" pitchFamily="2" charset="-78"/>
              </a:rPr>
              <a:t>)</a:t>
            </a:r>
          </a:p>
          <a:p>
            <a:pPr marL="506413" lvl="1" indent="0">
              <a:buNone/>
            </a:pPr>
            <a:r>
              <a:rPr lang="fa-IR" dirty="0">
                <a:cs typeface="B Nazanin" pitchFamily="2" charset="-78"/>
              </a:rPr>
              <a:t>		* استفاده از پروتکل </a:t>
            </a:r>
            <a:r>
              <a:rPr lang="en-US" dirty="0">
                <a:cs typeface="B Nazanin" pitchFamily="2" charset="-78"/>
              </a:rPr>
              <a:t>CSMA/cd</a:t>
            </a:r>
            <a:endParaRPr lang="fa-IR" dirty="0">
              <a:cs typeface="B Nazanin" pitchFamily="2" charset="-78"/>
            </a:endParaRPr>
          </a:p>
          <a:p>
            <a:pPr marL="506413" lvl="1" indent="0">
              <a:buNone/>
            </a:pPr>
            <a:r>
              <a:rPr lang="fa-IR" dirty="0">
                <a:cs typeface="B Nazanin" pitchFamily="2" charset="-78"/>
              </a:rPr>
              <a:t>		* 48 بیتی (دوتا 6 رقم)</a:t>
            </a:r>
          </a:p>
          <a:p>
            <a:pPr marL="506413" lvl="1" indent="0">
              <a:buNone/>
            </a:pPr>
            <a:r>
              <a:rPr lang="fa-IR" dirty="0">
                <a:cs typeface="B Nazanin" pitchFamily="2" charset="-78"/>
              </a:rPr>
              <a:t>	</a:t>
            </a:r>
          </a:p>
          <a:p>
            <a:pPr marL="0" indent="0">
              <a:buNone/>
            </a:pPr>
            <a:endParaRPr lang="fa-IR" dirty="0">
              <a:cs typeface="B Nazanin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019295"/>
              </p:ext>
            </p:extLst>
          </p:nvPr>
        </p:nvGraphicFramePr>
        <p:xfrm>
          <a:off x="1402828" y="5307087"/>
          <a:ext cx="8136905" cy="37084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1229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5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06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82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33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fa-I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Packet</a:t>
                      </a:r>
                      <a:endParaRPr lang="fa-I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Destination Mac</a:t>
                      </a:r>
                      <a:endParaRPr lang="fa-I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Source Mac</a:t>
                      </a:r>
                      <a:endParaRPr lang="fa-I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573041"/>
              </p:ext>
            </p:extLst>
          </p:nvPr>
        </p:nvGraphicFramePr>
        <p:xfrm>
          <a:off x="3491061" y="6603231"/>
          <a:ext cx="6334936" cy="370840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1376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0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37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37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fa-I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Destination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</a:rPr>
                        <a:t>Ip</a:t>
                      </a:r>
                      <a:endParaRPr lang="fa-I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Ip</a:t>
                      </a:r>
                      <a:endParaRPr lang="fa-I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 bwMode="auto">
          <a:xfrm>
            <a:off x="7163469" y="5667127"/>
            <a:ext cx="0" cy="7200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8204-C347-4276-9AD2-E4F47B219F0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گرداوری: مهندس ابراهیم رضاپور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2بخش-مهندسی اینترنت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5948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Hybrid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cs typeface="B Nazanin" pitchFamily="2" charset="-78"/>
              </a:rPr>
              <a:t>Proactive</a:t>
            </a:r>
            <a:r>
              <a:rPr lang="fa-IR" dirty="0">
                <a:cs typeface="B Nazanin" pitchFamily="2" charset="-78"/>
              </a:rPr>
              <a:t>+ </a:t>
            </a:r>
            <a:r>
              <a:rPr lang="en-US" dirty="0">
                <a:cs typeface="B Nazanin" pitchFamily="2" charset="-78"/>
              </a:rPr>
              <a:t>Reactive</a:t>
            </a:r>
            <a:r>
              <a:rPr lang="fa-IR" dirty="0">
                <a:cs typeface="B Nazanin" pitchFamily="2" charset="-78"/>
              </a:rPr>
              <a:t>(</a:t>
            </a:r>
            <a:r>
              <a:rPr lang="en-US" dirty="0">
                <a:cs typeface="B Nazanin" pitchFamily="2" charset="-78"/>
              </a:rPr>
              <a:t>Preference</a:t>
            </a:r>
            <a:r>
              <a:rPr lang="fa-IR" dirty="0">
                <a:cs typeface="B Nazanin" pitchFamily="2" charset="-78"/>
              </a:rPr>
              <a:t>)</a:t>
            </a:r>
          </a:p>
          <a:p>
            <a:pPr marL="0" indent="0">
              <a:buNone/>
            </a:pPr>
            <a:r>
              <a:rPr lang="en-US" dirty="0">
                <a:cs typeface="B Nazanin" pitchFamily="2" charset="-78"/>
              </a:rPr>
              <a:t>Zone Routing protocol</a:t>
            </a:r>
            <a:r>
              <a:rPr lang="fa-IR" dirty="0">
                <a:cs typeface="B Nazanin" pitchFamily="2" charset="-78"/>
              </a:rPr>
              <a:t>:</a:t>
            </a:r>
          </a:p>
          <a:p>
            <a:pPr marL="0" indent="0">
              <a:buNone/>
            </a:pPr>
            <a:r>
              <a:rPr lang="fa-IR" dirty="0">
                <a:cs typeface="B Nazanin" pitchFamily="2" charset="-78"/>
              </a:rPr>
              <a:t>	- همسایه ها (</a:t>
            </a:r>
            <a:r>
              <a:rPr lang="en-US" dirty="0">
                <a:cs typeface="B Nazanin" pitchFamily="2" charset="-78"/>
              </a:rPr>
              <a:t>Proactive</a:t>
            </a:r>
            <a:r>
              <a:rPr lang="fa-IR" dirty="0">
                <a:cs typeface="B Nazanin" pitchFamily="2" charset="-78"/>
              </a:rPr>
              <a:t>)، غیرهمسایه (</a:t>
            </a:r>
            <a:r>
              <a:rPr lang="en-US" dirty="0">
                <a:cs typeface="B Nazanin" pitchFamily="2" charset="-78"/>
              </a:rPr>
              <a:t>Reactive</a:t>
            </a:r>
            <a:r>
              <a:rPr lang="fa-IR" dirty="0">
                <a:cs typeface="B Nazanin" pitchFamily="2" charset="-78"/>
              </a:rPr>
              <a:t>)</a:t>
            </a:r>
          </a:p>
          <a:p>
            <a:pPr marL="0" indent="0">
              <a:buNone/>
            </a:pPr>
            <a:r>
              <a:rPr lang="en-US" dirty="0">
                <a:cs typeface="B Nazanin" pitchFamily="2" charset="-78"/>
              </a:rPr>
              <a:t>Safari Routing Protocol</a:t>
            </a:r>
            <a:r>
              <a:rPr lang="fa-IR" dirty="0">
                <a:cs typeface="B Nazanin" pitchFamily="2" charset="-78"/>
              </a:rPr>
              <a:t>:</a:t>
            </a:r>
          </a:p>
          <a:p>
            <a:pPr marL="0" indent="0">
              <a:buNone/>
            </a:pPr>
            <a:r>
              <a:rPr lang="fa-IR" dirty="0">
                <a:cs typeface="B Nazanin" pitchFamily="2" charset="-78"/>
              </a:rPr>
              <a:t>	همسایه ها (</a:t>
            </a:r>
            <a:r>
              <a:rPr lang="en-US" dirty="0">
                <a:cs typeface="B Nazanin" pitchFamily="2" charset="-78"/>
              </a:rPr>
              <a:t>Reactive</a:t>
            </a:r>
            <a:r>
              <a:rPr lang="fa-IR" dirty="0">
                <a:cs typeface="B Nazanin" pitchFamily="2" charset="-78"/>
              </a:rPr>
              <a:t>)، غیرهمسایه (</a:t>
            </a:r>
            <a:r>
              <a:rPr lang="en-US" dirty="0">
                <a:cs typeface="B Nazanin" pitchFamily="2" charset="-78"/>
              </a:rPr>
              <a:t>Proactive</a:t>
            </a:r>
            <a:r>
              <a:rPr lang="fa-IR" dirty="0">
                <a:cs typeface="B Nazanin" pitchFamily="2" charset="-78"/>
              </a:rPr>
              <a:t>)</a:t>
            </a:r>
          </a:p>
          <a:p>
            <a:pPr marL="0" indent="0">
              <a:buNone/>
            </a:pPr>
            <a:endParaRPr lang="fa-IR" dirty="0">
              <a:cs typeface="B Nazanin" pitchFamily="2" charset="-78"/>
            </a:endParaRPr>
          </a:p>
          <a:p>
            <a:endParaRPr lang="fa-IR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8204-C347-4276-9AD2-E4F47B219F0A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گرداوری: مهندس ابراهیم رضاپور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2بخش-مهندسی اینترنت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1677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Destination sequenced distance vector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>
                <a:cs typeface="B Nazanin" pitchFamily="2" charset="-78"/>
              </a:rPr>
              <a:t>الگوریتم </a:t>
            </a:r>
            <a:r>
              <a:rPr lang="en-US" dirty="0">
                <a:cs typeface="B Nazanin" pitchFamily="2" charset="-78"/>
              </a:rPr>
              <a:t>DSDV</a:t>
            </a:r>
            <a:r>
              <a:rPr lang="fa-IR" dirty="0">
                <a:cs typeface="B Nazanin" pitchFamily="2" charset="-78"/>
              </a:rPr>
              <a:t>:</a:t>
            </a:r>
          </a:p>
          <a:p>
            <a:pPr lvl="1"/>
            <a:r>
              <a:rPr lang="en-US" dirty="0">
                <a:cs typeface="B Nazanin" pitchFamily="2" charset="-78"/>
              </a:rPr>
              <a:t>Proactive</a:t>
            </a:r>
            <a:endParaRPr lang="fa-IR" dirty="0">
              <a:cs typeface="B Nazanin" pitchFamily="2" charset="-78"/>
            </a:endParaRPr>
          </a:p>
          <a:p>
            <a:pPr lvl="1"/>
            <a:r>
              <a:rPr lang="fa-IR" dirty="0">
                <a:cs typeface="B Nazanin" pitchFamily="2" charset="-78"/>
              </a:rPr>
              <a:t>همان الگوریتم </a:t>
            </a:r>
            <a:r>
              <a:rPr lang="en-US" dirty="0">
                <a:cs typeface="B Nazanin" pitchFamily="2" charset="-78"/>
              </a:rPr>
              <a:t>Bellman Ford</a:t>
            </a:r>
            <a:endParaRPr lang="fa-IR" dirty="0">
              <a:cs typeface="B Nazanin" pitchFamily="2" charset="-78"/>
            </a:endParaRPr>
          </a:p>
          <a:p>
            <a:pPr lvl="1"/>
            <a:r>
              <a:rPr lang="fa-IR" dirty="0">
                <a:cs typeface="B Nazanin" pitchFamily="2" charset="-78"/>
              </a:rPr>
              <a:t>بهبود یافته </a:t>
            </a:r>
            <a:r>
              <a:rPr lang="en-US" dirty="0">
                <a:cs typeface="B Nazanin" pitchFamily="2" charset="-78"/>
              </a:rPr>
              <a:t>DV</a:t>
            </a:r>
            <a:endParaRPr lang="fa-IR" dirty="0">
              <a:cs typeface="B Nazanin" pitchFamily="2" charset="-78"/>
            </a:endParaRPr>
          </a:p>
          <a:p>
            <a:pPr lvl="1"/>
            <a:r>
              <a:rPr lang="fa-IR" dirty="0">
                <a:cs typeface="B Nazanin" pitchFamily="2" charset="-78"/>
              </a:rPr>
              <a:t>آپدیت جداول هر </a:t>
            </a:r>
            <a:r>
              <a:rPr lang="en-US" dirty="0">
                <a:cs typeface="B Nazanin" pitchFamily="2" charset="-78"/>
              </a:rPr>
              <a:t>t</a:t>
            </a:r>
            <a:r>
              <a:rPr lang="fa-IR" dirty="0">
                <a:cs typeface="B Nazanin" pitchFamily="2" charset="-78"/>
              </a:rPr>
              <a:t> ثانیه</a:t>
            </a:r>
          </a:p>
          <a:p>
            <a:pPr lvl="1"/>
            <a:r>
              <a:rPr lang="en-US" dirty="0">
                <a:cs typeface="B Nazanin" pitchFamily="2" charset="-78"/>
              </a:rPr>
              <a:t>Routing Table</a:t>
            </a:r>
            <a:r>
              <a:rPr lang="fa-IR" dirty="0">
                <a:cs typeface="B Nazanin" pitchFamily="2" charset="-78"/>
              </a:rPr>
              <a:t>(</a:t>
            </a:r>
            <a:r>
              <a:rPr lang="en-US" dirty="0">
                <a:cs typeface="B Nazanin" pitchFamily="2" charset="-78"/>
              </a:rPr>
              <a:t>Metric, </a:t>
            </a:r>
            <a:r>
              <a:rPr lang="en-US" dirty="0" err="1">
                <a:cs typeface="B Nazanin" pitchFamily="2" charset="-78"/>
              </a:rPr>
              <a:t>ip</a:t>
            </a:r>
            <a:r>
              <a:rPr lang="en-US" dirty="0">
                <a:cs typeface="B Nazanin" pitchFamily="2" charset="-78"/>
              </a:rPr>
              <a:t> </a:t>
            </a:r>
            <a:r>
              <a:rPr lang="en-US" dirty="0" err="1">
                <a:cs typeface="B Nazanin" pitchFamily="2" charset="-78"/>
              </a:rPr>
              <a:t>seq</a:t>
            </a:r>
            <a:r>
              <a:rPr lang="en-US" dirty="0">
                <a:cs typeface="B Nazanin" pitchFamily="2" charset="-78"/>
              </a:rPr>
              <a:t>, rout to destination</a:t>
            </a:r>
            <a:r>
              <a:rPr lang="fa-IR" dirty="0">
                <a:cs typeface="B Nazanin" pitchFamily="2" charset="-78"/>
              </a:rPr>
              <a:t>)</a:t>
            </a:r>
          </a:p>
          <a:p>
            <a:pPr lvl="1"/>
            <a:r>
              <a:rPr lang="fa-IR" dirty="0">
                <a:cs typeface="B Nazanin" pitchFamily="2" charset="-78"/>
              </a:rPr>
              <a:t>ارسال ستون های </a:t>
            </a:r>
            <a:r>
              <a:rPr lang="en-US" dirty="0" err="1">
                <a:cs typeface="B Nazanin" pitchFamily="2" charset="-78"/>
              </a:rPr>
              <a:t>Ipseq</a:t>
            </a:r>
            <a:r>
              <a:rPr lang="fa-IR" dirty="0">
                <a:cs typeface="B Nazanin" pitchFamily="2" charset="-78"/>
              </a:rPr>
              <a:t> و </a:t>
            </a:r>
            <a:r>
              <a:rPr lang="en-US" dirty="0">
                <a:cs typeface="B Nazanin" pitchFamily="2" charset="-78"/>
              </a:rPr>
              <a:t>New Rout</a:t>
            </a:r>
            <a:r>
              <a:rPr lang="fa-IR" dirty="0">
                <a:cs typeface="B Nazanin" pitchFamily="2" charset="-78"/>
              </a:rPr>
              <a:t> هر </a:t>
            </a:r>
            <a:r>
              <a:rPr lang="en-US" dirty="0">
                <a:cs typeface="B Nazanin" pitchFamily="2" charset="-78"/>
              </a:rPr>
              <a:t>t</a:t>
            </a:r>
            <a:r>
              <a:rPr lang="fa-IR" dirty="0">
                <a:cs typeface="B Nazanin" pitchFamily="2" charset="-78"/>
              </a:rPr>
              <a:t> ثانیه</a:t>
            </a:r>
          </a:p>
          <a:p>
            <a:pPr lvl="1"/>
            <a:r>
              <a:rPr lang="en-US" dirty="0">
                <a:cs typeface="B Nazanin" pitchFamily="2" charset="-78"/>
              </a:rPr>
              <a:t>Broadcasting</a:t>
            </a:r>
            <a:r>
              <a:rPr lang="fa-IR" dirty="0">
                <a:cs typeface="B Nazanin" pitchFamily="2" charset="-78"/>
              </a:rPr>
              <a:t> مسیرها</a:t>
            </a:r>
          </a:p>
          <a:p>
            <a:pPr lvl="1"/>
            <a:r>
              <a:rPr lang="fa-IR" dirty="0">
                <a:cs typeface="B Nazanin" pitchFamily="2" charset="-78"/>
              </a:rPr>
              <a:t>افزایش </a:t>
            </a:r>
            <a:r>
              <a:rPr lang="en-US" dirty="0" err="1">
                <a:cs typeface="B Nazanin" pitchFamily="2" charset="-78"/>
              </a:rPr>
              <a:t>ipseq</a:t>
            </a:r>
            <a:r>
              <a:rPr lang="fa-IR" dirty="0">
                <a:cs typeface="B Nazanin" pitchFamily="2" charset="-78"/>
              </a:rPr>
              <a:t> در هر گام و استفاده از </a:t>
            </a:r>
            <a:r>
              <a:rPr lang="en-US" dirty="0" err="1">
                <a:cs typeface="B Nazanin" pitchFamily="2" charset="-78"/>
              </a:rPr>
              <a:t>ipseq</a:t>
            </a:r>
            <a:r>
              <a:rPr lang="fa-IR" dirty="0">
                <a:cs typeface="B Nazanin" pitchFamily="2" charset="-78"/>
              </a:rPr>
              <a:t> بالا</a:t>
            </a:r>
          </a:p>
          <a:p>
            <a:pPr lvl="1"/>
            <a:endParaRPr lang="fa-IR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8204-C347-4276-9AD2-E4F47B219F0A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گرداوری: مهندس ابراهیم رضاپور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2بخش-مهندسی اینترنت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1843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8204-C347-4276-9AD2-E4F47B219F0A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3" y="1562671"/>
            <a:ext cx="9786311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11141" y="1101006"/>
            <a:ext cx="176683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>
                <a:cs typeface="B Titr" pitchFamily="2" charset="-78"/>
              </a:rPr>
              <a:t>تغییر توپولوژی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گرداوری: مهندس ابراهیم رضاپور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2بخش-مهندسی اینترنت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3804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Reactive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9829800" cy="3867671"/>
          </a:xfrm>
        </p:spPr>
        <p:txBody>
          <a:bodyPr/>
          <a:lstStyle/>
          <a:p>
            <a:r>
              <a:rPr lang="fa-IR" dirty="0">
                <a:cs typeface="B Nazanin" pitchFamily="2" charset="-78"/>
              </a:rPr>
              <a:t>دارای 3گام:</a:t>
            </a:r>
          </a:p>
          <a:p>
            <a:pPr lvl="1"/>
            <a:r>
              <a:rPr lang="fa-IR" dirty="0">
                <a:cs typeface="B Nazanin" pitchFamily="2" charset="-78"/>
              </a:rPr>
              <a:t>1 کشف مسیر(زمانی که هیچ مسیری به مقصد نداشته باشیم)(موفق یا ناموفق)</a:t>
            </a:r>
          </a:p>
          <a:p>
            <a:pPr lvl="1"/>
            <a:r>
              <a:rPr lang="fa-IR" dirty="0">
                <a:cs typeface="B Nazanin" pitchFamily="2" charset="-78"/>
              </a:rPr>
              <a:t>2 ارسال داده</a:t>
            </a:r>
          </a:p>
          <a:p>
            <a:pPr lvl="1"/>
            <a:r>
              <a:rPr lang="fa-IR" dirty="0">
                <a:cs typeface="B Nazanin" pitchFamily="2" charset="-78"/>
              </a:rPr>
              <a:t>3 حفظ، ترمیم و نگهداری مسیر</a:t>
            </a:r>
          </a:p>
          <a:p>
            <a:pPr lvl="2"/>
            <a:r>
              <a:rPr lang="fa-IR" dirty="0">
                <a:cs typeface="B Nazanin" pitchFamily="2" charset="-78"/>
              </a:rPr>
              <a:t>حفظ(استفاده از مسیر موجود تا لحظه ممکن)</a:t>
            </a:r>
          </a:p>
          <a:p>
            <a:pPr lvl="2"/>
            <a:r>
              <a:rPr lang="fa-IR" dirty="0">
                <a:cs typeface="B Nazanin" pitchFamily="2" charset="-78"/>
              </a:rPr>
              <a:t>ترمیم ونگهداری(قطع شدن مسیر های فعال)</a:t>
            </a:r>
          </a:p>
          <a:p>
            <a:pPr lvl="2"/>
            <a:endParaRPr lang="fa-IR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8204-C347-4276-9AD2-E4F47B219F0A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54757" y="5282696"/>
            <a:ext cx="9113722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3200" dirty="0">
                <a:cs typeface="B Nazanin" pitchFamily="2" charset="-78"/>
              </a:rPr>
              <a:t>عدم وجود </a:t>
            </a:r>
            <a:r>
              <a:rPr lang="en-US" sz="3200" dirty="0">
                <a:cs typeface="B Nazanin" pitchFamily="2" charset="-78"/>
              </a:rPr>
              <a:t>Period </a:t>
            </a:r>
            <a:r>
              <a:rPr lang="fa-IR" sz="3200" dirty="0">
                <a:cs typeface="B Nazanin" pitchFamily="2" charset="-78"/>
              </a:rPr>
              <a:t> زمانی جهت تبادل جداول</a:t>
            </a:r>
          </a:p>
          <a:p>
            <a:pPr algn="r" rtl="1"/>
            <a:r>
              <a:rPr lang="fa-IR" sz="3200" dirty="0">
                <a:cs typeface="B Nazanin" pitchFamily="2" charset="-78"/>
              </a:rPr>
              <a:t>بررسی </a:t>
            </a:r>
            <a:r>
              <a:rPr lang="en-US" sz="3200" dirty="0">
                <a:cs typeface="B Nazanin" pitchFamily="2" charset="-78"/>
              </a:rPr>
              <a:t>cache</a:t>
            </a:r>
            <a:r>
              <a:rPr lang="fa-IR" sz="3200" dirty="0">
                <a:cs typeface="B Nazanin" pitchFamily="2" charset="-78"/>
              </a:rPr>
              <a:t> خود برای استفاده از مسیر وعدم نیاز به کشف مسیر</a:t>
            </a:r>
          </a:p>
          <a:p>
            <a:pPr algn="r" rtl="1"/>
            <a:r>
              <a:rPr lang="fa-IR" sz="3200" dirty="0">
                <a:cs typeface="B Nazanin" pitchFamily="2" charset="-78"/>
              </a:rPr>
              <a:t>عدم وجود مسیردر </a:t>
            </a:r>
            <a:r>
              <a:rPr lang="en-US" sz="3200" dirty="0">
                <a:cs typeface="B Nazanin" pitchFamily="2" charset="-78"/>
              </a:rPr>
              <a:t>Cache</a:t>
            </a:r>
            <a:r>
              <a:rPr lang="fa-IR" sz="3200" dirty="0">
                <a:cs typeface="B Nazanin" pitchFamily="2" charset="-78"/>
              </a:rPr>
              <a:t> = کشف مسیر</a:t>
            </a:r>
          </a:p>
          <a:p>
            <a:pPr algn="r" rtl="1"/>
            <a:endParaRPr lang="fa-IR" sz="3200" dirty="0">
              <a:cs typeface="B Nazanin" pitchFamily="2" charset="-7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گرداوری: مهندس ابراهیم رضاپور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2بخش-مهندسی اینترنت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8331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DSR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Reactive</a:t>
            </a:r>
            <a:endParaRPr lang="fa-IR" dirty="0"/>
          </a:p>
          <a:p>
            <a:r>
              <a:rPr lang="fa-IR" dirty="0"/>
              <a:t>استفاده از </a:t>
            </a:r>
            <a:r>
              <a:rPr lang="en-US" dirty="0"/>
              <a:t>rout Cache</a:t>
            </a:r>
            <a:r>
              <a:rPr lang="fa-IR" dirty="0"/>
              <a:t> جهت استفاده از مسیر</a:t>
            </a:r>
          </a:p>
          <a:p>
            <a:r>
              <a:rPr lang="fa-IR" dirty="0"/>
              <a:t>آپدیت </a:t>
            </a:r>
            <a:r>
              <a:rPr lang="en-US" dirty="0"/>
              <a:t>route Cache</a:t>
            </a:r>
            <a:r>
              <a:rPr lang="fa-IR" dirty="0"/>
              <a:t> در زمان کشف مسیر</a:t>
            </a:r>
          </a:p>
          <a:p>
            <a:r>
              <a:rPr lang="fa-IR" dirty="0"/>
              <a:t>نحوه ارسال بسته:</a:t>
            </a:r>
          </a:p>
          <a:p>
            <a:pPr lvl="1"/>
            <a:r>
              <a:rPr lang="fa-IR" dirty="0"/>
              <a:t>استفاده از </a:t>
            </a:r>
            <a:r>
              <a:rPr lang="en-US" dirty="0"/>
              <a:t>Route Cache</a:t>
            </a:r>
            <a:r>
              <a:rPr lang="fa-IR" dirty="0"/>
              <a:t> و قرار دادن مسیر در </a:t>
            </a:r>
            <a:r>
              <a:rPr lang="en-US" dirty="0"/>
              <a:t>Header</a:t>
            </a:r>
            <a:r>
              <a:rPr lang="fa-IR" dirty="0"/>
              <a:t> بسته</a:t>
            </a:r>
          </a:p>
          <a:p>
            <a:pPr marL="506413" lvl="1" indent="0">
              <a:buNone/>
            </a:pPr>
            <a:r>
              <a:rPr lang="fa-IR" dirty="0"/>
              <a:t>و یا قرار دادن مسیر در هدر بسته بعد از عمل کشف مسیر</a:t>
            </a:r>
          </a:p>
          <a:p>
            <a:pPr marL="506413" lvl="1" indent="0">
              <a:buNone/>
            </a:pP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8204-C347-4276-9AD2-E4F47B219F0A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گرداوری: مهندس ابراهیم رضاپور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2بخش-مهندسی اینترنت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939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...(فلوچارت)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8204-C347-4276-9AD2-E4F47B219F0A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41" y="1379739"/>
            <a:ext cx="8576541" cy="6063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گرداوری: مهندس ابراهیم رضاپور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2بخش-مهندسی اینترنت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3958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8204-C347-4276-9AD2-E4F47B219F0A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85" y="1360488"/>
            <a:ext cx="8523576" cy="5999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گرداوری: مهندس ابراهیم رضاپور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2بخش-مهندسی اینترنت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8636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مثال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8204-C347-4276-9AD2-E4F47B219F0A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24" y="1293813"/>
            <a:ext cx="8077264" cy="5381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77" y="1343819"/>
            <a:ext cx="8026911" cy="5281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77" y="1270000"/>
            <a:ext cx="7979286" cy="543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77" y="1284288"/>
            <a:ext cx="8007861" cy="5382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گرداوری: مهندس ابراهیم رضاپور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2بخش-مهندسی </a:t>
            </a:r>
            <a:r>
              <a:rPr lang="en-US" dirty="0" err="1"/>
              <a:t>اینترنت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89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8204-C347-4276-9AD2-E4F47B219F0A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94" y="1327149"/>
            <a:ext cx="8378394" cy="556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83" y="1365249"/>
            <a:ext cx="8173218" cy="530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گرداوری: مهندس ابراهیم رضاپور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2بخش-مهندسی اینترنت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2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>
                <a:cs typeface="B Titr" pitchFamily="2" charset="-78"/>
              </a:rPr>
              <a:t>نگهداری و ترمیم مسیر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B Nazanin" pitchFamily="2" charset="-78"/>
              </a:rPr>
              <a:t>Rout Error</a:t>
            </a:r>
            <a:r>
              <a:rPr lang="fa-IR" dirty="0">
                <a:cs typeface="B Nazanin" pitchFamily="2" charset="-78"/>
              </a:rPr>
              <a:t>:</a:t>
            </a:r>
          </a:p>
          <a:p>
            <a:pPr lvl="1"/>
            <a:r>
              <a:rPr lang="fa-IR" dirty="0">
                <a:cs typeface="B Nazanin" pitchFamily="2" charset="-78"/>
              </a:rPr>
              <a:t>عامل تولید: گرهی که خرابی را کشف کرده</a:t>
            </a:r>
          </a:p>
          <a:p>
            <a:pPr lvl="1"/>
            <a:r>
              <a:rPr lang="fa-IR" dirty="0">
                <a:cs typeface="B Nazanin" pitchFamily="2" charset="-78"/>
              </a:rPr>
              <a:t>ارسال به سمت مبدا ارسال کننده :</a:t>
            </a:r>
          </a:p>
          <a:p>
            <a:pPr lvl="2"/>
            <a:r>
              <a:rPr lang="fa-IR" dirty="0">
                <a:cs typeface="B Nazanin" pitchFamily="2" charset="-78"/>
              </a:rPr>
              <a:t>آدرس گرهی که امکان ارسال بسته را ندارد</a:t>
            </a:r>
          </a:p>
          <a:p>
            <a:pPr lvl="2"/>
            <a:r>
              <a:rPr lang="fa-IR" dirty="0">
                <a:cs typeface="B Nazanin" pitchFamily="2" charset="-78"/>
              </a:rPr>
              <a:t>مشخص شدن اینکه کدام لینک شکسته شده</a:t>
            </a:r>
            <a:endParaRPr lang="en-US" dirty="0">
              <a:cs typeface="B Nazanin" pitchFamily="2" charset="-78"/>
            </a:endParaRPr>
          </a:p>
          <a:p>
            <a:pPr lvl="1"/>
            <a:r>
              <a:rPr lang="fa-IR" dirty="0">
                <a:cs typeface="B Nazanin" pitchFamily="2" charset="-78"/>
              </a:rPr>
              <a:t>حذف تمام مسیرهای منتهی به گره خراب از </a:t>
            </a:r>
            <a:r>
              <a:rPr lang="en-US" dirty="0">
                <a:cs typeface="B Nazanin" pitchFamily="2" charset="-78"/>
              </a:rPr>
              <a:t>route cache</a:t>
            </a:r>
            <a:r>
              <a:rPr lang="fa-IR" dirty="0">
                <a:cs typeface="B Nazanin" pitchFamily="2" charset="-78"/>
              </a:rPr>
              <a:t> مبدا</a:t>
            </a:r>
          </a:p>
          <a:p>
            <a:r>
              <a:rPr lang="en-US" dirty="0">
                <a:cs typeface="B Nazanin" pitchFamily="2" charset="-78"/>
              </a:rPr>
              <a:t>Acknowledgment</a:t>
            </a:r>
            <a:r>
              <a:rPr lang="fa-IR" dirty="0">
                <a:cs typeface="B Nazanin" pitchFamily="2" charset="-78"/>
              </a:rPr>
              <a:t>:</a:t>
            </a:r>
          </a:p>
          <a:p>
            <a:pPr lvl="1"/>
            <a:r>
              <a:rPr lang="fa-IR" dirty="0">
                <a:cs typeface="B Nazanin" pitchFamily="2" charset="-78"/>
              </a:rPr>
              <a:t>اعلام سالم بودن بسته ها(جهت نگهداری مسیر)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8204-C347-4276-9AD2-E4F47B219F0A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گرداوری: مهندس ابراهیم رضاپور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2بخش-مهندسی اینترنت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009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>
                <a:cs typeface="B Nazanin" pitchFamily="2" charset="-78"/>
              </a:rPr>
              <a:t>آدرس </a:t>
            </a:r>
            <a:r>
              <a:rPr lang="en-US" dirty="0" err="1">
                <a:cs typeface="B Nazanin" pitchFamily="2" charset="-78"/>
              </a:rPr>
              <a:t>Ip</a:t>
            </a:r>
            <a:r>
              <a:rPr lang="fa-IR" dirty="0">
                <a:cs typeface="B Nazanin" pitchFamily="2" charset="-78"/>
              </a:rPr>
              <a:t>:</a:t>
            </a:r>
          </a:p>
          <a:p>
            <a:pPr marL="0" indent="0">
              <a:buNone/>
            </a:pPr>
            <a:r>
              <a:rPr lang="fa-IR" dirty="0">
                <a:cs typeface="B Nazanin" pitchFamily="2" charset="-78"/>
              </a:rPr>
              <a:t>	- ارتباط بین دو شبکه(خارج از </a:t>
            </a:r>
            <a:r>
              <a:rPr lang="en-US" dirty="0" err="1">
                <a:cs typeface="B Nazanin" pitchFamily="2" charset="-78"/>
              </a:rPr>
              <a:t>lan</a:t>
            </a:r>
            <a:r>
              <a:rPr lang="fa-IR" dirty="0">
                <a:cs typeface="B Nazanin" pitchFamily="2" charset="-78"/>
              </a:rPr>
              <a:t>)</a:t>
            </a:r>
          </a:p>
          <a:p>
            <a:pPr marL="0" indent="0">
              <a:buNone/>
            </a:pPr>
            <a:r>
              <a:rPr lang="fa-IR" dirty="0">
                <a:cs typeface="B Nazanin" pitchFamily="2" charset="-78"/>
              </a:rPr>
              <a:t>	-فاز 1: استفاده از روتر و آدرس مک مقصد</a:t>
            </a:r>
          </a:p>
          <a:p>
            <a:pPr marL="0" indent="0">
              <a:buNone/>
            </a:pPr>
            <a:r>
              <a:rPr lang="fa-IR" dirty="0">
                <a:cs typeface="B Nazanin" pitchFamily="2" charset="-78"/>
              </a:rPr>
              <a:t>	-فاز2: استفاده از الگوریتم مسیریابی</a:t>
            </a:r>
          </a:p>
          <a:p>
            <a:pPr marL="0" indent="0">
              <a:buNone/>
            </a:pPr>
            <a:r>
              <a:rPr lang="fa-IR" dirty="0">
                <a:cs typeface="B Nazanin" pitchFamily="2" charset="-78"/>
              </a:rPr>
              <a:t>	کلاس بندی </a:t>
            </a:r>
            <a:r>
              <a:rPr lang="en-US" dirty="0">
                <a:cs typeface="B Nazanin" pitchFamily="2" charset="-78"/>
              </a:rPr>
              <a:t>IP</a:t>
            </a:r>
            <a:r>
              <a:rPr lang="fa-IR" dirty="0">
                <a:cs typeface="B Nazanin" pitchFamily="2" charset="-78"/>
              </a:rPr>
              <a:t>:</a:t>
            </a:r>
          </a:p>
          <a:p>
            <a:pPr marL="0" indent="0">
              <a:buNone/>
            </a:pPr>
            <a:r>
              <a:rPr lang="fa-IR" dirty="0">
                <a:cs typeface="B Nazanin" pitchFamily="2" charset="-78"/>
              </a:rPr>
              <a:t>		* دو بخش اول </a:t>
            </a:r>
            <a:r>
              <a:rPr lang="en-US" dirty="0" err="1">
                <a:cs typeface="B Nazanin" pitchFamily="2" charset="-78"/>
              </a:rPr>
              <a:t>unvalid</a:t>
            </a:r>
            <a:r>
              <a:rPr lang="fa-IR" dirty="0">
                <a:cs typeface="B Nazanin" pitchFamily="2" charset="-78"/>
              </a:rPr>
              <a:t>(خاص </a:t>
            </a:r>
            <a:r>
              <a:rPr lang="en-US" dirty="0" err="1">
                <a:cs typeface="B Nazanin" pitchFamily="2" charset="-78"/>
              </a:rPr>
              <a:t>lan</a:t>
            </a:r>
            <a:r>
              <a:rPr lang="fa-IR" dirty="0">
                <a:cs typeface="B Nazanin" pitchFamily="2" charset="-78"/>
              </a:rPr>
              <a:t>)</a:t>
            </a:r>
          </a:p>
          <a:p>
            <a:pPr marL="0" indent="0">
              <a:buNone/>
            </a:pPr>
            <a:r>
              <a:rPr lang="fa-IR" dirty="0">
                <a:cs typeface="B Nazanin" pitchFamily="2" charset="-78"/>
              </a:rPr>
              <a:t>		*خرید </a:t>
            </a:r>
            <a:r>
              <a:rPr lang="en-US" dirty="0" err="1">
                <a:cs typeface="B Nazanin" pitchFamily="2" charset="-78"/>
              </a:rPr>
              <a:t>ip</a:t>
            </a:r>
            <a:r>
              <a:rPr lang="en-US" dirty="0">
                <a:cs typeface="B Nazanin" pitchFamily="2" charset="-78"/>
              </a:rPr>
              <a:t> </a:t>
            </a:r>
            <a:r>
              <a:rPr lang="en-US" sz="3200" dirty="0">
                <a:cs typeface="B Nazanin" pitchFamily="2" charset="-78"/>
              </a:rPr>
              <a:t>Valid</a:t>
            </a:r>
            <a:r>
              <a:rPr lang="fa-IR" sz="3200" dirty="0">
                <a:cs typeface="B Nazanin" pitchFamily="2" charset="-78"/>
              </a:rPr>
              <a:t> </a:t>
            </a:r>
            <a:r>
              <a:rPr lang="fa-IR" dirty="0">
                <a:cs typeface="B Nazanin" pitchFamily="2" charset="-78"/>
              </a:rPr>
              <a:t>برای یک شرکت نه برای هر شخص</a:t>
            </a:r>
          </a:p>
          <a:p>
            <a:endParaRPr lang="en-US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8204-C347-4276-9AD2-E4F47B219F0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گرداوری: مهندس ابراهیم رضاپور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2بخش-مهندسی اینترنت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6335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8204-C347-4276-9AD2-E4F47B219F0A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65" y="1341438"/>
            <a:ext cx="8402865" cy="5477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گرداوری: مهندس ابراهیم رضاپور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2بخش-مهندسی اینترنت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037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AODV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B Nazanin" pitchFamily="2" charset="-78"/>
              </a:rPr>
              <a:t>Reactive</a:t>
            </a:r>
            <a:endParaRPr lang="fa-IR" dirty="0">
              <a:cs typeface="B Nazanin" pitchFamily="2" charset="-78"/>
            </a:endParaRPr>
          </a:p>
          <a:p>
            <a:r>
              <a:rPr lang="fa-IR" dirty="0">
                <a:cs typeface="B Nazanin" pitchFamily="2" charset="-78"/>
              </a:rPr>
              <a:t>مزایا:</a:t>
            </a:r>
          </a:p>
          <a:p>
            <a:pPr lvl="1"/>
            <a:r>
              <a:rPr lang="fa-IR" dirty="0">
                <a:cs typeface="B Nazanin" pitchFamily="2" charset="-78"/>
              </a:rPr>
              <a:t>حذف سربار ناشی از نگهداری مسیرهایی که نیاز نیستند=بهبود مصرف باطری، پهنای باند و...</a:t>
            </a:r>
          </a:p>
          <a:p>
            <a:pPr lvl="1"/>
            <a:r>
              <a:rPr lang="fa-IR" dirty="0">
                <a:cs typeface="B Nazanin" pitchFamily="2" charset="-78"/>
              </a:rPr>
              <a:t>مقیاس پذیری بالا به هنگام افزایش گره ها</a:t>
            </a:r>
          </a:p>
          <a:p>
            <a:r>
              <a:rPr lang="fa-IR" dirty="0">
                <a:cs typeface="B Nazanin" pitchFamily="2" charset="-78"/>
              </a:rPr>
              <a:t>معایب:</a:t>
            </a:r>
          </a:p>
          <a:p>
            <a:pPr lvl="1"/>
            <a:r>
              <a:rPr lang="fa-IR" dirty="0">
                <a:cs typeface="B Nazanin" pitchFamily="2" charset="-78"/>
              </a:rPr>
              <a:t>در صورت وجود ارتباطات زیاد=اجرای متعدد کشف مسیر=سربار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8204-C347-4276-9AD2-E4F47B219F0A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گرداوری: مهندس ابراهیم رضاپور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2بخش-مهندسی اینترنت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1509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B Nazanin" pitchFamily="2" charset="-78"/>
              </a:rPr>
              <a:t>DSR+DSDV</a:t>
            </a:r>
            <a:endParaRPr lang="fa-IR" dirty="0">
              <a:cs typeface="B Nazanin" pitchFamily="2" charset="-78"/>
            </a:endParaRPr>
          </a:p>
          <a:p>
            <a:r>
              <a:rPr lang="en-US" dirty="0">
                <a:cs typeface="B Nazanin" pitchFamily="2" charset="-78"/>
              </a:rPr>
              <a:t>On demand</a:t>
            </a:r>
            <a:endParaRPr lang="fa-IR" dirty="0">
              <a:cs typeface="B Nazanin" pitchFamily="2" charset="-78"/>
            </a:endParaRPr>
          </a:p>
          <a:p>
            <a:r>
              <a:rPr lang="fa-IR" dirty="0">
                <a:cs typeface="B Nazanin" pitchFamily="2" charset="-78"/>
              </a:rPr>
              <a:t>دارای تمام فاز های </a:t>
            </a:r>
            <a:r>
              <a:rPr lang="en-US" dirty="0">
                <a:cs typeface="B Nazanin" pitchFamily="2" charset="-78"/>
              </a:rPr>
              <a:t>DSR</a:t>
            </a:r>
            <a:endParaRPr lang="fa-IR" dirty="0">
              <a:cs typeface="B Nazanin" pitchFamily="2" charset="-78"/>
            </a:endParaRPr>
          </a:p>
          <a:p>
            <a:r>
              <a:rPr lang="fa-IR" dirty="0">
                <a:cs typeface="B Nazanin" pitchFamily="2" charset="-78"/>
              </a:rPr>
              <a:t>تکمیل مسیر توسط گره های میانی( </a:t>
            </a:r>
            <a:r>
              <a:rPr lang="en-US" dirty="0">
                <a:cs typeface="B Nazanin" pitchFamily="2" charset="-78"/>
              </a:rPr>
              <a:t>SR</a:t>
            </a:r>
            <a:r>
              <a:rPr lang="fa-IR" dirty="0">
                <a:cs typeface="B Nazanin" pitchFamily="2" charset="-78"/>
              </a:rPr>
              <a:t> نیست)</a:t>
            </a:r>
          </a:p>
          <a:p>
            <a:r>
              <a:rPr lang="fa-IR" dirty="0">
                <a:cs typeface="B Nazanin" pitchFamily="2" charset="-78"/>
              </a:rPr>
              <a:t>استفاده از </a:t>
            </a:r>
            <a:r>
              <a:rPr lang="en-US" dirty="0" err="1">
                <a:cs typeface="B Nazanin" pitchFamily="2" charset="-78"/>
              </a:rPr>
              <a:t>Rreq</a:t>
            </a:r>
            <a:r>
              <a:rPr lang="fa-IR" dirty="0">
                <a:cs typeface="B Nazanin" pitchFamily="2" charset="-78"/>
              </a:rPr>
              <a:t> جهت کشف مسیر</a:t>
            </a:r>
          </a:p>
          <a:p>
            <a:r>
              <a:rPr lang="fa-IR" dirty="0">
                <a:cs typeface="B Nazanin" pitchFamily="2" charset="-78"/>
              </a:rPr>
              <a:t>استفاده از </a:t>
            </a:r>
            <a:r>
              <a:rPr lang="en-US" dirty="0">
                <a:cs typeface="B Nazanin" pitchFamily="2" charset="-78"/>
              </a:rPr>
              <a:t>Identifier</a:t>
            </a:r>
            <a:r>
              <a:rPr lang="fa-IR" dirty="0">
                <a:cs typeface="B Nazanin" pitchFamily="2" charset="-78"/>
              </a:rPr>
              <a:t> جهت شماره گذاری مسیر</a:t>
            </a:r>
          </a:p>
          <a:p>
            <a:r>
              <a:rPr lang="fa-IR" dirty="0">
                <a:cs typeface="B Nazanin" pitchFamily="2" charset="-78"/>
              </a:rPr>
              <a:t>استفاده از </a:t>
            </a:r>
            <a:r>
              <a:rPr lang="en-US" dirty="0" err="1">
                <a:cs typeface="B Nazanin" pitchFamily="2" charset="-78"/>
              </a:rPr>
              <a:t>SeqNumber</a:t>
            </a:r>
            <a:r>
              <a:rPr lang="fa-IR" dirty="0">
                <a:cs typeface="B Nazanin" pitchFamily="2" charset="-78"/>
              </a:rPr>
              <a:t> به منظور یافتن مسیر جدید</a:t>
            </a:r>
          </a:p>
          <a:p>
            <a:pPr lvl="1"/>
            <a:r>
              <a:rPr lang="en-US" dirty="0" err="1">
                <a:cs typeface="B Nazanin" pitchFamily="2" charset="-78"/>
              </a:rPr>
              <a:t>SeqNum</a:t>
            </a:r>
            <a:r>
              <a:rPr lang="fa-IR" dirty="0">
                <a:cs typeface="B Nazanin" pitchFamily="2" charset="-78"/>
              </a:rPr>
              <a:t> بالاتر =مسیر جدیدتر=حذف حلقه</a:t>
            </a:r>
          </a:p>
          <a:p>
            <a:pPr lvl="1"/>
            <a:endParaRPr lang="fa-IR" dirty="0">
              <a:cs typeface="B Nazanin" pitchFamily="2" charset="-78"/>
            </a:endParaRPr>
          </a:p>
          <a:p>
            <a:endParaRPr lang="fa-IR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8204-C347-4276-9AD2-E4F47B219F0A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گرداوری: مهندس ابراهیم رضاپور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2بخش-مهندسی اینترنت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6254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>
                <a:cs typeface="B Nazanin" pitchFamily="2" charset="-78"/>
              </a:rPr>
              <a:t>بروز شدن مسیر به شکل گام به گام و </a:t>
            </a:r>
            <a:r>
              <a:rPr lang="en-US" dirty="0">
                <a:cs typeface="B Nazanin" pitchFamily="2" charset="-78"/>
              </a:rPr>
              <a:t>Distributed Route</a:t>
            </a:r>
            <a:r>
              <a:rPr lang="fa-IR" dirty="0">
                <a:cs typeface="B Nazanin" pitchFamily="2" charset="-78"/>
              </a:rPr>
              <a:t>=</a:t>
            </a:r>
          </a:p>
          <a:p>
            <a:pPr marL="0" indent="0">
              <a:buNone/>
            </a:pPr>
            <a:r>
              <a:rPr lang="fa-IR" dirty="0">
                <a:cs typeface="B Nazanin" pitchFamily="2" charset="-78"/>
              </a:rPr>
              <a:t>   بروز شدن جداول طی مسیر</a:t>
            </a:r>
          </a:p>
          <a:p>
            <a:r>
              <a:rPr lang="fa-IR" dirty="0">
                <a:cs typeface="B Nazanin" pitchFamily="2" charset="-78"/>
              </a:rPr>
              <a:t>(</a:t>
            </a:r>
            <a:r>
              <a:rPr lang="en-US" dirty="0">
                <a:cs typeface="B Nazanin" pitchFamily="2" charset="-78"/>
              </a:rPr>
              <a:t>DSR</a:t>
            </a:r>
            <a:r>
              <a:rPr lang="fa-IR" dirty="0">
                <a:cs typeface="B Nazanin" pitchFamily="2" charset="-78"/>
              </a:rPr>
              <a:t>= بروزشدن مسیر فقط در مبدا =</a:t>
            </a:r>
            <a:r>
              <a:rPr lang="en-US" dirty="0">
                <a:cs typeface="B Nazanin" pitchFamily="2" charset="-78"/>
              </a:rPr>
              <a:t>SR</a:t>
            </a:r>
            <a:r>
              <a:rPr lang="fa-IR" dirty="0">
                <a:cs typeface="B Nazanin" pitchFamily="2" charset="-78"/>
              </a:rPr>
              <a:t>)</a:t>
            </a:r>
          </a:p>
          <a:p>
            <a:r>
              <a:rPr lang="fa-IR" dirty="0">
                <a:cs typeface="B Nazanin" pitchFamily="2" charset="-78"/>
              </a:rPr>
              <a:t>اجبار در استفاده از لینک های متقارن (دو طرف)</a:t>
            </a:r>
          </a:p>
          <a:p>
            <a:r>
              <a:rPr lang="fa-IR" dirty="0">
                <a:cs typeface="B Nazanin" pitchFamily="2" charset="-78"/>
              </a:rPr>
              <a:t>مسیر برگشت توسط </a:t>
            </a:r>
            <a:r>
              <a:rPr lang="en-US" dirty="0">
                <a:cs typeface="B Nazanin" pitchFamily="2" charset="-78"/>
              </a:rPr>
              <a:t>RREP</a:t>
            </a:r>
            <a:r>
              <a:rPr lang="fa-IR" dirty="0">
                <a:cs typeface="B Nazanin" pitchFamily="2" charset="-78"/>
              </a:rPr>
              <a:t>=استفاده از مسیر بهتر نه همان مسیر </a:t>
            </a:r>
            <a:r>
              <a:rPr lang="en-US" dirty="0" err="1">
                <a:cs typeface="B Nazanin" pitchFamily="2" charset="-78"/>
              </a:rPr>
              <a:t>Rreq</a:t>
            </a:r>
            <a:r>
              <a:rPr lang="fa-IR" dirty="0">
                <a:cs typeface="B Nazanin" pitchFamily="2" charset="-78"/>
              </a:rPr>
              <a:t>= نیاز به کشف مسیر</a:t>
            </a:r>
          </a:p>
          <a:p>
            <a:r>
              <a:rPr lang="fa-IR" dirty="0">
                <a:cs typeface="B Nazanin" pitchFamily="2" charset="-78"/>
              </a:rPr>
              <a:t>اعلان گزارش خرابی توسط </a:t>
            </a:r>
            <a:r>
              <a:rPr lang="en-US" dirty="0" err="1">
                <a:cs typeface="B Nazanin" pitchFamily="2" charset="-78"/>
              </a:rPr>
              <a:t>Rerr</a:t>
            </a:r>
            <a:endParaRPr lang="fa-IR" dirty="0">
              <a:cs typeface="B Nazanin" pitchFamily="2" charset="-78"/>
            </a:endParaRPr>
          </a:p>
          <a:p>
            <a:endParaRPr lang="fa-IR" dirty="0">
              <a:cs typeface="B Nazanin" pitchFamily="2" charset="-78"/>
            </a:endParaRPr>
          </a:p>
          <a:p>
            <a:pPr marL="0" indent="0">
              <a:buNone/>
            </a:pPr>
            <a:endParaRPr lang="fa-IR" dirty="0">
              <a:cs typeface="B Nazanin" pitchFamily="2" charset="-78"/>
            </a:endParaRPr>
          </a:p>
          <a:p>
            <a:pPr marL="0" indent="0">
              <a:buNone/>
            </a:pPr>
            <a:endParaRPr lang="fa-IR" dirty="0">
              <a:cs typeface="B Nazanin" pitchFamily="2" charset="-78"/>
            </a:endParaRPr>
          </a:p>
          <a:p>
            <a:pPr marL="0" indent="0">
              <a:buNone/>
            </a:pPr>
            <a:endParaRPr lang="fa-IR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8204-C347-4276-9AD2-E4F47B219F0A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گرداوری: مهندس ابراهیم رضاپور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2بخش-مهندسی اینترنت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93435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8204-C347-4276-9AD2-E4F47B219F0A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3395" y="1418655"/>
            <a:ext cx="5311155" cy="59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20266" y="1778695"/>
            <a:ext cx="4886146" cy="501675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fa-IR" sz="3200" dirty="0">
                <a:cs typeface="B Nazanin" pitchFamily="2" charset="-78"/>
              </a:rPr>
              <a:t>فیلدهای بسته </a:t>
            </a:r>
            <a:r>
              <a:rPr lang="en-US" sz="3200" dirty="0" err="1">
                <a:cs typeface="B Nazanin" pitchFamily="2" charset="-78"/>
              </a:rPr>
              <a:t>Rreq</a:t>
            </a:r>
            <a:r>
              <a:rPr lang="fa-IR" sz="3200" dirty="0">
                <a:cs typeface="B Nazanin" pitchFamily="2" charset="-78"/>
              </a:rPr>
              <a:t> :</a:t>
            </a:r>
          </a:p>
          <a:p>
            <a:pPr algn="r" rtl="1"/>
            <a:r>
              <a:rPr lang="fa-IR" sz="3200" dirty="0">
                <a:cs typeface="B Nazanin" pitchFamily="2" charset="-78"/>
              </a:rPr>
              <a:t>	</a:t>
            </a:r>
            <a:r>
              <a:rPr lang="en-US" sz="3200" dirty="0">
                <a:cs typeface="B Nazanin" pitchFamily="2" charset="-78"/>
              </a:rPr>
              <a:t>Source Address</a:t>
            </a:r>
            <a:r>
              <a:rPr lang="fa-IR" sz="3200" dirty="0">
                <a:cs typeface="B Nazanin" pitchFamily="2" charset="-78"/>
              </a:rPr>
              <a:t> (ثابت)</a:t>
            </a:r>
          </a:p>
          <a:p>
            <a:pPr algn="r" rtl="1"/>
            <a:r>
              <a:rPr lang="fa-IR" sz="3200" dirty="0">
                <a:cs typeface="B Nazanin" pitchFamily="2" charset="-78"/>
              </a:rPr>
              <a:t>	</a:t>
            </a:r>
            <a:r>
              <a:rPr lang="en-US" sz="3200" dirty="0">
                <a:cs typeface="B Nazanin" pitchFamily="2" charset="-78"/>
              </a:rPr>
              <a:t>Broadcast Id</a:t>
            </a:r>
            <a:r>
              <a:rPr lang="fa-IR" sz="3200" dirty="0">
                <a:cs typeface="B Nazanin" pitchFamily="2" charset="-78"/>
              </a:rPr>
              <a:t> (ثابت)</a:t>
            </a:r>
          </a:p>
          <a:p>
            <a:pPr algn="r" rtl="1"/>
            <a:r>
              <a:rPr lang="fa-IR" sz="3200" dirty="0">
                <a:cs typeface="B Nazanin" pitchFamily="2" charset="-78"/>
              </a:rPr>
              <a:t>	</a:t>
            </a:r>
            <a:r>
              <a:rPr lang="en-US" sz="3200" dirty="0">
                <a:cs typeface="B Nazanin" pitchFamily="2" charset="-78"/>
              </a:rPr>
              <a:t>Source </a:t>
            </a:r>
            <a:r>
              <a:rPr lang="en-US" sz="3200" dirty="0" err="1">
                <a:cs typeface="B Nazanin" pitchFamily="2" charset="-78"/>
              </a:rPr>
              <a:t>Seq</a:t>
            </a:r>
            <a:r>
              <a:rPr lang="en-US" sz="3200" dirty="0">
                <a:cs typeface="B Nazanin" pitchFamily="2" charset="-78"/>
              </a:rPr>
              <a:t>#</a:t>
            </a:r>
            <a:endParaRPr lang="fa-IR" sz="3200" dirty="0">
              <a:cs typeface="B Nazanin" pitchFamily="2" charset="-78"/>
            </a:endParaRPr>
          </a:p>
          <a:p>
            <a:pPr algn="r" rtl="1"/>
            <a:r>
              <a:rPr lang="fa-IR" sz="3200" dirty="0">
                <a:cs typeface="B Nazanin" pitchFamily="2" charset="-78"/>
              </a:rPr>
              <a:t>	</a:t>
            </a:r>
            <a:r>
              <a:rPr lang="en-US" sz="3200" dirty="0" err="1">
                <a:cs typeface="B Nazanin" pitchFamily="2" charset="-78"/>
              </a:rPr>
              <a:t>Dest</a:t>
            </a:r>
            <a:r>
              <a:rPr lang="en-US" sz="3200" dirty="0">
                <a:cs typeface="B Nazanin" pitchFamily="2" charset="-78"/>
              </a:rPr>
              <a:t> Address</a:t>
            </a:r>
            <a:endParaRPr lang="fa-IR" sz="3200" dirty="0">
              <a:cs typeface="B Nazanin" pitchFamily="2" charset="-78"/>
            </a:endParaRPr>
          </a:p>
          <a:p>
            <a:pPr algn="r" rtl="1"/>
            <a:r>
              <a:rPr lang="fa-IR" sz="3200" dirty="0">
                <a:cs typeface="B Nazanin" pitchFamily="2" charset="-78"/>
              </a:rPr>
              <a:t>	</a:t>
            </a:r>
            <a:r>
              <a:rPr lang="en-US" sz="3200" dirty="0" err="1">
                <a:cs typeface="B Nazanin" pitchFamily="2" charset="-78"/>
              </a:rPr>
              <a:t>Dest</a:t>
            </a:r>
            <a:r>
              <a:rPr lang="en-US" sz="3200" dirty="0">
                <a:cs typeface="B Nazanin" pitchFamily="2" charset="-78"/>
              </a:rPr>
              <a:t> </a:t>
            </a:r>
            <a:r>
              <a:rPr lang="en-US" sz="3200" dirty="0" err="1">
                <a:cs typeface="B Nazanin" pitchFamily="2" charset="-78"/>
              </a:rPr>
              <a:t>Seq</a:t>
            </a:r>
            <a:r>
              <a:rPr lang="en-US" sz="3200" dirty="0">
                <a:cs typeface="B Nazanin" pitchFamily="2" charset="-78"/>
              </a:rPr>
              <a:t>#</a:t>
            </a:r>
            <a:endParaRPr lang="fa-IR" sz="3200" dirty="0">
              <a:cs typeface="B Nazanin" pitchFamily="2" charset="-78"/>
            </a:endParaRPr>
          </a:p>
          <a:p>
            <a:pPr algn="r" rtl="1"/>
            <a:r>
              <a:rPr lang="fa-IR" sz="3200" dirty="0">
                <a:cs typeface="B Nazanin" pitchFamily="2" charset="-78"/>
              </a:rPr>
              <a:t>	</a:t>
            </a:r>
            <a:r>
              <a:rPr lang="en-US" sz="3200" dirty="0">
                <a:cs typeface="B Nazanin" pitchFamily="2" charset="-78"/>
              </a:rPr>
              <a:t>Hop </a:t>
            </a:r>
            <a:r>
              <a:rPr lang="en-US" sz="3200" dirty="0" err="1">
                <a:cs typeface="B Nazanin" pitchFamily="2" charset="-78"/>
              </a:rPr>
              <a:t>Cnt</a:t>
            </a:r>
            <a:endParaRPr lang="fa-IR" sz="3200" dirty="0">
              <a:cs typeface="B Nazanin" pitchFamily="2" charset="-78"/>
            </a:endParaRPr>
          </a:p>
          <a:p>
            <a:pPr algn="r" rtl="1"/>
            <a:endParaRPr lang="fa-IR" sz="3200" dirty="0">
              <a:cs typeface="B Nazanin" pitchFamily="2" charset="-78"/>
            </a:endParaRPr>
          </a:p>
          <a:p>
            <a:pPr algn="r" rtl="1"/>
            <a:endParaRPr lang="fa-IR" sz="3200" dirty="0">
              <a:cs typeface="B Nazanin" pitchFamily="2" charset="-78"/>
            </a:endParaRPr>
          </a:p>
          <a:p>
            <a:pPr algn="r" rtl="1"/>
            <a:endParaRPr lang="fa-IR" sz="3200" dirty="0">
              <a:cs typeface="B Nazanin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گرداوری: مهندس ابراهیم رضاپور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2بخش-مهندسی اینترنت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1776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8204-C347-4276-9AD2-E4F47B219F0A}" type="slidenum">
              <a:rPr lang="en-US" smtClean="0"/>
              <a:pPr/>
              <a:t>65</a:t>
            </a:fld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49" y="1202631"/>
            <a:ext cx="7998997" cy="387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57" y="5235079"/>
            <a:ext cx="784887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گرداوری: مهندس ابراهیم رضاپور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2بخش-مهندسی اینترنت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08681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>
                <a:cs typeface="B Titr" pitchFamily="2" charset="-78"/>
              </a:rPr>
              <a:t>الگوریتم های سلسله مراتبی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>
                <a:cs typeface="B Nazanin" pitchFamily="2" charset="-78"/>
              </a:rPr>
              <a:t>دو نوع اند:</a:t>
            </a:r>
          </a:p>
          <a:p>
            <a:r>
              <a:rPr lang="en-US" dirty="0">
                <a:cs typeface="B Nazanin" pitchFamily="2" charset="-78"/>
              </a:rPr>
              <a:t>Cluster Based , </a:t>
            </a:r>
            <a:r>
              <a:rPr lang="en-US" dirty="0" err="1">
                <a:cs typeface="B Nazanin" pitchFamily="2" charset="-78"/>
              </a:rPr>
              <a:t>Cds</a:t>
            </a:r>
            <a:endParaRPr lang="fa-IR" dirty="0">
              <a:cs typeface="B Nazanin" pitchFamily="2" charset="-78"/>
            </a:endParaRPr>
          </a:p>
          <a:p>
            <a:r>
              <a:rPr lang="en-US" dirty="0">
                <a:cs typeface="B Nazanin" pitchFamily="2" charset="-78"/>
              </a:rPr>
              <a:t>Cluster Based</a:t>
            </a:r>
            <a:r>
              <a:rPr lang="fa-IR" dirty="0">
                <a:cs typeface="B Nazanin" pitchFamily="2" charset="-78"/>
              </a:rPr>
              <a:t>:</a:t>
            </a:r>
          </a:p>
          <a:p>
            <a:pPr lvl="1"/>
            <a:r>
              <a:rPr lang="fa-IR" dirty="0">
                <a:cs typeface="B Nazanin" pitchFamily="2" charset="-78"/>
              </a:rPr>
              <a:t>هر </a:t>
            </a:r>
            <a:r>
              <a:rPr lang="en-US" dirty="0">
                <a:cs typeface="B Nazanin" pitchFamily="2" charset="-78"/>
              </a:rPr>
              <a:t>Cluster</a:t>
            </a:r>
            <a:r>
              <a:rPr lang="fa-IR" dirty="0">
                <a:cs typeface="B Nazanin" pitchFamily="2" charset="-78"/>
              </a:rPr>
              <a:t> دارای یک </a:t>
            </a:r>
            <a:r>
              <a:rPr lang="en-US" dirty="0">
                <a:cs typeface="B Nazanin" pitchFamily="2" charset="-78"/>
              </a:rPr>
              <a:t>Cluster Head</a:t>
            </a:r>
            <a:r>
              <a:rPr lang="fa-IR" dirty="0">
                <a:cs typeface="B Nazanin" pitchFamily="2" charset="-78"/>
              </a:rPr>
              <a:t>(کنترل خوشه)</a:t>
            </a:r>
          </a:p>
          <a:p>
            <a:pPr lvl="1"/>
            <a:r>
              <a:rPr lang="en-US" dirty="0">
                <a:cs typeface="B Nazanin" pitchFamily="2" charset="-78"/>
              </a:rPr>
              <a:t>Trade Off </a:t>
            </a:r>
            <a:r>
              <a:rPr lang="fa-IR" dirty="0">
                <a:cs typeface="B Nazanin" pitchFamily="2" charset="-78"/>
              </a:rPr>
              <a:t>(محاسبات خوشه بندی)= </a:t>
            </a:r>
            <a:r>
              <a:rPr lang="en-US" dirty="0">
                <a:cs typeface="B Nazanin" pitchFamily="2" charset="-78"/>
              </a:rPr>
              <a:t>overhead</a:t>
            </a:r>
            <a:endParaRPr lang="fa-IR" dirty="0">
              <a:cs typeface="B Nazanin" pitchFamily="2" charset="-78"/>
            </a:endParaRPr>
          </a:p>
          <a:p>
            <a:pPr lvl="1"/>
            <a:r>
              <a:rPr lang="fa-IR" dirty="0">
                <a:cs typeface="B Nazanin" pitchFamily="2" charset="-78"/>
              </a:rPr>
              <a:t>تعیین وظایف سر خوشه و خوشه</a:t>
            </a:r>
          </a:p>
          <a:p>
            <a:pPr lvl="1"/>
            <a:r>
              <a:rPr lang="en-US" dirty="0">
                <a:cs typeface="B Nazanin" pitchFamily="2" charset="-78"/>
              </a:rPr>
              <a:t>Scalability</a:t>
            </a:r>
            <a:endParaRPr lang="fa-IR" dirty="0">
              <a:cs typeface="B Nazanin" pitchFamily="2" charset="-78"/>
            </a:endParaRPr>
          </a:p>
          <a:p>
            <a:pPr lvl="1"/>
            <a:endParaRPr lang="fa-IR" dirty="0">
              <a:cs typeface="B Nazanin" pitchFamily="2" charset="-78"/>
            </a:endParaRPr>
          </a:p>
          <a:p>
            <a:pPr lvl="1"/>
            <a:endParaRPr lang="fa-IR" dirty="0">
              <a:cs typeface="B Nazanin" pitchFamily="2" charset="-78"/>
            </a:endParaRPr>
          </a:p>
          <a:p>
            <a:pPr lvl="1"/>
            <a:endParaRPr lang="fa-IR" dirty="0">
              <a:cs typeface="B Nazanin" pitchFamily="2" charset="-78"/>
            </a:endParaRPr>
          </a:p>
          <a:p>
            <a:pPr lvl="1"/>
            <a:endParaRPr lang="fa-IR" dirty="0">
              <a:cs typeface="B Nazanin" pitchFamily="2" charset="-78"/>
            </a:endParaRPr>
          </a:p>
          <a:p>
            <a:pPr lvl="1"/>
            <a:endParaRPr lang="fa-IR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8204-C347-4276-9AD2-E4F47B219F0A}" type="slidenum">
              <a:rPr lang="en-US" smtClean="0"/>
              <a:pPr/>
              <a:t>66</a:t>
            </a:fld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9288"/>
            <a:ext cx="5286375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گرداوری: مهندس ابراهیم رضاپور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2بخش-مهندسی اینترنت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67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…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cs typeface="B Nazanin" pitchFamily="2" charset="-78"/>
              </a:rPr>
              <a:t>Cds</a:t>
            </a:r>
            <a:r>
              <a:rPr lang="en-US" dirty="0">
                <a:cs typeface="B Nazanin" pitchFamily="2" charset="-78"/>
              </a:rPr>
              <a:t>(</a:t>
            </a:r>
            <a:r>
              <a:rPr lang="en-US" dirty="0" err="1">
                <a:cs typeface="B Nazanin" pitchFamily="2" charset="-78"/>
              </a:rPr>
              <a:t>Connected_Domainating_Set_Based</a:t>
            </a:r>
            <a:r>
              <a:rPr lang="en-US" dirty="0">
                <a:cs typeface="B Nazanin" pitchFamily="2" charset="-78"/>
              </a:rPr>
              <a:t>)</a:t>
            </a:r>
            <a:r>
              <a:rPr lang="fa-IR" dirty="0">
                <a:cs typeface="B Nazanin" pitchFamily="2" charset="-78"/>
              </a:rPr>
              <a:t>:</a:t>
            </a:r>
          </a:p>
          <a:p>
            <a:r>
              <a:rPr lang="fa-IR" dirty="0">
                <a:cs typeface="B Nazanin" pitchFamily="2" charset="-78"/>
              </a:rPr>
              <a:t>خوشه ها و سرخوشه ها ثابت نیستند.</a:t>
            </a:r>
          </a:p>
          <a:p>
            <a:r>
              <a:rPr lang="fa-IR" dirty="0">
                <a:cs typeface="B Nazanin" pitchFamily="2" charset="-78"/>
              </a:rPr>
              <a:t>برقراری ارتباط تا لحظه اخر(پشتیبانی گره ها از یکدیگر)</a:t>
            </a:r>
          </a:p>
          <a:p>
            <a:r>
              <a:rPr lang="fa-IR" dirty="0">
                <a:cs typeface="B Nazanin" pitchFamily="2" charset="-78"/>
              </a:rPr>
              <a:t>توانایی </a:t>
            </a:r>
            <a:r>
              <a:rPr lang="en-US" dirty="0">
                <a:cs typeface="B Nazanin" pitchFamily="2" charset="-78"/>
              </a:rPr>
              <a:t>Sleep</a:t>
            </a:r>
            <a:r>
              <a:rPr lang="fa-IR" dirty="0">
                <a:cs typeface="B Nazanin" pitchFamily="2" charset="-78"/>
              </a:rPr>
              <a:t> کردن گره های بیکار</a:t>
            </a:r>
          </a:p>
          <a:p>
            <a:r>
              <a:rPr lang="fa-IR" dirty="0">
                <a:cs typeface="B Nazanin" pitchFamily="2" charset="-78"/>
              </a:rPr>
              <a:t>جابجایی گره های فعال با گره های </a:t>
            </a:r>
            <a:r>
              <a:rPr lang="en-US" dirty="0">
                <a:cs typeface="B Nazanin" pitchFamily="2" charset="-78"/>
              </a:rPr>
              <a:t>sleep</a:t>
            </a:r>
            <a:endParaRPr lang="fa-IR" dirty="0">
              <a:cs typeface="B Nazanin" pitchFamily="2" charset="-78"/>
            </a:endParaRPr>
          </a:p>
          <a:p>
            <a:r>
              <a:rPr lang="fa-IR" dirty="0">
                <a:cs typeface="B Nazanin" pitchFamily="2" charset="-78"/>
              </a:rPr>
              <a:t>نتیجه:کاهش مصرف انرژی</a:t>
            </a:r>
          </a:p>
          <a:p>
            <a:r>
              <a:rPr lang="fa-IR" dirty="0">
                <a:cs typeface="B Nazanin" pitchFamily="2" charset="-78"/>
              </a:rPr>
              <a:t>پرکاربرد در </a:t>
            </a:r>
            <a:r>
              <a:rPr lang="en-US" dirty="0">
                <a:cs typeface="B Nazanin" pitchFamily="2" charset="-78"/>
              </a:rPr>
              <a:t>Sensor ,</a:t>
            </a:r>
            <a:r>
              <a:rPr lang="en-US" dirty="0" err="1">
                <a:cs typeface="B Nazanin" pitchFamily="2" charset="-78"/>
              </a:rPr>
              <a:t>Manet</a:t>
            </a:r>
            <a:endParaRPr lang="fa-IR" dirty="0">
              <a:cs typeface="B Nazanin" pitchFamily="2" charset="-78"/>
            </a:endParaRPr>
          </a:p>
          <a:p>
            <a:endParaRPr lang="fa-IR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8204-C347-4276-9AD2-E4F47B219F0A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گرداوری: مهندس ابراهیم رضاپور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2بخش-مهندسی اینترنت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65436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CBRP Protocol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cs typeface="B Nazanin" pitchFamily="2" charset="-78"/>
              </a:rPr>
              <a:t>Cluster Based</a:t>
            </a:r>
            <a:endParaRPr lang="fa-IR" sz="3600" dirty="0">
              <a:cs typeface="B Nazanin" pitchFamily="2" charset="-78"/>
            </a:endParaRPr>
          </a:p>
          <a:p>
            <a:r>
              <a:rPr lang="en-US" sz="3600" dirty="0">
                <a:cs typeface="B Nazanin" pitchFamily="2" charset="-78"/>
              </a:rPr>
              <a:t>2Depth</a:t>
            </a:r>
            <a:r>
              <a:rPr lang="fa-IR" sz="3600" dirty="0">
                <a:cs typeface="B Nazanin" pitchFamily="2" charset="-78"/>
              </a:rPr>
              <a:t> (</a:t>
            </a:r>
            <a:r>
              <a:rPr lang="en-US" sz="3600" dirty="0">
                <a:cs typeface="B Nazanin" pitchFamily="2" charset="-78"/>
              </a:rPr>
              <a:t>2Hop</a:t>
            </a:r>
            <a:r>
              <a:rPr lang="fa-IR" sz="3600" dirty="0">
                <a:cs typeface="B Nazanin" pitchFamily="2" charset="-78"/>
              </a:rPr>
              <a:t>)</a:t>
            </a:r>
          </a:p>
          <a:p>
            <a:r>
              <a:rPr lang="fa-IR" sz="3600" dirty="0">
                <a:cs typeface="B Nazanin" pitchFamily="2" charset="-78"/>
              </a:rPr>
              <a:t>وجود </a:t>
            </a:r>
            <a:r>
              <a:rPr lang="en-US" sz="3600" dirty="0">
                <a:cs typeface="B Nazanin" pitchFamily="2" charset="-78"/>
              </a:rPr>
              <a:t>Overlap</a:t>
            </a:r>
            <a:endParaRPr lang="fa-IR" sz="3600" dirty="0">
              <a:cs typeface="B Nazanin" pitchFamily="2" charset="-78"/>
            </a:endParaRPr>
          </a:p>
          <a:p>
            <a:r>
              <a:rPr lang="fa-IR" sz="3200" dirty="0">
                <a:cs typeface="B Nazanin" pitchFamily="2" charset="-78"/>
              </a:rPr>
              <a:t>حفظ اطلاعات اعضای خوشه در </a:t>
            </a:r>
            <a:r>
              <a:rPr lang="en-US" sz="3200" dirty="0" err="1">
                <a:cs typeface="B Nazanin" pitchFamily="2" charset="-78"/>
              </a:rPr>
              <a:t>Clusterhead</a:t>
            </a:r>
            <a:r>
              <a:rPr lang="fa-IR" sz="3200" dirty="0">
                <a:cs typeface="B Nazanin" pitchFamily="2" charset="-78"/>
              </a:rPr>
              <a:t>ها </a:t>
            </a:r>
            <a:r>
              <a:rPr lang="fa-IR" sz="2400" dirty="0">
                <a:cs typeface="B Nazanin" pitchFamily="2" charset="-78"/>
              </a:rPr>
              <a:t>(نوع لینک و گره های همسایه) </a:t>
            </a:r>
          </a:p>
          <a:p>
            <a:r>
              <a:rPr lang="fa-IR" sz="3600" dirty="0">
                <a:cs typeface="B Nazanin" pitchFamily="2" charset="-78"/>
              </a:rPr>
              <a:t>کشف مسیر درونی = راحت=توسط اطلاعات </a:t>
            </a:r>
            <a:r>
              <a:rPr lang="en-US" sz="3600" dirty="0">
                <a:cs typeface="B Nazanin" pitchFamily="2" charset="-78"/>
              </a:rPr>
              <a:t>CH</a:t>
            </a:r>
            <a:endParaRPr lang="fa-IR" sz="3600" dirty="0">
              <a:cs typeface="B Nazanin" pitchFamily="2" charset="-78"/>
            </a:endParaRPr>
          </a:p>
          <a:p>
            <a:r>
              <a:rPr lang="fa-IR" sz="3600" dirty="0">
                <a:cs typeface="B Nazanin" pitchFamily="2" charset="-78"/>
              </a:rPr>
              <a:t>حداقل سازی تعداد </a:t>
            </a:r>
            <a:r>
              <a:rPr lang="en-US" sz="3600" dirty="0">
                <a:cs typeface="B Nazanin" pitchFamily="2" charset="-78"/>
              </a:rPr>
              <a:t>Cluster</a:t>
            </a:r>
            <a:r>
              <a:rPr lang="fa-IR" sz="3600" dirty="0">
                <a:cs typeface="B Nazanin" pitchFamily="2" charset="-78"/>
              </a:rPr>
              <a:t> ها=مصرف کم انرژی</a:t>
            </a:r>
          </a:p>
          <a:p>
            <a:r>
              <a:rPr lang="fa-IR" sz="3600" dirty="0">
                <a:cs typeface="B Nazanin" pitchFamily="2" charset="-78"/>
              </a:rPr>
              <a:t>بالا بودن </a:t>
            </a:r>
            <a:r>
              <a:rPr lang="en-US" sz="3600" dirty="0">
                <a:cs typeface="B Nazanin" pitchFamily="2" charset="-78"/>
              </a:rPr>
              <a:t>Performance</a:t>
            </a:r>
            <a:endParaRPr lang="fa-IR" sz="3600" dirty="0">
              <a:cs typeface="B Nazanin" pitchFamily="2" charset="-78"/>
            </a:endParaRPr>
          </a:p>
          <a:p>
            <a:endParaRPr lang="fa-IR" sz="36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8204-C347-4276-9AD2-E4F47B219F0A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گرداوری: مهندس ابراهیم رضاپور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2بخش-مهندسی اینترنت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750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3200" dirty="0">
                <a:cs typeface="B Nazanin" pitchFamily="2" charset="-78"/>
              </a:rPr>
              <a:t>2 نو ع بسته </a:t>
            </a:r>
            <a:r>
              <a:rPr lang="en-US" sz="3200" dirty="0" err="1">
                <a:cs typeface="B Nazanin" pitchFamily="2" charset="-78"/>
              </a:rPr>
              <a:t>Ls</a:t>
            </a:r>
            <a:r>
              <a:rPr lang="fa-IR" sz="3200" dirty="0">
                <a:cs typeface="B Nazanin" pitchFamily="2" charset="-78"/>
              </a:rPr>
              <a:t>:</a:t>
            </a:r>
          </a:p>
          <a:p>
            <a:pPr lvl="1"/>
            <a:r>
              <a:rPr lang="fa-IR" sz="3200" dirty="0">
                <a:cs typeface="B Nazanin" pitchFamily="2" charset="-78"/>
              </a:rPr>
              <a:t>مربوط به </a:t>
            </a:r>
            <a:r>
              <a:rPr lang="en-US" sz="3200" dirty="0">
                <a:cs typeface="B Nazanin" pitchFamily="2" charset="-78"/>
              </a:rPr>
              <a:t>Node</a:t>
            </a:r>
            <a:r>
              <a:rPr lang="fa-IR" sz="3200" dirty="0">
                <a:cs typeface="B Nazanin" pitchFamily="2" charset="-78"/>
              </a:rPr>
              <a:t>:اطلاع از گره های همسایه در یک خوشه</a:t>
            </a:r>
          </a:p>
          <a:p>
            <a:pPr lvl="1"/>
            <a:r>
              <a:rPr lang="fa-IR" sz="3200" dirty="0">
                <a:cs typeface="B Nazanin" pitchFamily="2" charset="-78"/>
              </a:rPr>
              <a:t>مربوط به </a:t>
            </a:r>
            <a:r>
              <a:rPr lang="en-US" sz="3200" dirty="0" err="1">
                <a:cs typeface="B Nazanin" pitchFamily="2" charset="-78"/>
              </a:rPr>
              <a:t>Ch</a:t>
            </a:r>
            <a:r>
              <a:rPr lang="fa-IR" sz="3200" dirty="0">
                <a:cs typeface="B Nazanin" pitchFamily="2" charset="-78"/>
              </a:rPr>
              <a:t>:هم مطلع از خوشه خود و هم مطلع از </a:t>
            </a:r>
            <a:r>
              <a:rPr lang="en-US" sz="3200" dirty="0" err="1">
                <a:cs typeface="B Nazanin" pitchFamily="2" charset="-78"/>
              </a:rPr>
              <a:t>ch</a:t>
            </a:r>
            <a:r>
              <a:rPr lang="fa-IR" sz="3200" dirty="0">
                <a:cs typeface="B Nazanin" pitchFamily="2" charset="-78"/>
              </a:rPr>
              <a:t> دیگر</a:t>
            </a:r>
          </a:p>
          <a:p>
            <a:pPr marL="506413" lvl="1" indent="0">
              <a:buNone/>
            </a:pPr>
            <a:endParaRPr lang="fa-IR" sz="3200" dirty="0">
              <a:cs typeface="B Nazanin" pitchFamily="2" charset="-78"/>
            </a:endParaRPr>
          </a:p>
          <a:p>
            <a:r>
              <a:rPr lang="fa-IR" sz="3200" dirty="0">
                <a:cs typeface="B Nazanin" pitchFamily="2" charset="-78"/>
              </a:rPr>
              <a:t>اصلی ترین هدف: </a:t>
            </a:r>
            <a:r>
              <a:rPr lang="en-US" sz="3200" dirty="0">
                <a:cs typeface="B Nazanin" pitchFamily="2" charset="-78"/>
              </a:rPr>
              <a:t>Min</a:t>
            </a:r>
            <a:r>
              <a:rPr lang="fa-IR" sz="3200" dirty="0">
                <a:cs typeface="B Nazanin" pitchFamily="2" charset="-78"/>
              </a:rPr>
              <a:t> کردن </a:t>
            </a:r>
            <a:r>
              <a:rPr lang="en-US" sz="3200" dirty="0">
                <a:cs typeface="B Nazanin" pitchFamily="2" charset="-78"/>
              </a:rPr>
              <a:t>Flooding Traffic</a:t>
            </a:r>
            <a:endParaRPr lang="fa-IR" sz="3200" dirty="0">
              <a:cs typeface="B Nazanin" pitchFamily="2" charset="-78"/>
            </a:endParaRPr>
          </a:p>
          <a:p>
            <a:pPr lvl="1"/>
            <a:r>
              <a:rPr lang="fa-IR" sz="3200" dirty="0">
                <a:cs typeface="B Nazanin" pitchFamily="2" charset="-78"/>
              </a:rPr>
              <a:t>تغییر در یک گره =تغییر در یک </a:t>
            </a:r>
            <a:r>
              <a:rPr lang="en-US" sz="3200" dirty="0">
                <a:cs typeface="B Nazanin" pitchFamily="2" charset="-78"/>
              </a:rPr>
              <a:t>C</a:t>
            </a:r>
            <a:r>
              <a:rPr lang="fa-IR" sz="3200" dirty="0">
                <a:cs typeface="B Nazanin" pitchFamily="2" charset="-78"/>
              </a:rPr>
              <a:t> یا یک </a:t>
            </a:r>
            <a:r>
              <a:rPr lang="en-US" sz="3200" dirty="0">
                <a:cs typeface="B Nazanin" pitchFamily="2" charset="-78"/>
              </a:rPr>
              <a:t>CH</a:t>
            </a:r>
            <a:r>
              <a:rPr lang="fa-IR" sz="3200" dirty="0">
                <a:cs typeface="B Nazanin" pitchFamily="2" charset="-78"/>
              </a:rPr>
              <a:t> نه کل شبکه(</a:t>
            </a:r>
            <a:r>
              <a:rPr lang="en-US" sz="3200" dirty="0">
                <a:cs typeface="B Nazanin" pitchFamily="2" charset="-78"/>
              </a:rPr>
              <a:t>Flat</a:t>
            </a:r>
            <a:r>
              <a:rPr lang="fa-IR" sz="3200" dirty="0">
                <a:cs typeface="B Nazanin" pitchFamily="2" charset="-78"/>
              </a:rPr>
              <a:t>)</a:t>
            </a:r>
          </a:p>
          <a:p>
            <a:endParaRPr lang="fa-IR" sz="32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8204-C347-4276-9AD2-E4F47B219F0A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گرداوری: مهندس ابراهیم رضاپور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2بخش-مهندسی اینترنت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715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مسیریابی :						   </a:t>
            </a:r>
            <a:r>
              <a:rPr lang="fa-IR" dirty="0">
                <a:solidFill>
                  <a:schemeClr val="tx1"/>
                </a:solidFill>
              </a:rPr>
              <a:t>جلسه2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B Nazanin" pitchFamily="2" charset="-78"/>
              </a:rPr>
              <a:t>IOS(Internetwork operating System)</a:t>
            </a:r>
            <a:endParaRPr lang="fa-IR" dirty="0">
              <a:cs typeface="B Nazanin" pitchFamily="2" charset="-78"/>
            </a:endParaRPr>
          </a:p>
          <a:p>
            <a:r>
              <a:rPr lang="fa-IR" dirty="0">
                <a:cs typeface="B Nazanin" pitchFamily="2" charset="-78"/>
              </a:rPr>
              <a:t>مسیریاب: عامل ارتباط بین دو شبکه</a:t>
            </a:r>
          </a:p>
          <a:p>
            <a:r>
              <a:rPr lang="en-US" dirty="0">
                <a:cs typeface="B Nazanin" pitchFamily="2" charset="-78"/>
              </a:rPr>
              <a:t>Back bone</a:t>
            </a:r>
            <a:r>
              <a:rPr lang="fa-IR" dirty="0">
                <a:cs typeface="B Nazanin" pitchFamily="2" charset="-78"/>
              </a:rPr>
              <a:t>: مسیریاب+کانال ها</a:t>
            </a:r>
          </a:p>
          <a:p>
            <a:r>
              <a:rPr lang="fa-IR" dirty="0">
                <a:cs typeface="B Nazanin" pitchFamily="2" charset="-78"/>
              </a:rPr>
              <a:t>الگوریتم های مسیر یابی</a:t>
            </a:r>
            <a:r>
              <a:rPr lang="fa-IR" dirty="0">
                <a:cs typeface="B Nazanin" pitchFamily="2" charset="-78"/>
                <a:sym typeface="Wingdings" pitchFamily="2" charset="2"/>
              </a:rPr>
              <a:t>: بهینه ترین مسیر</a:t>
            </a:r>
          </a:p>
          <a:p>
            <a:r>
              <a:rPr lang="en-US" dirty="0">
                <a:cs typeface="B Nazanin" pitchFamily="2" charset="-78"/>
                <a:sym typeface="Wingdings" pitchFamily="2" charset="2"/>
              </a:rPr>
              <a:t>Hop count</a:t>
            </a:r>
            <a:r>
              <a:rPr lang="fa-IR" dirty="0">
                <a:cs typeface="B Nazanin" pitchFamily="2" charset="-78"/>
                <a:sym typeface="Wingdings" pitchFamily="2" charset="2"/>
              </a:rPr>
              <a:t>(گام حرکت)</a:t>
            </a:r>
          </a:p>
          <a:p>
            <a:r>
              <a:rPr lang="en-US" dirty="0">
                <a:cs typeface="B Nazanin" pitchFamily="2" charset="-78"/>
                <a:sym typeface="Wingdings" pitchFamily="2" charset="2"/>
              </a:rPr>
              <a:t>Congestion</a:t>
            </a:r>
            <a:r>
              <a:rPr lang="fa-IR" dirty="0">
                <a:cs typeface="B Nazanin" pitchFamily="2" charset="-78"/>
                <a:sym typeface="Wingdings" pitchFamily="2" charset="2"/>
              </a:rPr>
              <a:t>(ازدحام)</a:t>
            </a:r>
          </a:p>
          <a:p>
            <a:endParaRPr lang="fa-IR" dirty="0">
              <a:cs typeface="B Nazanin" pitchFamily="2" charset="-78"/>
            </a:endParaRPr>
          </a:p>
          <a:p>
            <a:endParaRPr lang="fa-IR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8204-C347-4276-9AD2-E4F47B219F0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گرداوری: مهندس ابراهیم رضاپور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2بخش-مهندسی اینترنت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15952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>
                <a:cs typeface="B Titr" pitchFamily="2" charset="-78"/>
              </a:rPr>
              <a:t>ویژگی ها: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>
                <a:cs typeface="B Nazanin" pitchFamily="2" charset="-78"/>
              </a:rPr>
              <a:t>یافتن کوتاهترین مسیر(اصلی)</a:t>
            </a:r>
          </a:p>
          <a:p>
            <a:r>
              <a:rPr lang="en-US" dirty="0">
                <a:cs typeface="B Nazanin" pitchFamily="2" charset="-78"/>
              </a:rPr>
              <a:t>Local Repair</a:t>
            </a:r>
            <a:r>
              <a:rPr lang="fa-IR" dirty="0">
                <a:cs typeface="B Nazanin" pitchFamily="2" charset="-78"/>
              </a:rPr>
              <a:t> در خرابی و یافتن مسیر جدید از طریق همان گره خراب نه کشف مسیر از مبدا(یکتا و اصلی)</a:t>
            </a:r>
          </a:p>
          <a:p>
            <a:r>
              <a:rPr lang="fa-IR" dirty="0">
                <a:cs typeface="B Nazanin" pitchFamily="2" charset="-78"/>
              </a:rPr>
              <a:t> استفاده از مسیرهای </a:t>
            </a:r>
            <a:r>
              <a:rPr lang="en-US" dirty="0">
                <a:cs typeface="B Nazanin" pitchFamily="2" charset="-78"/>
              </a:rPr>
              <a:t>Suboptimal</a:t>
            </a:r>
            <a:r>
              <a:rPr lang="fa-IR" dirty="0">
                <a:cs typeface="B Nazanin" pitchFamily="2" charset="-78"/>
              </a:rPr>
              <a:t> و </a:t>
            </a:r>
            <a:r>
              <a:rPr lang="en-US" dirty="0">
                <a:cs typeface="B Nazanin" pitchFamily="2" charset="-78"/>
              </a:rPr>
              <a:t>Optimal</a:t>
            </a:r>
            <a:endParaRPr lang="fa-IR" dirty="0">
              <a:cs typeface="B Nazanin" pitchFamily="2" charset="-78"/>
            </a:endParaRPr>
          </a:p>
          <a:p>
            <a:r>
              <a:rPr lang="fa-IR" dirty="0">
                <a:cs typeface="B Nazanin" pitchFamily="2" charset="-78"/>
              </a:rPr>
              <a:t>کاهش سربار کشف مسیر</a:t>
            </a:r>
          </a:p>
          <a:p>
            <a:r>
              <a:rPr lang="en-US" dirty="0">
                <a:cs typeface="B Nazanin" pitchFamily="2" charset="-78"/>
              </a:rPr>
              <a:t>Distributed</a:t>
            </a:r>
            <a:endParaRPr lang="fa-IR" dirty="0">
              <a:cs typeface="B Nazanin" pitchFamily="2" charset="-78"/>
            </a:endParaRPr>
          </a:p>
          <a:p>
            <a:r>
              <a:rPr lang="fa-IR" dirty="0">
                <a:cs typeface="B Nazanin" pitchFamily="2" charset="-78"/>
              </a:rPr>
              <a:t>حداقل </a:t>
            </a:r>
            <a:r>
              <a:rPr lang="en-US" dirty="0">
                <a:cs typeface="B Nazanin" pitchFamily="2" charset="-78"/>
              </a:rPr>
              <a:t>Flooding Traffic</a:t>
            </a:r>
            <a:endParaRPr lang="fa-IR" dirty="0">
              <a:cs typeface="B Nazanin" pitchFamily="2" charset="-78"/>
            </a:endParaRPr>
          </a:p>
          <a:p>
            <a:r>
              <a:rPr lang="en-US" dirty="0">
                <a:cs typeface="B Nazanin" pitchFamily="2" charset="-78"/>
              </a:rPr>
              <a:t>Unidirectional Link</a:t>
            </a:r>
            <a:endParaRPr lang="fa-IR" dirty="0">
              <a:cs typeface="B Nazanin" pitchFamily="2" charset="-78"/>
            </a:endParaRPr>
          </a:p>
          <a:p>
            <a:endParaRPr lang="fa-IR" dirty="0">
              <a:cs typeface="B Nazanin" pitchFamily="2" charset="-78"/>
            </a:endParaRPr>
          </a:p>
          <a:p>
            <a:endParaRPr lang="fa-IR" dirty="0">
              <a:cs typeface="B Nazanin" pitchFamily="2" charset="-78"/>
            </a:endParaRPr>
          </a:p>
          <a:p>
            <a:endParaRPr lang="fa-IR" dirty="0">
              <a:cs typeface="B Nazanin" pitchFamily="2" charset="-78"/>
            </a:endParaRPr>
          </a:p>
          <a:p>
            <a:endParaRPr lang="fa-IR" dirty="0">
              <a:cs typeface="B Nazanin" pitchFamily="2" charset="-78"/>
            </a:endParaRPr>
          </a:p>
          <a:p>
            <a:endParaRPr lang="fa-IR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8204-C347-4276-9AD2-E4F47B219F0A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گرداوری: مهندس ابراهیم رضاپور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2بخش-مهندسی اینترنت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89921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6F9F8-DB18-4F24-82F3-FAE0A97A6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Leach </a:t>
            </a:r>
            <a:r>
              <a:rPr lang="en-US" dirty="0" err="1"/>
              <a:t>Protocls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87C60-F7AD-45EE-B1A4-B6F5EC00F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2800" dirty="0">
                <a:cs typeface="B Nazanin" panose="00000400000000000000" pitchFamily="2" charset="-78"/>
              </a:rPr>
              <a:t>از جمله الگوریتم های </a:t>
            </a:r>
            <a:r>
              <a:rPr lang="en-US" sz="2800" dirty="0" err="1">
                <a:cs typeface="B Nazanin" panose="00000400000000000000" pitchFamily="2" charset="-78"/>
              </a:rPr>
              <a:t>cds</a:t>
            </a:r>
            <a:endParaRPr lang="en-US" sz="2800" dirty="0">
              <a:cs typeface="B Nazanin" panose="00000400000000000000" pitchFamily="2" charset="-78"/>
            </a:endParaRPr>
          </a:p>
          <a:p>
            <a:r>
              <a:rPr lang="fa-IR" sz="2800" dirty="0">
                <a:cs typeface="B Nazanin" panose="00000400000000000000" pitchFamily="2" charset="-78"/>
              </a:rPr>
              <a:t>ارسال اطلاعات خود به سرخوشه</a:t>
            </a:r>
          </a:p>
          <a:p>
            <a:r>
              <a:rPr lang="fa-IR" sz="2800" dirty="0">
                <a:cs typeface="B Nazanin" panose="00000400000000000000" pitchFamily="2" charset="-78"/>
              </a:rPr>
              <a:t>جمع آوری بسته ها و ارسال به ایستگاته کاری</a:t>
            </a:r>
          </a:p>
          <a:p>
            <a:r>
              <a:rPr lang="fa-IR" sz="2800" dirty="0">
                <a:cs typeface="B Nazanin" panose="00000400000000000000" pitchFamily="2" charset="-78"/>
              </a:rPr>
              <a:t>استفاده از الگوریتم تصادفی برای اینکه آیا </a:t>
            </a:r>
            <a:r>
              <a:rPr lang="en-US" sz="2800" dirty="0">
                <a:cs typeface="B Nazanin" panose="00000400000000000000" pitchFamily="2" charset="-78"/>
              </a:rPr>
              <a:t>node</a:t>
            </a:r>
            <a:r>
              <a:rPr lang="fa-IR" sz="2800" dirty="0">
                <a:cs typeface="B Nazanin" panose="00000400000000000000" pitchFamily="2" charset="-78"/>
              </a:rPr>
              <a:t> جایگزین سرخوشه شود یا خیر</a:t>
            </a:r>
          </a:p>
          <a:p>
            <a:r>
              <a:rPr lang="fa-IR" sz="2800" dirty="0">
                <a:cs typeface="B Nazanin" panose="00000400000000000000" pitchFamily="2" charset="-78"/>
              </a:rPr>
              <a:t>نودهایی که سرخوشه می‌شوند، تا </a:t>
            </a:r>
            <a:r>
              <a:rPr lang="en-US" sz="2800" dirty="0">
                <a:cs typeface="B Nazanin" panose="00000400000000000000" pitchFamily="2" charset="-78"/>
              </a:rPr>
              <a:t>p </a:t>
            </a:r>
            <a:r>
              <a:rPr lang="fa-IR" sz="2800" dirty="0">
                <a:cs typeface="B Nazanin" panose="00000400000000000000" pitchFamily="2" charset="-78"/>
              </a:rPr>
              <a:t>چرخه نمی‌توانند دوباره نقش سرخوشه را بگیرند(</a:t>
            </a:r>
            <a:r>
              <a:rPr lang="en-US" sz="2800" dirty="0">
                <a:cs typeface="B Nazanin" panose="00000400000000000000" pitchFamily="2" charset="-78"/>
              </a:rPr>
              <a:t>P </a:t>
            </a:r>
            <a:r>
              <a:rPr lang="fa-IR" sz="2800" dirty="0">
                <a:cs typeface="B Nazanin" panose="00000400000000000000" pitchFamily="2" charset="-78"/>
              </a:rPr>
              <a:t>درصد دلخواهی از تعداد خوشه‌ها)</a:t>
            </a:r>
          </a:p>
          <a:p>
            <a:r>
              <a:rPr lang="fa-IR" sz="2800" dirty="0">
                <a:cs typeface="B Nazanin" panose="00000400000000000000" pitchFamily="2" charset="-78"/>
              </a:rPr>
              <a:t>احتمال سر خوشه شدن </a:t>
            </a:r>
            <a:r>
              <a:rPr lang="en-US" sz="2800" dirty="0">
                <a:cs typeface="B Nazanin" panose="00000400000000000000" pitchFamily="2" charset="-78"/>
              </a:rPr>
              <a:t>1/p</a:t>
            </a:r>
          </a:p>
          <a:p>
            <a:r>
              <a:rPr lang="fa-IR" sz="2800" dirty="0">
                <a:cs typeface="B Nazanin" panose="00000400000000000000" pitchFamily="2" charset="-78"/>
              </a:rPr>
              <a:t>انتخاب سرخوشه دلخواه بعد از هر چرخش توسط </a:t>
            </a:r>
            <a:r>
              <a:rPr lang="en-US" sz="2800" dirty="0">
                <a:cs typeface="B Nazanin" panose="00000400000000000000" pitchFamily="2" charset="-78"/>
              </a:rPr>
              <a:t>nod</a:t>
            </a:r>
            <a:r>
              <a:rPr lang="fa-IR" sz="2800" dirty="0">
                <a:cs typeface="B Nazanin" panose="00000400000000000000" pitchFamily="2" charset="-78"/>
              </a:rPr>
              <a:t>ها</a:t>
            </a:r>
          </a:p>
          <a:p>
            <a:r>
              <a:rPr lang="fa-IR" sz="2800" dirty="0">
                <a:cs typeface="B Nazanin" panose="00000400000000000000" pitchFamily="2" charset="-78"/>
              </a:rPr>
              <a:t>تنظیم جدول زمانبندی جهت مشخص کردن زمان ارسال هر </a:t>
            </a:r>
            <a:r>
              <a:rPr lang="en-US" sz="2800" dirty="0">
                <a:cs typeface="B Nazanin" panose="00000400000000000000" pitchFamily="2" charset="-78"/>
              </a:rPr>
              <a:t>node</a:t>
            </a:r>
            <a:r>
              <a:rPr lang="fa-IR" sz="2800" dirty="0">
                <a:cs typeface="B Nazanin" panose="00000400000000000000" pitchFamily="2" charset="-78"/>
              </a:rPr>
              <a:t> عضو</a:t>
            </a:r>
            <a:endParaRPr lang="en-US" sz="2800" dirty="0">
              <a:cs typeface="B Nazanin" panose="00000400000000000000" pitchFamily="2" charset="-78"/>
            </a:endParaRPr>
          </a:p>
          <a:p>
            <a:r>
              <a:rPr lang="fa-IR" sz="2800" dirty="0">
                <a:cs typeface="B Nazanin" panose="00000400000000000000" pitchFamily="2" charset="-78"/>
              </a:rPr>
              <a:t>استفاده این الگوریتم از رسانه </a:t>
            </a:r>
            <a:r>
              <a:rPr lang="en-US" sz="2800" dirty="0">
                <a:cs typeface="B Nazanin" panose="00000400000000000000" pitchFamily="2" charset="-78"/>
              </a:rPr>
              <a:t>CDMA</a:t>
            </a:r>
            <a:r>
              <a:rPr lang="fa-IR" sz="2800" dirty="0">
                <a:cs typeface="B Nazanin" panose="00000400000000000000" pitchFamily="2" charset="-78"/>
              </a:rPr>
              <a:t> جهت جلوگیری از برخورد</a:t>
            </a:r>
          </a:p>
          <a:p>
            <a:endParaRPr lang="fa-IR" sz="2800" dirty="0">
              <a:cs typeface="B Nazanin" panose="00000400000000000000" pitchFamily="2" charset="-78"/>
            </a:endParaRPr>
          </a:p>
          <a:p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BEC4A-6F12-46EA-AB91-313FBA71B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2بخش-مهندسی اینترنت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34C03-2BA6-47BF-8733-717694E71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گرداوری: مهندس ابراهیم رضاپور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B6C51-A188-4536-BBCD-FC7BD5749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8204-C347-4276-9AD2-E4F47B219F0A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3454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C93C9-3414-4B4C-B779-EED296F92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>
                <a:cs typeface="B Nazanin" panose="00000400000000000000" pitchFamily="2" charset="-78"/>
              </a:rPr>
              <a:t>ویژگی ها: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EBF7C-B1A3-42DD-A22C-D1E6D937E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2بخش-مهندسی اینترنت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66E53-0794-438E-A8BD-F04CC61F6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گرداوری: مهندس ابراهیم رضاپور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EA51B-8BD0-4342-B39E-78379FB95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8204-C347-4276-9AD2-E4F47B219F0A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330D9603-DEB7-4BFA-8821-555232D9EA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582981" y="928187"/>
            <a:ext cx="7452696" cy="5209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Nazanin" panose="00000400000000000000" pitchFamily="2" charset="-78"/>
            </a:endParaRPr>
          </a:p>
          <a:p>
            <a:pPr marL="0" marR="0" lvl="0" indent="0" algn="justLow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B Nazanin" panose="00000400000000000000" pitchFamily="2" charset="-78"/>
              </a:rPr>
              <a:t>مبتنی بر خوشه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B Nazanin" panose="00000400000000000000" pitchFamily="2" charset="-78"/>
              </a:rPr>
              <a:t> </a:t>
            </a:r>
          </a:p>
          <a:p>
            <a:pPr marL="0" marR="0" lvl="0" indent="0" algn="justLow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B Nazanin" panose="00000400000000000000" pitchFamily="2" charset="-78"/>
              </a:rPr>
              <a:t>انتخاب تصادفی سرخوشه در هر چرخه به صورت چرخشی،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Nazanin" panose="00000400000000000000" pitchFamily="2" charset="-78"/>
            </a:endParaRPr>
          </a:p>
          <a:p>
            <a:pPr marL="0" marR="0" lvl="0" indent="0" algn="justLow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B Nazanin" panose="00000400000000000000" pitchFamily="2" charset="-78"/>
              </a:rPr>
              <a:t>و یا انتخاب سرخوشه بر اساس داشتن بالاترین سطح انرژی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B Nazanin" panose="00000400000000000000" pitchFamily="2" charset="-78"/>
              </a:rPr>
              <a:t> </a:t>
            </a:r>
          </a:p>
          <a:p>
            <a:pPr marL="0" marR="0" lvl="0" indent="0" algn="justLow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B Nazanin" panose="00000400000000000000" pitchFamily="2" charset="-78"/>
              </a:rPr>
              <a:t>عضویت تطبیقی در خوشه‌ها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B Nazanin" panose="00000400000000000000" pitchFamily="2" charset="-78"/>
              </a:rPr>
              <a:t> </a:t>
            </a:r>
          </a:p>
          <a:p>
            <a:pPr marL="0" marR="0" lvl="0" indent="0" algn="justLow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B Nazanin" panose="00000400000000000000" pitchFamily="2" charset="-78"/>
              </a:rPr>
              <a:t>تجمیع داده در سرخوشه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B Nazanin" panose="00000400000000000000" pitchFamily="2" charset="-78"/>
              </a:rPr>
              <a:t> </a:t>
            </a:r>
          </a:p>
          <a:p>
            <a:pPr marL="0" marR="0" lvl="0" indent="0" algn="justLow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B Nazanin" panose="00000400000000000000" pitchFamily="2" charset="-78"/>
              </a:rPr>
              <a:t>برقراری ارتباط مستقیم بین سرخوشه با نود سینک و یا کاربر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B Nazanin" panose="00000400000000000000" pitchFamily="2" charset="-78"/>
              </a:rPr>
              <a:t> </a:t>
            </a:r>
          </a:p>
          <a:p>
            <a:pPr marL="0" marR="0" lvl="0" indent="0" algn="justLow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B Nazanin" panose="00000400000000000000" pitchFamily="2" charset="-78"/>
              </a:rPr>
              <a:t>ارتباط با سرخوشه با استفاده از متد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B Nazanin" panose="00000400000000000000" pitchFamily="2" charset="-78"/>
              </a:rPr>
              <a:t>TDMA </a:t>
            </a:r>
          </a:p>
        </p:txBody>
      </p:sp>
      <p:sp>
        <p:nvSpPr>
          <p:cNvPr id="14" name="Title 1">
            <a:hlinkClick r:id="rId2" action="ppaction://hlinkfile"/>
            <a:extLst>
              <a:ext uri="{FF2B5EF4-FFF2-40B4-BE49-F238E27FC236}">
                <a16:creationId xmlns:a16="http://schemas.microsoft.com/office/drawing/2014/main" id="{85EBAAED-88D0-47D7-B791-70747CE9CA3D}"/>
              </a:ext>
            </a:extLst>
          </p:cNvPr>
          <p:cNvSpPr txBox="1">
            <a:spLocks/>
          </p:cNvSpPr>
          <p:nvPr/>
        </p:nvSpPr>
        <p:spPr bwMode="auto">
          <a:xfrm>
            <a:off x="178693" y="1274639"/>
            <a:ext cx="190892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370" tIns="50685" rIns="101370" bIns="50685" numCol="1" anchor="ctr" anchorCtr="0" compatLnSpc="1">
            <a:prstTxWarp prst="textNoShape">
              <a:avLst/>
            </a:prstTxWarp>
          </a:bodyPr>
          <a:lstStyle>
            <a:lvl1pPr algn="l" defTabSz="1014413" rtl="1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1014413" rtl="1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2pPr>
            <a:lvl3pPr algn="l" defTabSz="1014413" rtl="1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3pPr>
            <a:lvl4pPr algn="l" defTabSz="1014413" rtl="1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4pPr>
            <a:lvl5pPr algn="l" defTabSz="1014413" rtl="1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5pPr>
            <a:lvl6pPr marL="457200" algn="l" defTabSz="1014413" rtl="1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6pPr>
            <a:lvl7pPr marL="914400" algn="l" defTabSz="1014413" rtl="1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7pPr>
            <a:lvl8pPr marL="1371600" algn="l" defTabSz="1014413" rtl="1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8pPr>
            <a:lvl9pPr marL="1828800" algn="l" defTabSz="1014413" rtl="1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en-US" kern="0" dirty="0">
                <a:cs typeface="B Nazanin" panose="00000400000000000000" pitchFamily="2" charset="-78"/>
              </a:rPr>
              <a:t>Leach</a:t>
            </a:r>
          </a:p>
        </p:txBody>
      </p:sp>
    </p:spTree>
    <p:extLst>
      <p:ext uri="{BB962C8B-B14F-4D97-AF65-F5344CB8AC3E}">
        <p14:creationId xmlns:p14="http://schemas.microsoft.com/office/powerpoint/2010/main" val="240337923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9829800" cy="1066800"/>
          </a:xfrm>
        </p:spPr>
        <p:txBody>
          <a:bodyPr/>
          <a:lstStyle/>
          <a:p>
            <a:pPr algn="r"/>
            <a:r>
              <a:rPr lang="en-US" dirty="0">
                <a:cs typeface="B Titr" pitchFamily="2" charset="-78"/>
              </a:rPr>
              <a:t>Hybrid Routing Protocols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9829800" cy="5451475"/>
          </a:xfrm>
        </p:spPr>
        <p:txBody>
          <a:bodyPr/>
          <a:lstStyle/>
          <a:p>
            <a:r>
              <a:rPr lang="en-US" dirty="0">
                <a:cs typeface="B Nazanin" pitchFamily="2" charset="-78"/>
              </a:rPr>
              <a:t>ZRP</a:t>
            </a:r>
          </a:p>
          <a:p>
            <a:r>
              <a:rPr lang="en-US" dirty="0">
                <a:cs typeface="B Nazanin" pitchFamily="2" charset="-78"/>
              </a:rPr>
              <a:t>ZHLS</a:t>
            </a:r>
          </a:p>
          <a:p>
            <a:r>
              <a:rPr lang="en-US" sz="2800" dirty="0">
                <a:cs typeface="B Nazanin" pitchFamily="2" charset="-78"/>
              </a:rPr>
              <a:t>(Scalable Location Updates routing protocol)</a:t>
            </a:r>
            <a:r>
              <a:rPr lang="en-US" dirty="0">
                <a:cs typeface="B Nazanin" pitchFamily="2" charset="-78"/>
              </a:rPr>
              <a:t>SLURP</a:t>
            </a:r>
          </a:p>
          <a:p>
            <a:r>
              <a:rPr lang="en-US" sz="2800" dirty="0">
                <a:cs typeface="B Nazanin" pitchFamily="2" charset="-78"/>
              </a:rPr>
              <a:t>(Distributed spanning trees based routing protocol)</a:t>
            </a:r>
            <a:r>
              <a:rPr lang="en-US" dirty="0">
                <a:cs typeface="B Nazanin" pitchFamily="2" charset="-78"/>
              </a:rPr>
              <a:t>DTS</a:t>
            </a:r>
          </a:p>
          <a:p>
            <a:r>
              <a:rPr lang="en-US" sz="2800" dirty="0">
                <a:cs typeface="B Nazanin" pitchFamily="2" charset="-78"/>
              </a:rPr>
              <a:t>(Distributed Dynamic Routing)</a:t>
            </a:r>
            <a:r>
              <a:rPr lang="en-US" dirty="0">
                <a:cs typeface="B Nazanin" pitchFamily="2" charset="-78"/>
              </a:rPr>
              <a:t>DDR</a:t>
            </a:r>
            <a:endParaRPr lang="fa-IR" dirty="0">
              <a:cs typeface="B Nazanin" pitchFamily="2" charset="-78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73925" y="7107287"/>
            <a:ext cx="2114550" cy="506413"/>
          </a:xfrm>
        </p:spPr>
        <p:txBody>
          <a:bodyPr/>
          <a:lstStyle/>
          <a:p>
            <a:fld id="{B7F28204-C347-4276-9AD2-E4F47B219F0A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8693" y="7176938"/>
            <a:ext cx="3213100" cy="506413"/>
          </a:xfrm>
        </p:spPr>
        <p:txBody>
          <a:bodyPr/>
          <a:lstStyle/>
          <a:p>
            <a:r>
              <a:rPr lang="fa-IR"/>
              <a:t>گرداوری: مهندس ابراهیم رضاپور</a:t>
            </a:r>
            <a:endParaRPr lang="en-US" dirty="0"/>
          </a:p>
        </p:txBody>
      </p:sp>
      <p:sp>
        <p:nvSpPr>
          <p:cNvPr id="11" name="Date Placeholder 5"/>
          <p:cNvSpPr>
            <a:spLocks noGrp="1"/>
          </p:cNvSpPr>
          <p:nvPr>
            <p:ph type="dt" sz="half" idx="10"/>
          </p:nvPr>
        </p:nvSpPr>
        <p:spPr>
          <a:xfrm>
            <a:off x="4400847" y="7176938"/>
            <a:ext cx="2114550" cy="506413"/>
          </a:xfrm>
        </p:spPr>
        <p:txBody>
          <a:bodyPr/>
          <a:lstStyle/>
          <a:p>
            <a:r>
              <a:rPr lang="en-US" dirty="0"/>
              <a:t>2بخش-مهندسی </a:t>
            </a:r>
            <a:r>
              <a:rPr lang="en-US" dirty="0" err="1"/>
              <a:t>اینترنت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67514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9829800" cy="1066800"/>
          </a:xfrm>
        </p:spPr>
        <p:txBody>
          <a:bodyPr/>
          <a:lstStyle/>
          <a:p>
            <a:pPr algn="r"/>
            <a:r>
              <a:rPr lang="en-US" dirty="0">
                <a:cs typeface="B Titr" pitchFamily="2" charset="-78"/>
              </a:rPr>
              <a:t>ZHLS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9829800" cy="5451475"/>
          </a:xfrm>
        </p:spPr>
        <p:txBody>
          <a:bodyPr/>
          <a:lstStyle/>
          <a:p>
            <a:r>
              <a:rPr lang="fa-IR" dirty="0">
                <a:cs typeface="B Nazanin" pitchFamily="2" charset="-78"/>
              </a:rPr>
              <a:t>مبتنی بر </a:t>
            </a:r>
            <a:r>
              <a:rPr lang="en-US" sz="2800" dirty="0">
                <a:cs typeface="B Nazanin" pitchFamily="2" charset="-78"/>
              </a:rPr>
              <a:t>LS</a:t>
            </a:r>
            <a:endParaRPr lang="fa-IR" sz="2800" dirty="0">
              <a:cs typeface="B Nazanin" pitchFamily="2" charset="-78"/>
            </a:endParaRPr>
          </a:p>
          <a:p>
            <a:r>
              <a:rPr lang="fa-IR" dirty="0">
                <a:cs typeface="B Nazanin" pitchFamily="2" charset="-78"/>
              </a:rPr>
              <a:t>تقسیم بندی شبکه به ناحیه هایی بدون وجه مشترک(نود</a:t>
            </a:r>
            <a:r>
              <a:rPr lang="en-US" sz="2800" dirty="0">
                <a:cs typeface="B Nazanin" pitchFamily="2" charset="-78"/>
              </a:rPr>
              <a:t>head</a:t>
            </a:r>
            <a:r>
              <a:rPr lang="fa-IR" sz="2800" dirty="0">
                <a:cs typeface="B Nazanin" pitchFamily="2" charset="-78"/>
              </a:rPr>
              <a:t> </a:t>
            </a:r>
            <a:r>
              <a:rPr lang="fa-IR" dirty="0">
                <a:cs typeface="B Nazanin" pitchFamily="2" charset="-78"/>
              </a:rPr>
              <a:t>ندارد)</a:t>
            </a:r>
          </a:p>
          <a:p>
            <a:r>
              <a:rPr lang="fa-IR" dirty="0">
                <a:cs typeface="B Nazanin" pitchFamily="2" charset="-78"/>
              </a:rPr>
              <a:t>دارای دوسطح توپولوژی: (سطح نود و سطح ناحیه)</a:t>
            </a:r>
          </a:p>
          <a:p>
            <a:pPr lvl="1"/>
            <a:r>
              <a:rPr lang="fa-IR" dirty="0">
                <a:cs typeface="B Nazanin" pitchFamily="2" charset="-78"/>
              </a:rPr>
              <a:t>سطح نود(چگونگی اتصال فیزیکی گره ها به یکدیگر(ارتباط دو گره در 2ناحیه متفاوت =ایجاد لینک مجازی)</a:t>
            </a:r>
          </a:p>
          <a:p>
            <a:pPr lvl="1"/>
            <a:r>
              <a:rPr lang="fa-IR" dirty="0">
                <a:cs typeface="B Nazanin" pitchFamily="2" charset="-78"/>
              </a:rPr>
              <a:t>سطح ناحیه(چگونگی اتصال نواحی به یکدیگر)</a:t>
            </a:r>
          </a:p>
          <a:p>
            <a:r>
              <a:rPr lang="fa-IR" dirty="0">
                <a:cs typeface="B Nazanin" pitchFamily="2" charset="-78"/>
              </a:rPr>
              <a:t>یافتن موقعیت هر گره براساس یک زوج مرتب(</a:t>
            </a:r>
            <a:r>
              <a:rPr lang="en-US" dirty="0">
                <a:cs typeface="B Nazanin" pitchFamily="2" charset="-78"/>
              </a:rPr>
              <a:t>X,Y</a:t>
            </a:r>
            <a:r>
              <a:rPr lang="fa-IR" dirty="0">
                <a:cs typeface="B Nazanin" pitchFamily="2" charset="-78"/>
              </a:rPr>
              <a:t>) براساس </a:t>
            </a:r>
            <a:r>
              <a:rPr lang="en-US" sz="2800" dirty="0">
                <a:cs typeface="B Nazanin" pitchFamily="2" charset="-78"/>
              </a:rPr>
              <a:t>GPS</a:t>
            </a:r>
            <a:endParaRPr lang="fa-IR" dirty="0">
              <a:cs typeface="B Nazanin" pitchFamily="2" charset="-78"/>
            </a:endParaRPr>
          </a:p>
          <a:p>
            <a:r>
              <a:rPr lang="fa-IR" dirty="0">
                <a:cs typeface="B Nazanin" pitchFamily="2" charset="-78"/>
              </a:rPr>
              <a:t>هر گره در هر </a:t>
            </a:r>
            <a:r>
              <a:rPr lang="en-US" sz="2400" dirty="0">
                <a:cs typeface="B Nazanin" pitchFamily="2" charset="-78"/>
              </a:rPr>
              <a:t>Zone</a:t>
            </a:r>
            <a:r>
              <a:rPr lang="fa-IR" sz="2400" dirty="0">
                <a:cs typeface="B Nazanin" pitchFamily="2" charset="-78"/>
              </a:rPr>
              <a:t> </a:t>
            </a:r>
            <a:r>
              <a:rPr lang="fa-IR" dirty="0">
                <a:cs typeface="B Nazanin" pitchFamily="2" charset="-78"/>
              </a:rPr>
              <a:t>دارای دو توپولوژی (</a:t>
            </a:r>
            <a:r>
              <a:rPr lang="en-US" dirty="0">
                <a:cs typeface="B Nazanin" pitchFamily="2" charset="-78"/>
              </a:rPr>
              <a:t>(</a:t>
            </a:r>
            <a:r>
              <a:rPr lang="en-US" sz="2800" dirty="0">
                <a:cs typeface="B Nazanin" pitchFamily="2" charset="-78"/>
              </a:rPr>
              <a:t>Zone</a:t>
            </a:r>
            <a:r>
              <a:rPr lang="en-US" dirty="0">
                <a:cs typeface="B Nazanin" pitchFamily="2" charset="-78"/>
              </a:rPr>
              <a:t>)</a:t>
            </a:r>
            <a:r>
              <a:rPr lang="en-US" sz="2800" dirty="0">
                <a:cs typeface="B Nazanin" pitchFamily="2" charset="-78"/>
              </a:rPr>
              <a:t>HighLevel </a:t>
            </a:r>
            <a:r>
              <a:rPr lang="en-US" dirty="0">
                <a:cs typeface="B Nazanin" pitchFamily="2" charset="-78"/>
              </a:rPr>
              <a:t>(</a:t>
            </a:r>
            <a:r>
              <a:rPr lang="en-US" sz="2800" dirty="0">
                <a:cs typeface="B Nazanin" pitchFamily="2" charset="-78"/>
              </a:rPr>
              <a:t>Node</a:t>
            </a:r>
            <a:r>
              <a:rPr lang="en-US" dirty="0">
                <a:cs typeface="B Nazanin" pitchFamily="2" charset="-78"/>
              </a:rPr>
              <a:t>)</a:t>
            </a:r>
            <a:r>
              <a:rPr lang="en-US" sz="2800" dirty="0">
                <a:cs typeface="B Nazanin" pitchFamily="2" charset="-78"/>
              </a:rPr>
              <a:t>Low Level</a:t>
            </a:r>
            <a:r>
              <a:rPr lang="fa-IR" dirty="0">
                <a:cs typeface="B Nazanin" pitchFamily="2" charset="-78"/>
              </a:rPr>
              <a:t>)</a:t>
            </a:r>
          </a:p>
          <a:p>
            <a:endParaRPr lang="fa-IR" dirty="0">
              <a:cs typeface="B Nazanin" pitchFamily="2" charset="-78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73925" y="7107287"/>
            <a:ext cx="2114550" cy="506413"/>
          </a:xfrm>
        </p:spPr>
        <p:txBody>
          <a:bodyPr/>
          <a:lstStyle/>
          <a:p>
            <a:fld id="{B7F28204-C347-4276-9AD2-E4F47B219F0A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8693" y="7176938"/>
            <a:ext cx="3213100" cy="506413"/>
          </a:xfrm>
        </p:spPr>
        <p:txBody>
          <a:bodyPr/>
          <a:lstStyle/>
          <a:p>
            <a:r>
              <a:rPr lang="fa-IR"/>
              <a:t>گرداوری: مهندس ابراهیم رضاپور</a:t>
            </a:r>
            <a:endParaRPr lang="en-US" dirty="0"/>
          </a:p>
        </p:txBody>
      </p:sp>
      <p:sp>
        <p:nvSpPr>
          <p:cNvPr id="11" name="Date Placeholder 5"/>
          <p:cNvSpPr>
            <a:spLocks noGrp="1"/>
          </p:cNvSpPr>
          <p:nvPr>
            <p:ph type="dt" sz="half" idx="10"/>
          </p:nvPr>
        </p:nvSpPr>
        <p:spPr>
          <a:xfrm>
            <a:off x="4400847" y="7176938"/>
            <a:ext cx="2114550" cy="506413"/>
          </a:xfrm>
        </p:spPr>
        <p:txBody>
          <a:bodyPr/>
          <a:lstStyle/>
          <a:p>
            <a:r>
              <a:rPr lang="en-US"/>
              <a:t>2بخش-مهندسی اینترنت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27913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...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2بخش-مهندسی اینترنت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گرداوری: مهندس ابراهیم رضاپور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8204-C347-4276-9AD2-E4F47B219F0A}" type="slidenum">
              <a:rPr lang="en-US" smtClean="0"/>
              <a:pPr/>
              <a:t>75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861" y="1274639"/>
            <a:ext cx="6350031" cy="539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967984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...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2بخش-مهندسی اینترنت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گرداوری: مهندس ابراهیم رضاپور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8204-C347-4276-9AD2-E4F47B219F0A}" type="slidenum">
              <a:rPr lang="en-US" smtClean="0"/>
              <a:pPr/>
              <a:t>76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869" y="1490663"/>
            <a:ext cx="5880845" cy="498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784441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92D20-DACE-4148-857F-647A32BC3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cs typeface="B Nazanin" pitchFamily="2" charset="-78"/>
              </a:rPr>
              <a:t>(Distributed Dynamic Routing)</a:t>
            </a:r>
            <a:r>
              <a:rPr lang="en-US" dirty="0">
                <a:cs typeface="B Nazanin" pitchFamily="2" charset="-78"/>
              </a:rPr>
              <a:t>DDR</a:t>
            </a:r>
            <a:br>
              <a:rPr lang="fa-IR" dirty="0">
                <a:cs typeface="B Nazanin" pitchFamily="2" charset="-78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81AEB-551F-4A36-8DD3-CDC2765A5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 dirty="0">
                <a:cs typeface="B Nazanin" panose="00000400000000000000" pitchFamily="2" charset="-78"/>
              </a:rPr>
              <a:t>پروتکل مسیریابی </a:t>
            </a:r>
            <a:r>
              <a:rPr lang="en-US" b="1" dirty="0">
                <a:cs typeface="B Nazanin" panose="00000400000000000000" pitchFamily="2" charset="-78"/>
              </a:rPr>
              <a:t>DDR </a:t>
            </a:r>
            <a:r>
              <a:rPr lang="fa-IR" b="1" dirty="0">
                <a:cs typeface="B Nazanin" panose="00000400000000000000" pitchFamily="2" charset="-78"/>
              </a:rPr>
              <a:t>شش فاز دارد :</a:t>
            </a:r>
          </a:p>
          <a:p>
            <a:r>
              <a:rPr lang="fa-IR" dirty="0">
                <a:cs typeface="B Nazanin" panose="00000400000000000000" pitchFamily="2" charset="-78"/>
              </a:rPr>
              <a:t>انتخاب همسایه های مطلوب</a:t>
            </a:r>
          </a:p>
          <a:p>
            <a:r>
              <a:rPr lang="fa-IR" dirty="0">
                <a:cs typeface="B Nazanin" panose="00000400000000000000" pitchFamily="2" charset="-78"/>
              </a:rPr>
              <a:t>ساخت جنگل</a:t>
            </a:r>
          </a:p>
          <a:p>
            <a:r>
              <a:rPr lang="fa-IR" dirty="0">
                <a:cs typeface="B Nazanin" panose="00000400000000000000" pitchFamily="2" charset="-78"/>
              </a:rPr>
              <a:t>خوشه بندی داخل درخت ها</a:t>
            </a:r>
          </a:p>
          <a:p>
            <a:r>
              <a:rPr lang="fa-IR" dirty="0">
                <a:cs typeface="B Nazanin" panose="00000400000000000000" pitchFamily="2" charset="-78"/>
              </a:rPr>
              <a:t>خوشه بندی بین گره ها</a:t>
            </a:r>
          </a:p>
          <a:p>
            <a:r>
              <a:rPr lang="fa-IR" dirty="0">
                <a:cs typeface="B Nazanin" panose="00000400000000000000" pitchFamily="2" charset="-78"/>
              </a:rPr>
              <a:t>اسم دهی مناطق</a:t>
            </a:r>
          </a:p>
          <a:p>
            <a:r>
              <a:rPr lang="fa-IR" dirty="0">
                <a:cs typeface="B Nazanin" panose="00000400000000000000" pitchFamily="2" charset="-78"/>
              </a:rPr>
              <a:t>تقسیم بندی مناطق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466E0-AC27-48C3-8B63-3A7B0DA58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2بخش-مهندسی اینترنت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12CE7-EFC3-40DE-9B09-B93EF31C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گرداوری: مهندس ابراهیم رضاپور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DD823-6784-4725-A1B8-18B44A7A5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8204-C347-4276-9AD2-E4F47B219F0A}" type="slidenum">
              <a:rPr lang="en-US" smtClean="0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42583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81107-3505-438C-A07B-98B943DA3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CFDAE-C9F9-469B-A990-87B564E80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2بخش-مهندسی اینترنت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69FDB-4789-488B-BEE5-06BFC4FDF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گرداوری: مهندس ابراهیم رضاپور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DCD7D-3779-4257-B676-AC59E1AD8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8204-C347-4276-9AD2-E4F47B219F0A}" type="slidenum">
              <a:rPr lang="en-US" smtClean="0"/>
              <a:pPr/>
              <a:t>78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BA1C36-EEF1-4703-9C55-5EDBBADEC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877" y="1657372"/>
            <a:ext cx="6345137" cy="427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60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انواع الگوریتم های مسیریابی: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>
                <a:cs typeface="B Nazanin" pitchFamily="2" charset="-78"/>
              </a:rPr>
              <a:t>دیدگاه اول: از بعد روش تصمیم گیری و میزان هوشمندی الگوریتم</a:t>
            </a:r>
          </a:p>
          <a:p>
            <a:pPr marL="0" indent="0">
              <a:buNone/>
            </a:pPr>
            <a:r>
              <a:rPr lang="fa-IR" dirty="0">
                <a:cs typeface="B Nazanin" pitchFamily="2" charset="-78"/>
              </a:rPr>
              <a:t>	* ایستا:تعیین مسیر قبل از شروع کار شبکه</a:t>
            </a:r>
          </a:p>
          <a:p>
            <a:pPr marL="0" indent="0">
              <a:buNone/>
            </a:pPr>
            <a:r>
              <a:rPr lang="fa-IR" dirty="0">
                <a:cs typeface="B Nazanin" pitchFamily="2" charset="-78"/>
              </a:rPr>
              <a:t>	*پویا: تعیین بهترین مسیر در ین اجرا</a:t>
            </a:r>
          </a:p>
          <a:p>
            <a:pPr marL="0" indent="0">
              <a:buNone/>
            </a:pPr>
            <a:r>
              <a:rPr lang="fa-IR" dirty="0">
                <a:cs typeface="B Nazanin" pitchFamily="2" charset="-78"/>
              </a:rPr>
              <a:t>دیدگاه دوم: از چگونگی جمع آوری و پردازش اطلاعات</a:t>
            </a:r>
          </a:p>
          <a:p>
            <a:pPr marL="0" indent="0">
              <a:buNone/>
            </a:pPr>
            <a:r>
              <a:rPr lang="fa-IR" dirty="0">
                <a:cs typeface="B Nazanin" pitchFamily="2" charset="-78"/>
              </a:rPr>
              <a:t>	* متمرکز-</a:t>
            </a:r>
            <a:r>
              <a:rPr lang="en-US" dirty="0" err="1">
                <a:cs typeface="B Nazanin" pitchFamily="2" charset="-78"/>
              </a:rPr>
              <a:t>Centeralized</a:t>
            </a:r>
            <a:endParaRPr lang="fa-IR" dirty="0">
              <a:cs typeface="B Nazanin" pitchFamily="2" charset="-78"/>
            </a:endParaRPr>
          </a:p>
          <a:p>
            <a:pPr marL="0" indent="0">
              <a:buNone/>
            </a:pPr>
            <a:r>
              <a:rPr lang="fa-IR" dirty="0">
                <a:cs typeface="B Nazanin" pitchFamily="2" charset="-78"/>
              </a:rPr>
              <a:t>	*توزیع شده- </a:t>
            </a:r>
            <a:r>
              <a:rPr lang="en-US" dirty="0">
                <a:cs typeface="B Nazanin" pitchFamily="2" charset="-78"/>
              </a:rPr>
              <a:t>Distributed</a:t>
            </a:r>
            <a:endParaRPr lang="fa-IR" dirty="0">
              <a:cs typeface="B Nazanin" pitchFamily="2" charset="-78"/>
            </a:endParaRPr>
          </a:p>
          <a:p>
            <a:pPr marL="0" indent="0">
              <a:buNone/>
            </a:pPr>
            <a:endParaRPr lang="fa-IR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8204-C347-4276-9AD2-E4F47B219F0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گرداوری: مهندس ابراهیم رضاپور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2بخش-مهندسی اینترنت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647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>
                <a:cs typeface="B Nazanin" pitchFamily="2" charset="-78"/>
              </a:rPr>
              <a:t>ویژگی های الگوریتم های ایستا:</a:t>
            </a:r>
          </a:p>
          <a:p>
            <a:pPr marL="0" indent="0">
              <a:buNone/>
            </a:pPr>
            <a:r>
              <a:rPr lang="fa-IR" dirty="0">
                <a:cs typeface="B Nazanin" pitchFamily="2" charset="-78"/>
              </a:rPr>
              <a:t>	- عدم توجه به ترافیک شبکه</a:t>
            </a:r>
          </a:p>
          <a:p>
            <a:pPr marL="0" indent="0">
              <a:buNone/>
            </a:pPr>
            <a:r>
              <a:rPr lang="fa-IR" dirty="0">
                <a:cs typeface="B Nazanin" pitchFamily="2" charset="-78"/>
              </a:rPr>
              <a:t>	- وجود جدول مسیریابی ثابت</a:t>
            </a:r>
          </a:p>
          <a:p>
            <a:pPr marL="0" indent="0">
              <a:buNone/>
            </a:pPr>
            <a:r>
              <a:rPr lang="fa-IR" dirty="0">
                <a:cs typeface="B Nazanin" pitchFamily="2" charset="-78"/>
              </a:rPr>
              <a:t>	-سرعت بالاپ</a:t>
            </a:r>
          </a:p>
          <a:p>
            <a:pPr marL="0" indent="0">
              <a:buNone/>
            </a:pPr>
            <a:r>
              <a:rPr lang="fa-IR" dirty="0">
                <a:cs typeface="B Nazanin" pitchFamily="2" charset="-78"/>
              </a:rPr>
              <a:t>	-تنظیم جدول مسیریابی به شکل </a:t>
            </a:r>
            <a:r>
              <a:rPr lang="en-US" dirty="0">
                <a:cs typeface="B Nazanin" pitchFamily="2" charset="-78"/>
              </a:rPr>
              <a:t>manual</a:t>
            </a:r>
            <a:endParaRPr lang="fa-IR" dirty="0">
              <a:cs typeface="B Nazanin" pitchFamily="2" charset="-78"/>
            </a:endParaRPr>
          </a:p>
          <a:p>
            <a:pPr marL="0" indent="0">
              <a:buNone/>
            </a:pPr>
            <a:r>
              <a:rPr lang="fa-IR" dirty="0">
                <a:cs typeface="B Nazanin" pitchFamily="2" charset="-78"/>
              </a:rPr>
              <a:t>	-کند بودن تغییر مسیر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8204-C347-4276-9AD2-E4F47B219F0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گرداوری: مهندس ابراهیم رضاپور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2بخش-مهندسی اینترنت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626225"/>
      </p:ext>
    </p:extLst>
  </p:cSld>
  <p:clrMapOvr>
    <a:masterClrMapping/>
  </p:clrMapOvr>
</p:sld>
</file>

<file path=ppt/theme/theme1.xml><?xml version="1.0" encoding="utf-8"?>
<a:theme xmlns:a="http://schemas.openxmlformats.org/drawingml/2006/main" name="Hightech019 Print PowerPlugs Favorites 2">
  <a:themeElements>
    <a:clrScheme name="">
      <a:dk1>
        <a:srgbClr val="000000"/>
      </a:dk1>
      <a:lt1>
        <a:srgbClr val="B2B2B2"/>
      </a:lt1>
      <a:dk2>
        <a:srgbClr val="FFFFFF"/>
      </a:dk2>
      <a:lt2>
        <a:srgbClr val="000000"/>
      </a:lt2>
      <a:accent1>
        <a:srgbClr val="993300"/>
      </a:accent1>
      <a:accent2>
        <a:srgbClr val="FFFF00"/>
      </a:accent2>
      <a:accent3>
        <a:srgbClr val="D5D5D5"/>
      </a:accent3>
      <a:accent4>
        <a:srgbClr val="000000"/>
      </a:accent4>
      <a:accent5>
        <a:srgbClr val="CAADAA"/>
      </a:accent5>
      <a:accent6>
        <a:srgbClr val="E7E700"/>
      </a:accent6>
      <a:hlink>
        <a:srgbClr val="FF9900"/>
      </a:hlink>
      <a:folHlink>
        <a:srgbClr val="B2B2B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B2B2B2"/>
    </a:lt1>
    <a:dk2>
      <a:srgbClr val="000000"/>
    </a:dk2>
    <a:lt2>
      <a:srgbClr val="FFFFFF"/>
    </a:lt2>
    <a:accent1>
      <a:srgbClr val="993300"/>
    </a:accent1>
    <a:accent2>
      <a:srgbClr val="FFFF00"/>
    </a:accent2>
    <a:accent3>
      <a:srgbClr val="D5D5D5"/>
    </a:accent3>
    <a:accent4>
      <a:srgbClr val="000000"/>
    </a:accent4>
    <a:accent5>
      <a:srgbClr val="CAADAA"/>
    </a:accent5>
    <a:accent6>
      <a:srgbClr val="E7E700"/>
    </a:accent6>
    <a:hlink>
      <a:srgbClr val="FF99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Hightech019 Print PowerPlugs Favorites 2</Template>
  <TotalTime>4847</TotalTime>
  <Words>2940</Words>
  <Application>Microsoft Office PowerPoint</Application>
  <PresentationFormat>Custom</PresentationFormat>
  <Paragraphs>784</Paragraphs>
  <Slides>78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2" baseType="lpstr">
      <vt:lpstr>Arial</vt:lpstr>
      <vt:lpstr>Calibri</vt:lpstr>
      <vt:lpstr>Times New Roman</vt:lpstr>
      <vt:lpstr>Hightech019 Print PowerPlugs Favorites 2</vt:lpstr>
      <vt:lpstr>PowerPoint Presentation</vt:lpstr>
      <vt:lpstr>سرفصل ها                                    جلسه 1</vt:lpstr>
      <vt:lpstr>دیدگاههای شبکه</vt:lpstr>
      <vt:lpstr>دیدگاه دوم:مفاهیم اولیه شبکه</vt:lpstr>
      <vt:lpstr>دیدگاه دوم:مفاهیم اولیه شبکه...</vt:lpstr>
      <vt:lpstr>...</vt:lpstr>
      <vt:lpstr>مسیریابی :         جلسه2</vt:lpstr>
      <vt:lpstr>انواع الگوریتم های مسیریابی:</vt:lpstr>
      <vt:lpstr>...</vt:lpstr>
      <vt:lpstr>...</vt:lpstr>
      <vt:lpstr>...</vt:lpstr>
      <vt:lpstr>…</vt:lpstr>
      <vt:lpstr>...</vt:lpstr>
      <vt:lpstr>Load balancing</vt:lpstr>
      <vt:lpstr>...</vt:lpstr>
      <vt:lpstr>...</vt:lpstr>
      <vt:lpstr>…</vt:lpstr>
      <vt:lpstr>الگوریتم های ls</vt:lpstr>
      <vt:lpstr>...</vt:lpstr>
      <vt:lpstr>…</vt:lpstr>
      <vt:lpstr>الگوریتم های DV یا بردار فاصله</vt:lpstr>
      <vt:lpstr>مثال ...</vt:lpstr>
      <vt:lpstr>...</vt:lpstr>
      <vt:lpstr>مسیریابی سلسله مراتبی Hierarchical          جلسه 3</vt:lpstr>
      <vt:lpstr>...</vt:lpstr>
      <vt:lpstr>مسیریابی در اینترنت</vt:lpstr>
      <vt:lpstr>…</vt:lpstr>
      <vt:lpstr>پروتکل های مسیریابی</vt:lpstr>
      <vt:lpstr>...</vt:lpstr>
      <vt:lpstr>پروتکل OSPF</vt:lpstr>
      <vt:lpstr>... مثال</vt:lpstr>
      <vt:lpstr>پروتکل BGP</vt:lpstr>
      <vt:lpstr>... مثال)</vt:lpstr>
      <vt:lpstr>انواع پیام در پروتکل BGP:</vt:lpstr>
      <vt:lpstr>Wireless Lan:</vt:lpstr>
      <vt:lpstr>ویژگی های شبکه های بی سیم</vt:lpstr>
      <vt:lpstr>استانداردهای شبکه های بی سیم</vt:lpstr>
      <vt:lpstr>Ad hoc Mobile Wireless Network</vt:lpstr>
      <vt:lpstr>سایر خصوصیات ...</vt:lpstr>
      <vt:lpstr>...</vt:lpstr>
      <vt:lpstr>برخی کاربردها</vt:lpstr>
      <vt:lpstr>مهمترین آیتم ها در این شبکه ها</vt:lpstr>
      <vt:lpstr>مسیریابی در ADhoc</vt:lpstr>
      <vt:lpstr>ویژگی های کیفی AD hoc</vt:lpstr>
      <vt:lpstr>معیارهای کمی در Adhoc(قابل ارزیابی)</vt:lpstr>
      <vt:lpstr>انواع مسیریابی در اینترنت</vt:lpstr>
      <vt:lpstr>طبقه بندی مسیریابی در ADhoc</vt:lpstr>
      <vt:lpstr>Proactive</vt:lpstr>
      <vt:lpstr>Reactive</vt:lpstr>
      <vt:lpstr>Hybrid</vt:lpstr>
      <vt:lpstr>Destination sequenced distance vector</vt:lpstr>
      <vt:lpstr>...</vt:lpstr>
      <vt:lpstr>Reactive</vt:lpstr>
      <vt:lpstr>DSR</vt:lpstr>
      <vt:lpstr>...(فلوچارت)</vt:lpstr>
      <vt:lpstr>...</vt:lpstr>
      <vt:lpstr>مثال</vt:lpstr>
      <vt:lpstr>...</vt:lpstr>
      <vt:lpstr>نگهداری و ترمیم مسیر</vt:lpstr>
      <vt:lpstr>PowerPoint Presentation</vt:lpstr>
      <vt:lpstr>AODV</vt:lpstr>
      <vt:lpstr>...</vt:lpstr>
      <vt:lpstr>…</vt:lpstr>
      <vt:lpstr>PowerPoint Presentation</vt:lpstr>
      <vt:lpstr>PowerPoint Presentation</vt:lpstr>
      <vt:lpstr>الگوریتم های سلسله مراتبی</vt:lpstr>
      <vt:lpstr>…</vt:lpstr>
      <vt:lpstr>CBRP Protocol</vt:lpstr>
      <vt:lpstr>…</vt:lpstr>
      <vt:lpstr>ویژگی ها:</vt:lpstr>
      <vt:lpstr>Leach Protocls</vt:lpstr>
      <vt:lpstr>ویژگی ها:</vt:lpstr>
      <vt:lpstr>Hybrid Routing Protocols</vt:lpstr>
      <vt:lpstr>ZHLS</vt:lpstr>
      <vt:lpstr>...</vt:lpstr>
      <vt:lpstr>...</vt:lpstr>
      <vt:lpstr>(Distributed Dynamic Routing)DDR </vt:lpstr>
      <vt:lpstr>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rezapoor</dc:creator>
  <cp:lastModifiedBy>Fanavari</cp:lastModifiedBy>
  <cp:revision>132</cp:revision>
  <dcterms:created xsi:type="dcterms:W3CDTF">2015-07-15T07:18:07Z</dcterms:created>
  <dcterms:modified xsi:type="dcterms:W3CDTF">2019-12-25T10:36:20Z</dcterms:modified>
</cp:coreProperties>
</file>